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56" r:id="rId2"/>
    <p:sldId id="310" r:id="rId3"/>
    <p:sldId id="312" r:id="rId4"/>
    <p:sldId id="304" r:id="rId5"/>
    <p:sldId id="302" r:id="rId6"/>
    <p:sldId id="313" r:id="rId7"/>
    <p:sldId id="311" r:id="rId8"/>
    <p:sldId id="298" r:id="rId9"/>
    <p:sldId id="299" r:id="rId10"/>
    <p:sldId id="305" r:id="rId11"/>
    <p:sldId id="314" r:id="rId12"/>
    <p:sldId id="306" r:id="rId13"/>
    <p:sldId id="307" r:id="rId14"/>
    <p:sldId id="308" r:id="rId15"/>
    <p:sldId id="261" r:id="rId16"/>
  </p:sldIdLst>
  <p:sldSz cx="12192000" cy="6858000"/>
  <p:notesSz cx="6807200" cy="99393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1BB5"/>
    <a:srgbClr val="FC96D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033" autoAdjust="0"/>
  </p:normalViewPr>
  <p:slideViewPr>
    <p:cSldViewPr snapToGrid="0" snapToObjects="1">
      <p:cViewPr varScale="1">
        <p:scale>
          <a:sx n="82" d="100"/>
          <a:sy n="82" d="100"/>
        </p:scale>
        <p:origin x="1190" y="12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fr-FR"/>
          </a:p>
        </p:txBody>
      </p:sp>
      <p:sp>
        <p:nvSpPr>
          <p:cNvPr id="3" name="Segnaposto data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23439BF6-940A-4938-BADD-2B76CE675BA6}" type="datetimeFigureOut">
              <a:rPr lang="fr-FR" smtClean="0"/>
              <a:t>01/12/2023</a:t>
            </a:fld>
            <a:endParaRPr lang="fr-FR"/>
          </a:p>
        </p:txBody>
      </p:sp>
      <p:sp>
        <p:nvSpPr>
          <p:cNvPr id="4" name="Segnaposto piè di pagina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lang="fr-FR"/>
          </a:p>
        </p:txBody>
      </p:sp>
      <p:sp>
        <p:nvSpPr>
          <p:cNvPr id="5" name="Segnaposto numero diapositiva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A05747C1-A2AE-4138-9A99-1E810796C193}" type="slidenum">
              <a:rPr lang="fr-FR" smtClean="0"/>
              <a:t>‹N›</a:t>
            </a:fld>
            <a:endParaRPr lang="fr-FR"/>
          </a:p>
        </p:txBody>
      </p:sp>
    </p:spTree>
    <p:extLst>
      <p:ext uri="{BB962C8B-B14F-4D97-AF65-F5344CB8AC3E}">
        <p14:creationId xmlns:p14="http://schemas.microsoft.com/office/powerpoint/2010/main" val="1099762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9787" cy="498693"/>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55838" y="1"/>
            <a:ext cx="2949787" cy="498693"/>
          </a:xfrm>
          <a:prstGeom prst="rect">
            <a:avLst/>
          </a:prstGeom>
        </p:spPr>
        <p:txBody>
          <a:bodyPr vert="horz" lIns="91440" tIns="45720" rIns="91440" bIns="45720" rtlCol="0"/>
          <a:lstStyle>
            <a:lvl1pPr algn="r">
              <a:defRPr sz="1200"/>
            </a:lvl1pPr>
          </a:lstStyle>
          <a:p>
            <a:fld id="{DC49B273-5C27-0E4B-A42E-A37A0441C835}" type="datetimeFigureOut">
              <a:rPr lang="it-IT" smtClean="0"/>
              <a:t>01/12/2023</a:t>
            </a:fld>
            <a:endParaRPr lang="it-IT" dirty="0"/>
          </a:p>
        </p:txBody>
      </p:sp>
      <p:sp>
        <p:nvSpPr>
          <p:cNvPr id="4" name="Segnaposto immagine diapositiva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0720" y="4783306"/>
            <a:ext cx="5445760" cy="391361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5665217-397C-864A-8232-1ECA772BE375}" type="slidenum">
              <a:rPr lang="it-IT" smtClean="0"/>
              <a:t>‹N›</a:t>
            </a:fld>
            <a:endParaRPr lang="it-IT" dirty="0"/>
          </a:p>
        </p:txBody>
      </p:sp>
    </p:spTree>
    <p:extLst>
      <p:ext uri="{BB962C8B-B14F-4D97-AF65-F5344CB8AC3E}">
        <p14:creationId xmlns:p14="http://schemas.microsoft.com/office/powerpoint/2010/main" val="131875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fr-FR" dirty="0"/>
          </a:p>
        </p:txBody>
      </p:sp>
      <p:sp>
        <p:nvSpPr>
          <p:cNvPr id="4" name="Segnaposto numero diapositiva 3"/>
          <p:cNvSpPr>
            <a:spLocks noGrp="1"/>
          </p:cNvSpPr>
          <p:nvPr>
            <p:ph type="sldNum" sz="quarter" idx="10"/>
          </p:nvPr>
        </p:nvSpPr>
        <p:spPr/>
        <p:txBody>
          <a:bodyPr/>
          <a:lstStyle/>
          <a:p>
            <a:fld id="{E5665217-397C-864A-8232-1ECA772BE375}" type="slidenum">
              <a:rPr lang="it-IT" smtClean="0"/>
              <a:t>3</a:t>
            </a:fld>
            <a:endParaRPr lang="it-IT" dirty="0"/>
          </a:p>
        </p:txBody>
      </p:sp>
    </p:spTree>
    <p:extLst>
      <p:ext uri="{BB962C8B-B14F-4D97-AF65-F5344CB8AC3E}">
        <p14:creationId xmlns:p14="http://schemas.microsoft.com/office/powerpoint/2010/main" val="3003970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dirty="0"/>
          </a:p>
        </p:txBody>
      </p:sp>
      <p:sp>
        <p:nvSpPr>
          <p:cNvPr id="4" name="Segnaposto numero diapositiva 3"/>
          <p:cNvSpPr>
            <a:spLocks noGrp="1"/>
          </p:cNvSpPr>
          <p:nvPr>
            <p:ph type="sldNum" sz="quarter" idx="5"/>
          </p:nvPr>
        </p:nvSpPr>
        <p:spPr/>
        <p:txBody>
          <a:bodyPr/>
          <a:lstStyle/>
          <a:p>
            <a:fld id="{E5665217-397C-864A-8232-1ECA772BE375}" type="slidenum">
              <a:rPr lang="it-IT" smtClean="0"/>
              <a:t>5</a:t>
            </a:fld>
            <a:endParaRPr lang="it-IT" dirty="0"/>
          </a:p>
        </p:txBody>
      </p:sp>
    </p:spTree>
    <p:extLst>
      <p:ext uri="{BB962C8B-B14F-4D97-AF65-F5344CB8AC3E}">
        <p14:creationId xmlns:p14="http://schemas.microsoft.com/office/powerpoint/2010/main" val="2187242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fr-FR" dirty="0"/>
          </a:p>
        </p:txBody>
      </p:sp>
      <p:sp>
        <p:nvSpPr>
          <p:cNvPr id="4" name="Segnaposto numero diapositiva 3"/>
          <p:cNvSpPr>
            <a:spLocks noGrp="1"/>
          </p:cNvSpPr>
          <p:nvPr>
            <p:ph type="sldNum" sz="quarter" idx="10"/>
          </p:nvPr>
        </p:nvSpPr>
        <p:spPr/>
        <p:txBody>
          <a:bodyPr/>
          <a:lstStyle/>
          <a:p>
            <a:fld id="{E5665217-397C-864A-8232-1ECA772BE375}" type="slidenum">
              <a:rPr lang="it-IT" smtClean="0"/>
              <a:t>7</a:t>
            </a:fld>
            <a:endParaRPr lang="it-IT" dirty="0"/>
          </a:p>
        </p:txBody>
      </p:sp>
    </p:spTree>
    <p:extLst>
      <p:ext uri="{BB962C8B-B14F-4D97-AF65-F5344CB8AC3E}">
        <p14:creationId xmlns:p14="http://schemas.microsoft.com/office/powerpoint/2010/main" val="2183569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fr-FR" dirty="0"/>
          </a:p>
        </p:txBody>
      </p:sp>
      <p:sp>
        <p:nvSpPr>
          <p:cNvPr id="4" name="Segnaposto numero diapositiva 3"/>
          <p:cNvSpPr>
            <a:spLocks noGrp="1"/>
          </p:cNvSpPr>
          <p:nvPr>
            <p:ph type="sldNum" sz="quarter" idx="10"/>
          </p:nvPr>
        </p:nvSpPr>
        <p:spPr/>
        <p:txBody>
          <a:bodyPr/>
          <a:lstStyle/>
          <a:p>
            <a:fld id="{E5665217-397C-864A-8232-1ECA772BE375}" type="slidenum">
              <a:rPr lang="it-IT" smtClean="0"/>
              <a:t>11</a:t>
            </a:fld>
            <a:endParaRPr lang="it-IT" dirty="0"/>
          </a:p>
        </p:txBody>
      </p:sp>
    </p:spTree>
    <p:extLst>
      <p:ext uri="{BB962C8B-B14F-4D97-AF65-F5344CB8AC3E}">
        <p14:creationId xmlns:p14="http://schemas.microsoft.com/office/powerpoint/2010/main" val="84755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5" name="Segnaposto piè di pagina 4"/>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6" name="Segnaposto numero diapositiva 5"/>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2098692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838202" y="365125"/>
            <a:ext cx="10515600" cy="1325563"/>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3707706" y="3031299"/>
            <a:ext cx="7646096" cy="3145664"/>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5" name="Segnaposto piè di pagina 4"/>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6" name="Segnaposto numero diapositiva 5"/>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1186863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899" y="365125"/>
            <a:ext cx="2628900" cy="5811838"/>
          </a:xfrm>
          <a:prstGeom prst="rect">
            <a:avLst/>
          </a:prstGeom>
        </p:spPr>
        <p:txBody>
          <a:bodyPr vert="eaVert"/>
          <a:lstStyle/>
          <a:p>
            <a:r>
              <a:rPr lang="it-IT"/>
              <a:t>Fare clic per modificare stile</a:t>
            </a:r>
          </a:p>
        </p:txBody>
      </p:sp>
      <p:sp>
        <p:nvSpPr>
          <p:cNvPr id="3" name="Segnaposto testo verticale 2"/>
          <p:cNvSpPr>
            <a:spLocks noGrp="1"/>
          </p:cNvSpPr>
          <p:nvPr>
            <p:ph type="body" orient="vert" idx="1"/>
          </p:nvPr>
        </p:nvSpPr>
        <p:spPr>
          <a:xfrm>
            <a:off x="838199" y="365125"/>
            <a:ext cx="7734300" cy="58118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5" name="Segnaposto piè di pagina 4"/>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6" name="Segnaposto numero diapositiva 5"/>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1779083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a:prstGeom prst="rect">
            <a:avLst/>
          </a:prstGeom>
        </p:spPr>
        <p:txBody>
          <a:bodyPr/>
          <a:lstStyle/>
          <a:p>
            <a:r>
              <a:rPr lang="it-IT"/>
              <a:t>Fare clic per modificare lo stile del titolo</a:t>
            </a:r>
          </a:p>
        </p:txBody>
      </p:sp>
    </p:spTree>
    <p:extLst>
      <p:ext uri="{BB962C8B-B14F-4D97-AF65-F5344CB8AC3E}">
        <p14:creationId xmlns:p14="http://schemas.microsoft.com/office/powerpoint/2010/main" val="145879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838202" y="365125"/>
            <a:ext cx="10515600" cy="1325563"/>
          </a:xfrm>
          <a:prstGeom prst="rect">
            <a:avLst/>
          </a:prstGeom>
        </p:spPr>
        <p:txBody>
          <a:bodyPr/>
          <a:lstStyle/>
          <a:p>
            <a:r>
              <a:rPr lang="it-IT"/>
              <a:t>Fare clic per modificare stile</a:t>
            </a:r>
          </a:p>
        </p:txBody>
      </p:sp>
      <p:sp>
        <p:nvSpPr>
          <p:cNvPr id="3" name="Segnaposto contenuto 2"/>
          <p:cNvSpPr>
            <a:spLocks noGrp="1"/>
          </p:cNvSpPr>
          <p:nvPr>
            <p:ph idx="1"/>
          </p:nvPr>
        </p:nvSpPr>
        <p:spPr>
          <a:xfrm>
            <a:off x="3707706" y="3031299"/>
            <a:ext cx="7646096" cy="3145664"/>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5" name="Segnaposto piè di pagina 4"/>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6" name="Segnaposto numero diapositiva 5"/>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308180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2" y="1709738"/>
            <a:ext cx="10515600" cy="2852737"/>
          </a:xfrm>
          <a:prstGeom prst="rect">
            <a:avLst/>
          </a:prstGeo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2" y="4589464"/>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5" name="Segnaposto piè di pagina 4"/>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6" name="Segnaposto numero diapositiva 5"/>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20125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838202" y="365125"/>
            <a:ext cx="10515600" cy="1325563"/>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838201"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1"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6" name="Segnaposto piè di pagina 5"/>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7" name="Segnaposto numero diapositiva 6"/>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314193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9" y="365125"/>
            <a:ext cx="10515600" cy="1325563"/>
          </a:xfrm>
          <a:prstGeom prst="rect">
            <a:avLst/>
          </a:prstGeom>
        </p:spPr>
        <p:txBody>
          <a:bodyPr/>
          <a:lstStyle/>
          <a:p>
            <a:r>
              <a:rPr lang="it-IT"/>
              <a:t>Fare clic per modificare stile</a:t>
            </a:r>
          </a:p>
        </p:txBody>
      </p:sp>
      <p:sp>
        <p:nvSpPr>
          <p:cNvPr id="3" name="Segnaposto testo 2"/>
          <p:cNvSpPr>
            <a:spLocks noGrp="1"/>
          </p:cNvSpPr>
          <p:nvPr>
            <p:ph type="body" idx="1"/>
          </p:nvPr>
        </p:nvSpPr>
        <p:spPr>
          <a:xfrm>
            <a:off x="839789"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9" y="2505076"/>
            <a:ext cx="5157787"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2"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2" y="2505076"/>
            <a:ext cx="5183188"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8" name="Segnaposto piè di pagina 7"/>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9" name="Segnaposto numero diapositiva 8"/>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213077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838202" y="365125"/>
            <a:ext cx="10515600" cy="1325563"/>
          </a:xfrm>
          <a:prstGeom prst="rect">
            <a:avLst/>
          </a:prstGeom>
        </p:spPr>
        <p:txBody>
          <a:bodyPr/>
          <a:lstStyle/>
          <a:p>
            <a:r>
              <a:rPr lang="it-IT"/>
              <a:t>Fare clic per modificare stile</a:t>
            </a:r>
          </a:p>
        </p:txBody>
      </p:sp>
      <p:sp>
        <p:nvSpPr>
          <p:cNvPr id="3" name="Segnaposto data 2"/>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4" name="Segnaposto piè di pagina 3"/>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5" name="Segnaposto numero diapositiva 4"/>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559809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3" name="Segnaposto piè di pagina 2"/>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4" name="Segnaposto numero diapositiva 3"/>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589350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90" y="457200"/>
            <a:ext cx="3932236" cy="1600200"/>
          </a:xfrm>
          <a:prstGeom prst="rect">
            <a:avLst/>
          </a:prstGeo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1"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90" y="2057400"/>
            <a:ext cx="3932236"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6" name="Segnaposto piè di pagina 5"/>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7" name="Segnaposto numero diapositiva 6"/>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1012870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90" y="457200"/>
            <a:ext cx="3932236" cy="1600200"/>
          </a:xfrm>
          <a:prstGeom prst="rect">
            <a:avLst/>
          </a:prstGeo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1"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p:cNvSpPr>
            <a:spLocks noGrp="1"/>
          </p:cNvSpPr>
          <p:nvPr>
            <p:ph type="body" sz="half" idx="2"/>
          </p:nvPr>
        </p:nvSpPr>
        <p:spPr>
          <a:xfrm>
            <a:off x="839790" y="2057400"/>
            <a:ext cx="3932236"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a:xfrm>
            <a:off x="838201" y="5711869"/>
            <a:ext cx="2743200" cy="1009607"/>
          </a:xfrm>
          <a:prstGeom prst="rect">
            <a:avLst/>
          </a:prstGeom>
        </p:spPr>
        <p:txBody>
          <a:bodyPr/>
          <a:lstStyle/>
          <a:p>
            <a:fld id="{41CEA91E-7357-F44E-B725-DBA583756E53}" type="datetimeFigureOut">
              <a:rPr lang="it-IT" smtClean="0"/>
              <a:t>01/12/2023</a:t>
            </a:fld>
            <a:endParaRPr lang="it-IT" dirty="0"/>
          </a:p>
        </p:txBody>
      </p:sp>
      <p:sp>
        <p:nvSpPr>
          <p:cNvPr id="6" name="Segnaposto piè di pagina 5"/>
          <p:cNvSpPr>
            <a:spLocks noGrp="1"/>
          </p:cNvSpPr>
          <p:nvPr>
            <p:ph type="ftr" sz="quarter" idx="11"/>
          </p:nvPr>
        </p:nvSpPr>
        <p:spPr>
          <a:xfrm>
            <a:off x="3469711" y="400833"/>
            <a:ext cx="4709787" cy="864296"/>
          </a:xfrm>
          <a:prstGeom prst="rect">
            <a:avLst/>
          </a:prstGeom>
        </p:spPr>
        <p:txBody>
          <a:bodyPr/>
          <a:lstStyle/>
          <a:p>
            <a:endParaRPr lang="it-IT" dirty="0"/>
          </a:p>
        </p:txBody>
      </p:sp>
      <p:sp>
        <p:nvSpPr>
          <p:cNvPr id="7" name="Segnaposto numero diapositiva 6"/>
          <p:cNvSpPr>
            <a:spLocks noGrp="1"/>
          </p:cNvSpPr>
          <p:nvPr>
            <p:ph type="sldNum" sz="quarter" idx="12"/>
          </p:nvPr>
        </p:nvSpPr>
        <p:spPr>
          <a:xfrm>
            <a:off x="8610601" y="6356351"/>
            <a:ext cx="2743200" cy="365125"/>
          </a:xfrm>
          <a:prstGeom prst="rect">
            <a:avLst/>
          </a:prstGeom>
        </p:spPr>
        <p:txBody>
          <a:bodyPr/>
          <a:lstStyle/>
          <a:p>
            <a:fld id="{F13FEF88-32DC-FE47-B68B-DDB786E724E3}" type="slidenum">
              <a:rPr lang="it-IT" smtClean="0"/>
              <a:t>‹N›</a:t>
            </a:fld>
            <a:endParaRPr lang="it-IT" dirty="0"/>
          </a:p>
        </p:txBody>
      </p:sp>
    </p:spTree>
    <p:extLst>
      <p:ext uri="{BB962C8B-B14F-4D97-AF65-F5344CB8AC3E}">
        <p14:creationId xmlns:p14="http://schemas.microsoft.com/office/powerpoint/2010/main" val="204379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AutoShape 6" descr="Risultati immagini per logo unione europea jpg"/>
          <p:cNvSpPr>
            <a:spLocks noChangeAspect="1" noChangeArrowheads="1"/>
          </p:cNvSpPr>
          <p:nvPr userDrawn="1"/>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12" name="CasellaDiTesto 11"/>
          <p:cNvSpPr txBox="1"/>
          <p:nvPr userDrawn="1"/>
        </p:nvSpPr>
        <p:spPr>
          <a:xfrm>
            <a:off x="359562" y="6412437"/>
            <a:ext cx="1821449" cy="400110"/>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000" kern="1200" dirty="0">
                <a:solidFill>
                  <a:schemeClr val="tx1"/>
                </a:solidFill>
                <a:effectLst/>
                <a:latin typeface="Trebuchet MS" panose="020B0603020202020204" pitchFamily="34" charset="0"/>
                <a:ea typeface="+mn-ea"/>
                <a:cs typeface="+mn-cs"/>
              </a:rPr>
              <a:t>Programme cofinancé par </a:t>
            </a:r>
          </a:p>
          <a:p>
            <a:pPr marL="0" marR="0" indent="0" algn="l" defTabSz="914400" rtl="0" eaLnBrk="1" fontAlgn="auto" latinLnBrk="0" hangingPunct="1">
              <a:lnSpc>
                <a:spcPct val="100000"/>
              </a:lnSpc>
              <a:spcBef>
                <a:spcPts val="0"/>
              </a:spcBef>
              <a:spcAft>
                <a:spcPts val="0"/>
              </a:spcAft>
              <a:buClrTx/>
              <a:buSzTx/>
              <a:buFontTx/>
              <a:buNone/>
              <a:tabLst/>
              <a:defRPr/>
            </a:pPr>
            <a:r>
              <a:rPr lang="fr-FR" sz="1000" kern="1200" dirty="0">
                <a:solidFill>
                  <a:schemeClr val="tx1"/>
                </a:solidFill>
                <a:effectLst/>
                <a:latin typeface="Trebuchet MS" panose="020B0603020202020204" pitchFamily="34" charset="0"/>
                <a:ea typeface="+mn-ea"/>
                <a:cs typeface="+mn-cs"/>
              </a:rPr>
              <a:t>l’</a:t>
            </a:r>
            <a:r>
              <a:rPr lang="fr-FR" sz="1000" b="1" kern="1200" dirty="0">
                <a:solidFill>
                  <a:schemeClr val="tx1"/>
                </a:solidFill>
                <a:effectLst/>
                <a:latin typeface="Trebuchet MS" panose="020B0603020202020204" pitchFamily="34" charset="0"/>
                <a:ea typeface="+mn-ea"/>
                <a:cs typeface="+mn-cs"/>
              </a:rPr>
              <a:t>UNION</a:t>
            </a:r>
            <a:r>
              <a:rPr lang="fr-FR" sz="1000" b="1" kern="1200" baseline="0" dirty="0">
                <a:solidFill>
                  <a:schemeClr val="tx1"/>
                </a:solidFill>
                <a:effectLst/>
                <a:latin typeface="Trebuchet MS" panose="020B0603020202020204" pitchFamily="34" charset="0"/>
                <a:ea typeface="+mn-ea"/>
                <a:cs typeface="+mn-cs"/>
              </a:rPr>
              <a:t> EUROPEENNE</a:t>
            </a:r>
            <a:endParaRPr lang="it-IT" sz="1000" b="1" kern="1200" dirty="0">
              <a:solidFill>
                <a:schemeClr val="tx1"/>
              </a:solidFill>
              <a:effectLst/>
              <a:latin typeface="Trebuchet MS" panose="020B0603020202020204" pitchFamily="34" charset="0"/>
              <a:ea typeface="+mn-ea"/>
              <a:cs typeface="+mn-cs"/>
            </a:endParaRPr>
          </a:p>
        </p:txBody>
      </p:sp>
      <p:pic>
        <p:nvPicPr>
          <p:cNvPr id="1032"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9507254" y="5450424"/>
            <a:ext cx="2329841" cy="116206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4" name="Picture 10" descr="Risultati immagini per logo unione europea jpg"/>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60375" y="5587487"/>
            <a:ext cx="1318321" cy="877507"/>
          </a:xfrm>
          <a:prstGeom prst="rect">
            <a:avLst/>
          </a:prstGeom>
          <a:noFill/>
          <a:extLst>
            <a:ext uri="{909E8E84-426E-40dd-AFC4-6F175D3DCCD1}">
              <a14:hiddenFill xmlns="" xmlns:a14="http://schemas.microsoft.com/office/drawing/2010/main">
                <a:solidFill>
                  <a:srgbClr val="FFFFFF"/>
                </a:solidFill>
              </a14:hiddenFill>
            </a:ext>
          </a:extLst>
        </p:spPr>
      </p:pic>
      <p:pic>
        <p:nvPicPr>
          <p:cNvPr id="1035" name="Picture 11"/>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5848"/>
            <a:ext cx="12192000" cy="1400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4" name="CasellaDiTesto 13"/>
          <p:cNvSpPr txBox="1"/>
          <p:nvPr userDrawn="1"/>
        </p:nvSpPr>
        <p:spPr>
          <a:xfrm>
            <a:off x="3858016" y="5587487"/>
            <a:ext cx="4308954" cy="369332"/>
          </a:xfrm>
          <a:prstGeom prst="rect">
            <a:avLst/>
          </a:prstGeom>
          <a:noFill/>
        </p:spPr>
        <p:txBody>
          <a:bodyPr wrap="square" rtlCol="0">
            <a:spAutoFit/>
          </a:bodyPr>
          <a:lstStyle/>
          <a:p>
            <a:endParaRPr lang="it-IT" dirty="0"/>
          </a:p>
        </p:txBody>
      </p:sp>
    </p:spTree>
    <p:extLst>
      <p:ext uri="{BB962C8B-B14F-4D97-AF65-F5344CB8AC3E}">
        <p14:creationId xmlns:p14="http://schemas.microsoft.com/office/powerpoint/2010/main" val="2014979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emf"/></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0" y="175365"/>
            <a:ext cx="12191999" cy="584776"/>
          </a:xfrm>
          <a:prstGeom prst="rect">
            <a:avLst/>
          </a:prstGeom>
          <a:noFill/>
        </p:spPr>
        <p:txBody>
          <a:bodyPr wrap="square" rtlCol="0">
            <a:spAutoFit/>
          </a:bodyPr>
          <a:lstStyle/>
          <a:p>
            <a:pPr algn="ctr"/>
            <a:r>
              <a:rPr lang="it-IT" sz="3200" dirty="0">
                <a:solidFill>
                  <a:schemeClr val="bg1"/>
                </a:solidFill>
                <a:latin typeface="Trebuchet MS" panose="020B0603020202020204" pitchFamily="34" charset="0"/>
              </a:rPr>
              <a:t>PROGRAMME IEV ITALIE TUNISIE 2014-2020</a:t>
            </a:r>
          </a:p>
        </p:txBody>
      </p:sp>
      <p:sp>
        <p:nvSpPr>
          <p:cNvPr id="8" name="CasellaDiTesto 7"/>
          <p:cNvSpPr txBox="1"/>
          <p:nvPr/>
        </p:nvSpPr>
        <p:spPr>
          <a:xfrm>
            <a:off x="-186266" y="1553228"/>
            <a:ext cx="12191999" cy="1446550"/>
          </a:xfrm>
          <a:prstGeom prst="rect">
            <a:avLst/>
          </a:prstGeom>
          <a:noFill/>
        </p:spPr>
        <p:txBody>
          <a:bodyPr wrap="square" rtlCol="0">
            <a:spAutoFit/>
          </a:bodyPr>
          <a:lstStyle/>
          <a:p>
            <a:pPr algn="ctr"/>
            <a:endParaRPr lang="it-IT" sz="2000" dirty="0">
              <a:solidFill>
                <a:srgbClr val="4E67C8"/>
              </a:solidFill>
              <a:latin typeface="Trebuchet MS" panose="020B0603020202020204" pitchFamily="34" charset="0"/>
            </a:endParaRPr>
          </a:p>
          <a:p>
            <a:pPr algn="ctr"/>
            <a:r>
              <a:rPr lang="fr-FR" sz="2000" b="1" dirty="0">
                <a:latin typeface="Trebuchet MS" panose="020B0603020202020204" pitchFamily="34" charset="0"/>
              </a:rPr>
              <a:t> </a:t>
            </a:r>
          </a:p>
          <a:p>
            <a:pPr algn="ctr"/>
            <a:endParaRPr lang="fr-FR" sz="2000" b="1" dirty="0">
              <a:latin typeface="Trebuchet MS" panose="020B0603020202020204" pitchFamily="34" charset="0"/>
            </a:endParaRPr>
          </a:p>
          <a:p>
            <a:pPr algn="ctr"/>
            <a:r>
              <a:rPr lang="it-IT" sz="2800" dirty="0">
                <a:solidFill>
                  <a:schemeClr val="accent1"/>
                </a:solidFill>
                <a:latin typeface="Trebuchet MS" panose="020B0603020202020204" pitchFamily="34" charset="0"/>
                <a:cs typeface="Times New Roman"/>
              </a:rPr>
              <a:t>PROCEDURES POUR LA CLÔTURE DES PROJETS</a:t>
            </a:r>
            <a:endParaRPr lang="it-IT" b="1" dirty="0"/>
          </a:p>
        </p:txBody>
      </p:sp>
      <p:sp>
        <p:nvSpPr>
          <p:cNvPr id="9" name="Rettangolo 8"/>
          <p:cNvSpPr/>
          <p:nvPr/>
        </p:nvSpPr>
        <p:spPr>
          <a:xfrm>
            <a:off x="2276563" y="3854525"/>
            <a:ext cx="6752254" cy="1877437"/>
          </a:xfrm>
          <a:prstGeom prst="rect">
            <a:avLst/>
          </a:prstGeom>
        </p:spPr>
        <p:txBody>
          <a:bodyPr wrap="square">
            <a:spAutoFit/>
          </a:bodyPr>
          <a:lstStyle/>
          <a:p>
            <a:pPr lvl="0" algn="ctr"/>
            <a:endParaRPr lang="fr-FR" sz="2000" b="1" dirty="0">
              <a:latin typeface="Trebuchet MS" panose="020B0603020202020204" pitchFamily="34" charset="0"/>
            </a:endParaRPr>
          </a:p>
          <a:p>
            <a:pPr lvl="0" algn="ctr"/>
            <a:endParaRPr lang="fr-FR" sz="2000" b="1" dirty="0">
              <a:solidFill>
                <a:srgbClr val="4E67C8"/>
              </a:solidFill>
              <a:latin typeface="Trebuchet MS" panose="020B0603020202020204" pitchFamily="34" charset="0"/>
            </a:endParaRPr>
          </a:p>
          <a:p>
            <a:pPr lvl="0" algn="ctr"/>
            <a:r>
              <a:rPr lang="fr-FR" sz="2000" b="1" dirty="0">
                <a:solidFill>
                  <a:srgbClr val="4E67C8"/>
                </a:solidFill>
                <a:latin typeface="Trebuchet MS" panose="020B0603020202020204" pitchFamily="34" charset="0"/>
              </a:rPr>
              <a:t>29 novembre 2023</a:t>
            </a:r>
            <a:endParaRPr lang="fr-FR" sz="2000" b="1" dirty="0">
              <a:solidFill>
                <a:srgbClr val="4E67C8"/>
              </a:solidFill>
            </a:endParaRPr>
          </a:p>
          <a:p>
            <a:pPr lvl="0" algn="ctr"/>
            <a:endParaRPr lang="fr-FR" sz="2000" b="1" u="sng" dirty="0">
              <a:solidFill>
                <a:srgbClr val="4E67C8"/>
              </a:solidFill>
              <a:latin typeface="Trebuchet MS" panose="020B0603020202020204" pitchFamily="34" charset="0"/>
            </a:endParaRPr>
          </a:p>
          <a:p>
            <a:pPr algn="ctr"/>
            <a:r>
              <a:rPr lang="fr-FR" b="1" i="1" dirty="0">
                <a:solidFill>
                  <a:srgbClr val="4E67C8"/>
                </a:solidFill>
                <a:latin typeface="Trebuchet MS" panose="020B0603020202020204" pitchFamily="34" charset="0"/>
              </a:rPr>
              <a:t>vidéoconférence</a:t>
            </a:r>
            <a:endParaRPr lang="fr-FR" i="1" dirty="0">
              <a:solidFill>
                <a:srgbClr val="4E67C8"/>
              </a:solidFill>
              <a:latin typeface="Trebuchet MS" panose="020B0603020202020204" pitchFamily="34" charset="0"/>
            </a:endParaRPr>
          </a:p>
          <a:p>
            <a:pPr lvl="0" algn="ctr"/>
            <a:endParaRPr lang="fr-FR" b="1" dirty="0">
              <a:solidFill>
                <a:prstClr val="black"/>
              </a:solidFill>
            </a:endParaRPr>
          </a:p>
        </p:txBody>
      </p:sp>
    </p:spTree>
    <p:extLst>
      <p:ext uri="{BB962C8B-B14F-4D97-AF65-F5344CB8AC3E}">
        <p14:creationId xmlns:p14="http://schemas.microsoft.com/office/powerpoint/2010/main" val="1649617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32315" y="71087"/>
            <a:ext cx="2853748" cy="1045606"/>
          </a:xfrm>
        </p:spPr>
        <p:txBody>
          <a:bodyPr/>
          <a:lstStyle/>
          <a:p>
            <a:pPr algn="ctr"/>
            <a:r>
              <a:rPr lang="fr-FR" sz="3600" dirty="0">
                <a:solidFill>
                  <a:srgbClr val="FFFFFF"/>
                </a:solidFill>
              </a:rPr>
              <a:t>Les livrables </a:t>
            </a:r>
          </a:p>
        </p:txBody>
      </p:sp>
      <p:sp>
        <p:nvSpPr>
          <p:cNvPr id="9" name="Rettangolo 18">
            <a:extLst>
              <a:ext uri="{FF2B5EF4-FFF2-40B4-BE49-F238E27FC236}">
                <a16:creationId xmlns:a16="http://schemas.microsoft.com/office/drawing/2014/main" id="{98231711-5F26-F764-333F-F49396735D3F}"/>
              </a:ext>
            </a:extLst>
          </p:cNvPr>
          <p:cNvSpPr txBox="1">
            <a:spLocks/>
          </p:cNvSpPr>
          <p:nvPr/>
        </p:nvSpPr>
        <p:spPr>
          <a:xfrm>
            <a:off x="6181611" y="1880568"/>
            <a:ext cx="5324574" cy="1866900"/>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2800" b="0" i="1" dirty="0">
                <a:solidFill>
                  <a:schemeClr val="bg2">
                    <a:lumMod val="50000"/>
                  </a:schemeClr>
                </a:solidFill>
                <a:effectLst/>
                <a:latin typeface="+mn-lt"/>
              </a:rPr>
              <a:t>Livrable Séminaires</a:t>
            </a:r>
            <a:r>
              <a:rPr lang="fr-FR" sz="2800" b="0" i="1" dirty="0">
                <a:solidFill>
                  <a:schemeClr val="bg2">
                    <a:lumMod val="50000"/>
                  </a:schemeClr>
                </a:solidFill>
                <a:latin typeface="+mn-lt"/>
              </a:rPr>
              <a:t> de formations</a:t>
            </a:r>
            <a:r>
              <a:rPr lang="fr-FR" sz="2000" i="1" dirty="0">
                <a:solidFill>
                  <a:schemeClr val="bg2">
                    <a:lumMod val="50000"/>
                  </a:schemeClr>
                </a:solidFill>
                <a:latin typeface="+mn-lt"/>
              </a:rPr>
              <a:t>: </a:t>
            </a:r>
            <a:r>
              <a:rPr lang="fr-FR" sz="2000" b="0" i="1" dirty="0">
                <a:solidFill>
                  <a:schemeClr val="tx1"/>
                </a:solidFill>
                <a:latin typeface="+mn-lt"/>
              </a:rPr>
              <a:t>manifestation d’intérêts pour la sélection des participants, Agenda avec les contenues (modules) de formation, contenues des modules, feuilles signatures, photos</a:t>
            </a:r>
          </a:p>
        </p:txBody>
      </p:sp>
      <p:pic>
        <p:nvPicPr>
          <p:cNvPr id="11" name="Immagine 10">
            <a:extLst>
              <a:ext uri="{FF2B5EF4-FFF2-40B4-BE49-F238E27FC236}">
                <a16:creationId xmlns:a16="http://schemas.microsoft.com/office/drawing/2014/main" id="{DA0FBA8F-C8B2-5ED8-0544-4CB131B020FD}"/>
              </a:ext>
            </a:extLst>
          </p:cNvPr>
          <p:cNvPicPr>
            <a:picLocks noChangeAspect="1"/>
          </p:cNvPicPr>
          <p:nvPr/>
        </p:nvPicPr>
        <p:blipFill>
          <a:blip r:embed="rId2"/>
          <a:stretch>
            <a:fillRect/>
          </a:stretch>
        </p:blipFill>
        <p:spPr>
          <a:xfrm>
            <a:off x="6528102" y="359317"/>
            <a:ext cx="4508500" cy="1429877"/>
          </a:xfrm>
          <a:prstGeom prst="rect">
            <a:avLst/>
          </a:prstGeom>
        </p:spPr>
      </p:pic>
      <p:sp>
        <p:nvSpPr>
          <p:cNvPr id="14" name="Rettangolo 18">
            <a:extLst>
              <a:ext uri="{FF2B5EF4-FFF2-40B4-BE49-F238E27FC236}">
                <a16:creationId xmlns:a16="http://schemas.microsoft.com/office/drawing/2014/main" id="{80C81EE0-40D0-DFC0-D18E-1AB41FAA8F27}"/>
              </a:ext>
            </a:extLst>
          </p:cNvPr>
          <p:cNvSpPr txBox="1">
            <a:spLocks/>
          </p:cNvSpPr>
          <p:nvPr/>
        </p:nvSpPr>
        <p:spPr>
          <a:xfrm>
            <a:off x="5930201" y="4309868"/>
            <a:ext cx="6006025" cy="2093216"/>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2800" b="0" i="1" dirty="0">
                <a:solidFill>
                  <a:srgbClr val="B11BB5"/>
                </a:solidFill>
                <a:latin typeface="+mn-lt"/>
              </a:rPr>
              <a:t>Livrable activité concernant Infrastructure:</a:t>
            </a:r>
          </a:p>
          <a:p>
            <a:pPr marL="0" indent="0">
              <a:buNone/>
            </a:pPr>
            <a:r>
              <a:rPr lang="fr-FR" sz="2000" b="0" i="1" dirty="0">
                <a:solidFill>
                  <a:schemeClr val="tx1"/>
                </a:solidFill>
                <a:latin typeface="+mn-lt"/>
              </a:rPr>
              <a:t>Un document explicatif de l’infrastructure, objectifs, description et utilisateurs (si nécessaire processus de sélection des utilisateurs, </a:t>
            </a:r>
            <a:r>
              <a:rPr lang="fr-FR" sz="2000" b="0" i="1" dirty="0" err="1">
                <a:solidFill>
                  <a:schemeClr val="tx1"/>
                </a:solidFill>
                <a:latin typeface="+mn-lt"/>
              </a:rPr>
              <a:t>ownership</a:t>
            </a:r>
            <a:r>
              <a:rPr lang="fr-FR" sz="2000" b="0" i="1" dirty="0">
                <a:solidFill>
                  <a:schemeClr val="tx1"/>
                </a:solidFill>
                <a:latin typeface="+mn-lt"/>
              </a:rPr>
              <a:t> après la fin du projet)</a:t>
            </a:r>
          </a:p>
        </p:txBody>
      </p:sp>
      <p:sp>
        <p:nvSpPr>
          <p:cNvPr id="10" name="Rettangolo 18">
            <a:extLst>
              <a:ext uri="{FF2B5EF4-FFF2-40B4-BE49-F238E27FC236}">
                <a16:creationId xmlns:a16="http://schemas.microsoft.com/office/drawing/2014/main" id="{98231711-5F26-F764-333F-F49396735D3F}"/>
              </a:ext>
            </a:extLst>
          </p:cNvPr>
          <p:cNvSpPr txBox="1">
            <a:spLocks/>
          </p:cNvSpPr>
          <p:nvPr/>
        </p:nvSpPr>
        <p:spPr>
          <a:xfrm>
            <a:off x="332315" y="1482053"/>
            <a:ext cx="5324574" cy="1794547"/>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2400" b="0" i="1" dirty="0">
                <a:solidFill>
                  <a:schemeClr val="accent6">
                    <a:lumMod val="75000"/>
                  </a:schemeClr>
                </a:solidFill>
                <a:latin typeface="+mn-lt"/>
              </a:rPr>
              <a:t>Livrable Plateformes informatiques et autres installations virtuelles: </a:t>
            </a:r>
          </a:p>
          <a:p>
            <a:pPr marL="0" indent="0">
              <a:buNone/>
            </a:pPr>
            <a:r>
              <a:rPr lang="fr-FR" sz="2000" b="0" i="1" dirty="0">
                <a:solidFill>
                  <a:schemeClr val="tx1"/>
                </a:solidFill>
                <a:latin typeface="+mn-lt"/>
              </a:rPr>
              <a:t>Données d’accès pour le STC/AG; Statistiques sur la fonctionnalité (nombre d’accès, nombre de services délivrés, etc…); </a:t>
            </a:r>
            <a:r>
              <a:rPr lang="fr-FR" sz="2000" b="0" i="1" dirty="0" err="1">
                <a:solidFill>
                  <a:schemeClr val="tx1"/>
                </a:solidFill>
                <a:latin typeface="+mn-lt"/>
              </a:rPr>
              <a:t>Screenshot</a:t>
            </a:r>
            <a:r>
              <a:rPr lang="fr-FR" sz="2000" b="0" i="1" dirty="0">
                <a:solidFill>
                  <a:schemeClr val="tx1"/>
                </a:solidFill>
                <a:latin typeface="+mn-lt"/>
              </a:rPr>
              <a:t> des pages.</a:t>
            </a:r>
          </a:p>
        </p:txBody>
      </p:sp>
      <p:sp>
        <p:nvSpPr>
          <p:cNvPr id="12" name="Rettangolo 18">
            <a:extLst>
              <a:ext uri="{FF2B5EF4-FFF2-40B4-BE49-F238E27FC236}">
                <a16:creationId xmlns:a16="http://schemas.microsoft.com/office/drawing/2014/main" id="{98231711-5F26-F764-333F-F49396735D3F}"/>
              </a:ext>
            </a:extLst>
          </p:cNvPr>
          <p:cNvSpPr txBox="1">
            <a:spLocks/>
          </p:cNvSpPr>
          <p:nvPr/>
        </p:nvSpPr>
        <p:spPr>
          <a:xfrm>
            <a:off x="332315" y="3641960"/>
            <a:ext cx="4887385" cy="2900209"/>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2400" b="0" i="1" dirty="0">
                <a:solidFill>
                  <a:schemeClr val="accent3">
                    <a:lumMod val="75000"/>
                  </a:schemeClr>
                </a:solidFill>
                <a:latin typeface="+mn-lt"/>
              </a:rPr>
              <a:t>Livrable Etudes et recherches: </a:t>
            </a:r>
          </a:p>
          <a:p>
            <a:pPr marL="0" indent="0">
              <a:buNone/>
            </a:pPr>
            <a:r>
              <a:rPr lang="fr-FR" sz="2000" b="0" i="1" dirty="0">
                <a:solidFill>
                  <a:schemeClr val="tx1"/>
                </a:solidFill>
                <a:latin typeface="+mn-lt"/>
              </a:rPr>
              <a:t>Rapport synthétique descriptif de l’étude/recherche (finalité, destinataires, modalité de distribution et/ou promotion);Liste des auteurs; déclaration d’originalité de la contribution produite; indication modalités de distribution des copies (physique/digitale).</a:t>
            </a:r>
          </a:p>
        </p:txBody>
      </p:sp>
    </p:spTree>
    <p:extLst>
      <p:ext uri="{BB962C8B-B14F-4D97-AF65-F5344CB8AC3E}">
        <p14:creationId xmlns:p14="http://schemas.microsoft.com/office/powerpoint/2010/main" val="796164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0" y="175365"/>
            <a:ext cx="12191999" cy="584776"/>
          </a:xfrm>
          <a:prstGeom prst="rect">
            <a:avLst/>
          </a:prstGeom>
          <a:noFill/>
        </p:spPr>
        <p:txBody>
          <a:bodyPr wrap="square" rtlCol="0">
            <a:spAutoFit/>
          </a:bodyPr>
          <a:lstStyle/>
          <a:p>
            <a:pPr algn="ctr"/>
            <a:r>
              <a:rPr lang="it-IT" sz="3200" dirty="0">
                <a:solidFill>
                  <a:schemeClr val="bg1"/>
                </a:solidFill>
                <a:latin typeface="Trebuchet MS" panose="020B0603020202020204" pitchFamily="34" charset="0"/>
              </a:rPr>
              <a:t>PROGRAMME IEV ITALIE TUNISIE 2014-2020</a:t>
            </a:r>
          </a:p>
        </p:txBody>
      </p:sp>
      <p:sp>
        <p:nvSpPr>
          <p:cNvPr id="9" name="Rettangolo 8"/>
          <p:cNvSpPr/>
          <p:nvPr/>
        </p:nvSpPr>
        <p:spPr>
          <a:xfrm>
            <a:off x="2276563" y="3146639"/>
            <a:ext cx="6752254" cy="707886"/>
          </a:xfrm>
          <a:prstGeom prst="rect">
            <a:avLst/>
          </a:prstGeom>
        </p:spPr>
        <p:txBody>
          <a:bodyPr wrap="square">
            <a:spAutoFit/>
          </a:bodyPr>
          <a:lstStyle/>
          <a:p>
            <a:pPr lvl="0" algn="ctr"/>
            <a:endParaRPr lang="fr-FR" sz="2000" b="1" dirty="0">
              <a:latin typeface="Trebuchet MS" panose="020B0603020202020204" pitchFamily="34" charset="0"/>
            </a:endParaRPr>
          </a:p>
          <a:p>
            <a:pPr lvl="0" algn="ctr"/>
            <a:endParaRPr lang="fr-FR" sz="2000" b="1" dirty="0">
              <a:solidFill>
                <a:srgbClr val="4E67C8"/>
              </a:solidFill>
              <a:latin typeface="Trebuchet MS" panose="020B0603020202020204" pitchFamily="34" charset="0"/>
            </a:endParaRPr>
          </a:p>
        </p:txBody>
      </p:sp>
      <p:sp>
        <p:nvSpPr>
          <p:cNvPr id="4" name="Rettangolo 3"/>
          <p:cNvSpPr/>
          <p:nvPr/>
        </p:nvSpPr>
        <p:spPr>
          <a:xfrm>
            <a:off x="2525808" y="2306188"/>
            <a:ext cx="6964535" cy="546432"/>
          </a:xfrm>
          <a:prstGeom prst="rect">
            <a:avLst/>
          </a:prstGeom>
        </p:spPr>
        <p:txBody>
          <a:bodyPr wrap="none">
            <a:spAutoFit/>
          </a:bodyPr>
          <a:lstStyle/>
          <a:p>
            <a:pPr lvl="0" algn="just">
              <a:lnSpc>
                <a:spcPct val="115000"/>
              </a:lnSpc>
              <a:spcAft>
                <a:spcPts val="0"/>
              </a:spcAft>
              <a:tabLst>
                <a:tab pos="457200" algn="l"/>
                <a:tab pos="899160" algn="l"/>
                <a:tab pos="1348740" algn="l"/>
                <a:tab pos="1798320" algn="l"/>
                <a:tab pos="2247900" algn="l"/>
                <a:tab pos="2697480" algn="l"/>
                <a:tab pos="3147060" algn="l"/>
                <a:tab pos="3596640" algn="l"/>
                <a:tab pos="4046220" algn="l"/>
                <a:tab pos="4495800" algn="l"/>
                <a:tab pos="4945380" algn="l"/>
                <a:tab pos="5394960" algn="l"/>
                <a:tab pos="5604510" algn="l"/>
              </a:tabLst>
            </a:pPr>
            <a:r>
              <a:rPr lang="fr-FR" sz="2800" dirty="0">
                <a:solidFill>
                  <a:schemeClr val="accent1"/>
                </a:solidFill>
                <a:latin typeface="Trebuchet MS" panose="020B0603020202020204" pitchFamily="34" charset="0"/>
                <a:cs typeface="Times New Roman"/>
              </a:rPr>
              <a:t>Paiement du solde final ou recouvrements</a:t>
            </a:r>
            <a:endParaRPr lang="it-IT" sz="2800" dirty="0">
              <a:solidFill>
                <a:schemeClr val="accent1"/>
              </a:solidFill>
              <a:latin typeface="Trebuchet MS" panose="020B0603020202020204" pitchFamily="34" charset="0"/>
              <a:cs typeface="Times New Roman"/>
            </a:endParaRPr>
          </a:p>
        </p:txBody>
      </p:sp>
      <p:sp>
        <p:nvSpPr>
          <p:cNvPr id="15" name="AutoShape 4" descr="Lo SciacquaLingua: Piú o... me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8" name="Immagine 17"/>
          <p:cNvPicPr>
            <a:picLocks noChangeAspect="1"/>
          </p:cNvPicPr>
          <p:nvPr/>
        </p:nvPicPr>
        <p:blipFill rotWithShape="1">
          <a:blip r:embed="rId3"/>
          <a:srcRect b="21826"/>
          <a:stretch/>
        </p:blipFill>
        <p:spPr>
          <a:xfrm>
            <a:off x="1120285" y="3085438"/>
            <a:ext cx="2495550" cy="1429652"/>
          </a:xfrm>
          <a:prstGeom prst="rect">
            <a:avLst/>
          </a:prstGeom>
        </p:spPr>
      </p:pic>
      <p:pic>
        <p:nvPicPr>
          <p:cNvPr id="20" name="Immagine 19"/>
          <p:cNvPicPr>
            <a:picLocks noChangeAspect="1"/>
          </p:cNvPicPr>
          <p:nvPr/>
        </p:nvPicPr>
        <p:blipFill>
          <a:blip r:embed="rId4"/>
          <a:stretch>
            <a:fillRect/>
          </a:stretch>
        </p:blipFill>
        <p:spPr>
          <a:xfrm>
            <a:off x="3958130" y="4145016"/>
            <a:ext cx="6122125" cy="1202810"/>
          </a:xfrm>
          <a:prstGeom prst="rect">
            <a:avLst/>
          </a:prstGeom>
        </p:spPr>
      </p:pic>
    </p:spTree>
    <p:extLst>
      <p:ext uri="{BB962C8B-B14F-4D97-AF65-F5344CB8AC3E}">
        <p14:creationId xmlns:p14="http://schemas.microsoft.com/office/powerpoint/2010/main" val="1699452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47313" y="169179"/>
            <a:ext cx="10837335" cy="1243202"/>
          </a:xfrm>
        </p:spPr>
        <p:txBody>
          <a:bodyPr/>
          <a:lstStyle/>
          <a:p>
            <a:r>
              <a:rPr lang="fr-FR" sz="3600" dirty="0">
                <a:solidFill>
                  <a:srgbClr val="FFFFFF"/>
                </a:solidFill>
              </a:rPr>
              <a:t>Validation du rapport final et paiement du solde  </a:t>
            </a:r>
          </a:p>
        </p:txBody>
      </p:sp>
      <p:sp>
        <p:nvSpPr>
          <p:cNvPr id="10" name="CasellaDiTesto 9">
            <a:extLst>
              <a:ext uri="{FF2B5EF4-FFF2-40B4-BE49-F238E27FC236}">
                <a16:creationId xmlns:a16="http://schemas.microsoft.com/office/drawing/2014/main" id="{9D40E17C-A6D4-DB84-4498-A09495D97352}"/>
              </a:ext>
            </a:extLst>
          </p:cNvPr>
          <p:cNvSpPr txBox="1"/>
          <p:nvPr/>
        </p:nvSpPr>
        <p:spPr>
          <a:xfrm>
            <a:off x="347313" y="1543527"/>
            <a:ext cx="9954816" cy="1200329"/>
          </a:xfrm>
          <a:prstGeom prst="rect">
            <a:avLst/>
          </a:prstGeom>
          <a:noFill/>
        </p:spPr>
        <p:txBody>
          <a:bodyPr wrap="square">
            <a:spAutoFit/>
          </a:bodyPr>
          <a:lstStyle/>
          <a:p>
            <a:r>
              <a:rPr lang="fr-FR" dirty="0">
                <a:solidFill>
                  <a:schemeClr val="accent1">
                    <a:lumMod val="75000"/>
                  </a:schemeClr>
                </a:solidFill>
              </a:rPr>
              <a:t>La procédure de validation du rapport final est la même que celle utilisés pour la validation des rapports intermédiaires.</a:t>
            </a:r>
          </a:p>
          <a:p>
            <a:endParaRPr lang="fr-FR" dirty="0">
              <a:solidFill>
                <a:schemeClr val="accent1">
                  <a:lumMod val="75000"/>
                </a:schemeClr>
              </a:solidFill>
            </a:endParaRPr>
          </a:p>
          <a:p>
            <a:r>
              <a:rPr lang="fr-FR" dirty="0">
                <a:solidFill>
                  <a:schemeClr val="accent1">
                    <a:lumMod val="75000"/>
                  </a:schemeClr>
                </a:solidFill>
              </a:rPr>
              <a:t>Le montant indicatif du solde final attendu du projet est fixé dans le Contrat de subvention, art. 7.1. </a:t>
            </a:r>
          </a:p>
        </p:txBody>
      </p:sp>
      <p:sp>
        <p:nvSpPr>
          <p:cNvPr id="16" name="CasellaDiTesto 15">
            <a:extLst>
              <a:ext uri="{FF2B5EF4-FFF2-40B4-BE49-F238E27FC236}">
                <a16:creationId xmlns:a16="http://schemas.microsoft.com/office/drawing/2014/main" id="{6DA711A6-7D42-EFE3-F4D1-B373D7B77127}"/>
              </a:ext>
            </a:extLst>
          </p:cNvPr>
          <p:cNvSpPr txBox="1"/>
          <p:nvPr/>
        </p:nvSpPr>
        <p:spPr>
          <a:xfrm>
            <a:off x="643939" y="2901189"/>
            <a:ext cx="9039575" cy="646331"/>
          </a:xfrm>
          <a:prstGeom prst="rect">
            <a:avLst/>
          </a:prstGeom>
          <a:noFill/>
        </p:spPr>
        <p:txBody>
          <a:bodyPr wrap="square">
            <a:spAutoFit/>
          </a:bodyPr>
          <a:lstStyle/>
          <a:p>
            <a:r>
              <a:rPr lang="fr-FR" dirty="0">
                <a:solidFill>
                  <a:schemeClr val="accent1">
                    <a:lumMod val="75000"/>
                  </a:schemeClr>
                </a:solidFill>
              </a:rPr>
              <a:t>Le solde donne lieu soit à un paiement final, soit à une procédure de recouvrement, une fois les préfinancements verses déduits du montant final de la subvention. </a:t>
            </a:r>
          </a:p>
        </p:txBody>
      </p:sp>
      <p:sp>
        <p:nvSpPr>
          <p:cNvPr id="17" name="Rettangolo 18">
            <a:extLst>
              <a:ext uri="{FF2B5EF4-FFF2-40B4-BE49-F238E27FC236}">
                <a16:creationId xmlns:a16="http://schemas.microsoft.com/office/drawing/2014/main" id="{C57205D7-A307-B42E-2265-1071937BD558}"/>
              </a:ext>
            </a:extLst>
          </p:cNvPr>
          <p:cNvSpPr txBox="1">
            <a:spLocks/>
          </p:cNvSpPr>
          <p:nvPr/>
        </p:nvSpPr>
        <p:spPr>
          <a:xfrm>
            <a:off x="1567187" y="3731367"/>
            <a:ext cx="7968014" cy="2783223"/>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endParaRPr lang="fr-FR" i="1" dirty="0">
              <a:solidFill>
                <a:schemeClr val="accent1">
                  <a:lumMod val="75000"/>
                </a:schemeClr>
              </a:solidFill>
              <a:latin typeface="+mn-lt"/>
            </a:endParaRPr>
          </a:p>
          <a:p>
            <a:pPr marL="0" indent="0">
              <a:buNone/>
            </a:pPr>
            <a:endParaRPr lang="fr-FR" i="1" dirty="0">
              <a:solidFill>
                <a:schemeClr val="accent1">
                  <a:lumMod val="75000"/>
                </a:schemeClr>
              </a:solidFill>
              <a:latin typeface="+mn-lt"/>
            </a:endParaRPr>
          </a:p>
          <a:p>
            <a:pPr marL="0" indent="0">
              <a:buNone/>
            </a:pPr>
            <a:r>
              <a:rPr lang="fr-FR" i="1" dirty="0">
                <a:solidFill>
                  <a:srgbClr val="C00000"/>
                </a:solidFill>
                <a:latin typeface="+mn-lt"/>
              </a:rPr>
              <a:t>Art 12 du Contrat de subvention </a:t>
            </a:r>
          </a:p>
          <a:p>
            <a:pPr marL="0" indent="0">
              <a:buNone/>
            </a:pPr>
            <a:r>
              <a:rPr lang="fr-FR" i="1" dirty="0">
                <a:solidFill>
                  <a:schemeClr val="accent3">
                    <a:lumMod val="50000"/>
                  </a:schemeClr>
                </a:solidFill>
                <a:latin typeface="+mn-lt"/>
              </a:rPr>
              <a:t>Une déduction financière pouvant aller jusqu’à 10% peut être appliquée par l’Autorité de Gestion au montant total de la subvention, à déduire des coûts de personnel estimés dans le budget dans les cas suivants :</a:t>
            </a:r>
          </a:p>
          <a:p>
            <a:pPr marL="0" indent="0">
              <a:buNone/>
            </a:pPr>
            <a:endParaRPr lang="fr-FR" sz="400" i="1" dirty="0">
              <a:solidFill>
                <a:schemeClr val="accent3">
                  <a:lumMod val="50000"/>
                </a:schemeClr>
              </a:solidFill>
              <a:latin typeface="+mn-lt"/>
            </a:endParaRPr>
          </a:p>
          <a:p>
            <a:pPr>
              <a:buFont typeface="Wingdings" pitchFamily="2" charset="2"/>
              <a:buChar char="q"/>
            </a:pPr>
            <a:r>
              <a:rPr lang="fr-FR" i="1" dirty="0">
                <a:solidFill>
                  <a:schemeClr val="accent3">
                    <a:lumMod val="50000"/>
                  </a:schemeClr>
                </a:solidFill>
                <a:latin typeface="+mn-lt"/>
              </a:rPr>
              <a:t>si le projet n’est pas mis en œuvre ou est mal mis en œuvre, en partie ou en retard, selon le système de notation adopté par l’Autorité de Gestion, conformément à la mise en œuvre effective du projet selon les termes définis dans le Contrat ;</a:t>
            </a:r>
          </a:p>
          <a:p>
            <a:pPr marL="0" indent="0">
              <a:buNone/>
            </a:pPr>
            <a:endParaRPr lang="fr-FR" sz="500" i="1" dirty="0">
              <a:solidFill>
                <a:schemeClr val="accent3">
                  <a:lumMod val="50000"/>
                </a:schemeClr>
              </a:solidFill>
              <a:latin typeface="+mn-lt"/>
            </a:endParaRPr>
          </a:p>
          <a:p>
            <a:pPr>
              <a:buFont typeface="Wingdings" pitchFamily="2" charset="2"/>
              <a:buChar char="q"/>
            </a:pPr>
            <a:r>
              <a:rPr lang="fr-FR" i="1" dirty="0">
                <a:solidFill>
                  <a:schemeClr val="accent3">
                    <a:lumMod val="50000"/>
                  </a:schemeClr>
                </a:solidFill>
                <a:latin typeface="+mn-lt"/>
              </a:rPr>
              <a:t>si les dépenses déclarées par le Bénéficiaire Principal n’atteignent pas un seuil minimum de 50% du préfinancement préalable reçu.</a:t>
            </a:r>
          </a:p>
          <a:p>
            <a:pPr marL="0" indent="0">
              <a:buNone/>
            </a:pPr>
            <a:endParaRPr lang="fr-FR" sz="2000" i="1" dirty="0">
              <a:solidFill>
                <a:schemeClr val="accent1">
                  <a:lumMod val="75000"/>
                </a:schemeClr>
              </a:solidFill>
              <a:latin typeface="+mn-lt"/>
            </a:endParaRPr>
          </a:p>
          <a:p>
            <a:pPr marL="0" indent="0">
              <a:buNone/>
            </a:pPr>
            <a:endParaRPr lang="fr-FR" sz="2000" i="1" dirty="0">
              <a:solidFill>
                <a:schemeClr val="accent1">
                  <a:lumMod val="75000"/>
                </a:schemeClr>
              </a:solidFill>
              <a:effectLst/>
              <a:latin typeface="+mn-lt"/>
            </a:endParaRPr>
          </a:p>
        </p:txBody>
      </p:sp>
      <p:pic>
        <p:nvPicPr>
          <p:cNvPr id="18" name="Immagine 17">
            <a:extLst>
              <a:ext uri="{FF2B5EF4-FFF2-40B4-BE49-F238E27FC236}">
                <a16:creationId xmlns:a16="http://schemas.microsoft.com/office/drawing/2014/main" id="{9B9E8FD1-73CC-9ADF-CFAD-C1382EF7D06F}"/>
              </a:ext>
            </a:extLst>
          </p:cNvPr>
          <p:cNvPicPr>
            <a:picLocks noChangeAspect="1"/>
          </p:cNvPicPr>
          <p:nvPr/>
        </p:nvPicPr>
        <p:blipFill>
          <a:blip r:embed="rId2"/>
          <a:stretch>
            <a:fillRect/>
          </a:stretch>
        </p:blipFill>
        <p:spPr>
          <a:xfrm>
            <a:off x="9954604" y="2276983"/>
            <a:ext cx="2011240" cy="1319784"/>
          </a:xfrm>
          <a:prstGeom prst="rect">
            <a:avLst/>
          </a:prstGeom>
        </p:spPr>
      </p:pic>
    </p:spTree>
    <p:extLst>
      <p:ext uri="{BB962C8B-B14F-4D97-AF65-F5344CB8AC3E}">
        <p14:creationId xmlns:p14="http://schemas.microsoft.com/office/powerpoint/2010/main" val="3199145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6703" y="124200"/>
            <a:ext cx="10837335" cy="1059546"/>
          </a:xfrm>
        </p:spPr>
        <p:txBody>
          <a:bodyPr/>
          <a:lstStyle/>
          <a:p>
            <a:r>
              <a:rPr lang="fr-FR" sz="3600" dirty="0">
                <a:solidFill>
                  <a:srgbClr val="FFFFFF"/>
                </a:solidFill>
              </a:rPr>
              <a:t>Irrégularités et recouvrements (art 17 du Contrat de Subvention)</a:t>
            </a:r>
          </a:p>
        </p:txBody>
      </p:sp>
      <p:sp>
        <p:nvSpPr>
          <p:cNvPr id="5" name="CasellaDiTesto 4">
            <a:extLst>
              <a:ext uri="{FF2B5EF4-FFF2-40B4-BE49-F238E27FC236}">
                <a16:creationId xmlns:a16="http://schemas.microsoft.com/office/drawing/2014/main" id="{258A1339-F26D-29C8-F617-1C0E40BE72A4}"/>
              </a:ext>
            </a:extLst>
          </p:cNvPr>
          <p:cNvSpPr txBox="1"/>
          <p:nvPr/>
        </p:nvSpPr>
        <p:spPr>
          <a:xfrm>
            <a:off x="261028" y="1509847"/>
            <a:ext cx="11379020" cy="1200329"/>
          </a:xfrm>
          <a:prstGeom prst="rect">
            <a:avLst/>
          </a:prstGeom>
          <a:noFill/>
        </p:spPr>
        <p:txBody>
          <a:bodyPr wrap="square">
            <a:spAutoFit/>
          </a:bodyPr>
          <a:lstStyle/>
          <a:p>
            <a:pPr algn="just"/>
            <a:r>
              <a:rPr lang="fr-FR" dirty="0">
                <a:solidFill>
                  <a:schemeClr val="accent3">
                    <a:lumMod val="50000"/>
                  </a:schemeClr>
                </a:solidFill>
              </a:rPr>
              <a:t>Une irrégularité se réfère à tout montant indument versé au Bénéficiaire Principal et/ou aux partenaires conformément aux dispositions du contrat de subvention et aux règles du Programme, en raison d’erreurs ou de fraude attribuées au Bénéficiaire Principal et/ou aux partenaires. Les irrégularités peuvent se produire après l’acceptation des dépenses par l’AG (</a:t>
            </a:r>
            <a:r>
              <a:rPr lang="fr-FR" dirty="0" err="1">
                <a:solidFill>
                  <a:schemeClr val="accent3">
                    <a:lumMod val="50000"/>
                  </a:schemeClr>
                </a:solidFill>
              </a:rPr>
              <a:t>e.g</a:t>
            </a:r>
            <a:r>
              <a:rPr lang="fr-FR" dirty="0">
                <a:solidFill>
                  <a:schemeClr val="accent3">
                    <a:lumMod val="50000"/>
                  </a:schemeClr>
                </a:solidFill>
              </a:rPr>
              <a:t>. dans un contrôle ultérieur sur site). </a:t>
            </a:r>
          </a:p>
        </p:txBody>
      </p:sp>
      <p:sp>
        <p:nvSpPr>
          <p:cNvPr id="7" name="CasellaDiTesto 6">
            <a:extLst>
              <a:ext uri="{FF2B5EF4-FFF2-40B4-BE49-F238E27FC236}">
                <a16:creationId xmlns:a16="http://schemas.microsoft.com/office/drawing/2014/main" id="{862EB8AE-B39E-2DD6-C0B2-665B89E97E29}"/>
              </a:ext>
            </a:extLst>
          </p:cNvPr>
          <p:cNvSpPr txBox="1"/>
          <p:nvPr/>
        </p:nvSpPr>
        <p:spPr>
          <a:xfrm>
            <a:off x="1636403" y="3090455"/>
            <a:ext cx="9933306" cy="1477328"/>
          </a:xfrm>
          <a:prstGeom prst="rect">
            <a:avLst/>
          </a:prstGeom>
          <a:noFill/>
        </p:spPr>
        <p:txBody>
          <a:bodyPr wrap="square">
            <a:spAutoFit/>
          </a:bodyPr>
          <a:lstStyle/>
          <a:p>
            <a:pPr algn="just"/>
            <a:r>
              <a:rPr lang="fr-FR" b="1" dirty="0">
                <a:solidFill>
                  <a:srgbClr val="FF0000"/>
                </a:solidFill>
              </a:rPr>
              <a:t>Si  une irrégularité est confirmée, l’Autorité de Gestion se réserve le droit de recouvrer les montants indûment payés du Bénéficiaire Principal, qui est responsable du montant total de la subvention en vertu du présent Contrat, y compris la part de la subvention accordée aux partenaires. </a:t>
            </a:r>
          </a:p>
          <a:p>
            <a:pPr algn="just"/>
            <a:r>
              <a:rPr lang="fr-FR" b="1" dirty="0">
                <a:solidFill>
                  <a:srgbClr val="FF0000"/>
                </a:solidFill>
              </a:rPr>
              <a:t>Les partenaires concernés rembourseront au Bénéficiaire Principal les montants indûment versés conformément à la convention de partenariat signée entre eux. </a:t>
            </a:r>
          </a:p>
        </p:txBody>
      </p:sp>
      <p:sp>
        <p:nvSpPr>
          <p:cNvPr id="14" name="CasellaDiTesto 13">
            <a:extLst>
              <a:ext uri="{FF2B5EF4-FFF2-40B4-BE49-F238E27FC236}">
                <a16:creationId xmlns:a16="http://schemas.microsoft.com/office/drawing/2014/main" id="{4131BDDF-A95E-8F5F-DB4F-DBF3E222F4DB}"/>
              </a:ext>
            </a:extLst>
          </p:cNvPr>
          <p:cNvSpPr txBox="1"/>
          <p:nvPr/>
        </p:nvSpPr>
        <p:spPr>
          <a:xfrm>
            <a:off x="1863968" y="4949789"/>
            <a:ext cx="7702063" cy="1569660"/>
          </a:xfrm>
          <a:prstGeom prst="rect">
            <a:avLst/>
          </a:prstGeom>
          <a:noFill/>
        </p:spPr>
        <p:txBody>
          <a:bodyPr wrap="square">
            <a:spAutoFit/>
          </a:bodyPr>
          <a:lstStyle/>
          <a:p>
            <a:pPr algn="just"/>
            <a:r>
              <a:rPr lang="fr-FR" sz="1600" i="1" dirty="0">
                <a:solidFill>
                  <a:schemeClr val="accent1">
                    <a:lumMod val="75000"/>
                  </a:schemeClr>
                </a:solidFill>
              </a:rPr>
              <a:t>Si le Bénéficiaire Principal ne réussit pas à obtenir le remboursement du partenaire concerné, il devra informer rapidement l’Autorité de Gestion. </a:t>
            </a:r>
          </a:p>
          <a:p>
            <a:pPr algn="just"/>
            <a:r>
              <a:rPr lang="fr-FR" sz="1600" i="1" dirty="0">
                <a:solidFill>
                  <a:schemeClr val="accent1">
                    <a:lumMod val="75000"/>
                  </a:schemeClr>
                </a:solidFill>
              </a:rPr>
              <a:t>Si le Bénéficiaire Principal ne réussit pas à obtenir le remboursement du partenaire concerné, il devra informer rapidement l’Autorité de Gestion qui  demande au Pays partenaire, de rembourser les montants indûment versés conformément aux articles 74 (2) à (5) du Règlement (UE) 897/2014 et ses modifications successives.</a:t>
            </a:r>
            <a:endParaRPr lang="fr-FR" sz="1600" i="1" dirty="0"/>
          </a:p>
        </p:txBody>
      </p:sp>
      <p:pic>
        <p:nvPicPr>
          <p:cNvPr id="3" name="Immagine 2"/>
          <p:cNvPicPr>
            <a:picLocks noChangeAspect="1"/>
          </p:cNvPicPr>
          <p:nvPr/>
        </p:nvPicPr>
        <p:blipFill>
          <a:blip r:embed="rId2"/>
          <a:stretch>
            <a:fillRect/>
          </a:stretch>
        </p:blipFill>
        <p:spPr>
          <a:xfrm>
            <a:off x="93974" y="3253494"/>
            <a:ext cx="1383376" cy="911184"/>
          </a:xfrm>
          <a:prstGeom prst="rect">
            <a:avLst/>
          </a:prstGeom>
        </p:spPr>
      </p:pic>
    </p:spTree>
    <p:extLst>
      <p:ext uri="{BB962C8B-B14F-4D97-AF65-F5344CB8AC3E}">
        <p14:creationId xmlns:p14="http://schemas.microsoft.com/office/powerpoint/2010/main" val="573572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47313" y="169179"/>
            <a:ext cx="10837335" cy="821421"/>
          </a:xfrm>
        </p:spPr>
        <p:txBody>
          <a:bodyPr/>
          <a:lstStyle/>
          <a:p>
            <a:r>
              <a:rPr lang="fr-FR" sz="3600" dirty="0">
                <a:solidFill>
                  <a:srgbClr val="FFFFFF"/>
                </a:solidFill>
              </a:rPr>
              <a:t>Contrôles après  la clôture du projet</a:t>
            </a:r>
          </a:p>
        </p:txBody>
      </p:sp>
      <p:sp>
        <p:nvSpPr>
          <p:cNvPr id="4" name="CasellaDiTesto 3">
            <a:extLst>
              <a:ext uri="{FF2B5EF4-FFF2-40B4-BE49-F238E27FC236}">
                <a16:creationId xmlns:a16="http://schemas.microsoft.com/office/drawing/2014/main" id="{41FD3D7E-2B61-305B-F187-47A09B29D8F5}"/>
              </a:ext>
            </a:extLst>
          </p:cNvPr>
          <p:cNvSpPr txBox="1"/>
          <p:nvPr/>
        </p:nvSpPr>
        <p:spPr>
          <a:xfrm>
            <a:off x="525616" y="1536645"/>
            <a:ext cx="10837335" cy="923330"/>
          </a:xfrm>
          <a:prstGeom prst="rect">
            <a:avLst/>
          </a:prstGeom>
          <a:noFill/>
        </p:spPr>
        <p:txBody>
          <a:bodyPr wrap="square">
            <a:spAutoFit/>
          </a:bodyPr>
          <a:lstStyle/>
          <a:p>
            <a:r>
              <a:rPr lang="fr-FR" dirty="0">
                <a:solidFill>
                  <a:srgbClr val="FF0000"/>
                </a:solidFill>
              </a:rPr>
              <a:t>Le BP et les partenaires du projet conserveront tous les registres, la comptabilité et les documents justificatifs liés au projet pendant cinq ans après le paiement du solde du Programme, comme aussi le site internet du projet et les outils base sur internet. </a:t>
            </a:r>
          </a:p>
        </p:txBody>
      </p:sp>
      <p:sp>
        <p:nvSpPr>
          <p:cNvPr id="8" name="CasellaDiTesto 7">
            <a:extLst>
              <a:ext uri="{FF2B5EF4-FFF2-40B4-BE49-F238E27FC236}">
                <a16:creationId xmlns:a16="http://schemas.microsoft.com/office/drawing/2014/main" id="{CA544B4D-D898-90D5-D5BE-48BD85494FD2}"/>
              </a:ext>
            </a:extLst>
          </p:cNvPr>
          <p:cNvSpPr txBox="1"/>
          <p:nvPr/>
        </p:nvSpPr>
        <p:spPr>
          <a:xfrm>
            <a:off x="254577" y="2531088"/>
            <a:ext cx="10368312" cy="369332"/>
          </a:xfrm>
          <a:prstGeom prst="rect">
            <a:avLst/>
          </a:prstGeom>
          <a:noFill/>
        </p:spPr>
        <p:txBody>
          <a:bodyPr wrap="square">
            <a:spAutoFit/>
          </a:bodyPr>
          <a:lstStyle/>
          <a:p>
            <a:r>
              <a:rPr lang="fr-FR" dirty="0">
                <a:solidFill>
                  <a:schemeClr val="accent1">
                    <a:lumMod val="75000"/>
                  </a:schemeClr>
                </a:solidFill>
              </a:rPr>
              <a:t>Les documents liés au projet, même sous forme électronique à conserver sont: </a:t>
            </a:r>
          </a:p>
        </p:txBody>
      </p:sp>
      <p:sp>
        <p:nvSpPr>
          <p:cNvPr id="10" name="CasellaDiTesto 9">
            <a:extLst>
              <a:ext uri="{FF2B5EF4-FFF2-40B4-BE49-F238E27FC236}">
                <a16:creationId xmlns:a16="http://schemas.microsoft.com/office/drawing/2014/main" id="{77C3C020-5E82-09A9-C0CC-31DE8AE4238B}"/>
              </a:ext>
            </a:extLst>
          </p:cNvPr>
          <p:cNvSpPr txBox="1"/>
          <p:nvPr/>
        </p:nvSpPr>
        <p:spPr>
          <a:xfrm>
            <a:off x="347312" y="2961020"/>
            <a:ext cx="8125175" cy="2862322"/>
          </a:xfrm>
          <a:prstGeom prst="rect">
            <a:avLst/>
          </a:prstGeom>
          <a:noFill/>
        </p:spPr>
        <p:txBody>
          <a:bodyPr wrap="square">
            <a:spAutoFit/>
          </a:bodyPr>
          <a:lstStyle/>
          <a:p>
            <a:pPr marL="285750" indent="-285750">
              <a:buFont typeface="Arial" panose="020B0604020202020204" pitchFamily="34" charset="0"/>
              <a:buChar char="•"/>
            </a:pPr>
            <a:r>
              <a:rPr lang="fr-FR" dirty="0">
                <a:solidFill>
                  <a:schemeClr val="accent1">
                    <a:lumMod val="75000"/>
                  </a:schemeClr>
                </a:solidFill>
              </a:rPr>
              <a:t>données relatives aux indicateurs ;</a:t>
            </a:r>
          </a:p>
          <a:p>
            <a:pPr marL="285750" indent="-285750">
              <a:buFont typeface="Arial" panose="020B0604020202020204" pitchFamily="34" charset="0"/>
              <a:buChar char="•"/>
            </a:pPr>
            <a:r>
              <a:rPr lang="fr-FR" dirty="0">
                <a:solidFill>
                  <a:schemeClr val="accent1">
                    <a:lumMod val="75000"/>
                  </a:schemeClr>
                </a:solidFill>
              </a:rPr>
              <a:t>matériels et produits de communication et de visibilité :</a:t>
            </a:r>
          </a:p>
          <a:p>
            <a:pPr marL="285750" indent="-285750">
              <a:buFont typeface="Arial" panose="020B0604020202020204" pitchFamily="34" charset="0"/>
              <a:buChar char="•"/>
            </a:pPr>
            <a:r>
              <a:rPr lang="fr-FR" dirty="0">
                <a:solidFill>
                  <a:schemeClr val="accent1">
                    <a:lumMod val="75000"/>
                  </a:schemeClr>
                </a:solidFill>
              </a:rPr>
              <a:t>publications ;</a:t>
            </a:r>
          </a:p>
          <a:p>
            <a:pPr marL="285750" indent="-285750">
              <a:buFont typeface="Arial" panose="020B0604020202020204" pitchFamily="34" charset="0"/>
              <a:buChar char="•"/>
            </a:pPr>
            <a:r>
              <a:rPr lang="fr-FR" dirty="0">
                <a:solidFill>
                  <a:schemeClr val="accent1">
                    <a:lumMod val="75000"/>
                  </a:schemeClr>
                </a:solidFill>
              </a:rPr>
              <a:t>documents comptables Paie, factures, reçus ;</a:t>
            </a:r>
          </a:p>
          <a:p>
            <a:pPr marL="285750" indent="-285750">
              <a:buFont typeface="Arial" panose="020B0604020202020204" pitchFamily="34" charset="0"/>
              <a:buChar char="•"/>
            </a:pPr>
            <a:r>
              <a:rPr lang="fr-FR" dirty="0">
                <a:solidFill>
                  <a:schemeClr val="accent1">
                    <a:lumMod val="75000"/>
                  </a:schemeClr>
                </a:solidFill>
              </a:rPr>
              <a:t>contrats de travail ;</a:t>
            </a:r>
          </a:p>
          <a:p>
            <a:pPr marL="285750" indent="-285750">
              <a:buFont typeface="Arial" panose="020B0604020202020204" pitchFamily="34" charset="0"/>
              <a:buChar char="•"/>
            </a:pPr>
            <a:r>
              <a:rPr lang="fr-FR" dirty="0">
                <a:solidFill>
                  <a:schemeClr val="accent1">
                    <a:lumMod val="75000"/>
                  </a:schemeClr>
                </a:solidFill>
              </a:rPr>
              <a:t>feuille de temps ;</a:t>
            </a:r>
          </a:p>
          <a:p>
            <a:pPr marL="285750" indent="-285750">
              <a:buFont typeface="Arial" panose="020B0604020202020204" pitchFamily="34" charset="0"/>
              <a:buChar char="•"/>
            </a:pPr>
            <a:r>
              <a:rPr lang="fr-FR" dirty="0">
                <a:solidFill>
                  <a:schemeClr val="accent1">
                    <a:lumMod val="75000"/>
                  </a:schemeClr>
                </a:solidFill>
              </a:rPr>
              <a:t>cahier des charges, contrats ;</a:t>
            </a:r>
          </a:p>
          <a:p>
            <a:pPr marL="285750" indent="-285750">
              <a:buFont typeface="Arial" panose="020B0604020202020204" pitchFamily="34" charset="0"/>
              <a:buChar char="•"/>
            </a:pPr>
            <a:r>
              <a:rPr lang="fr-FR" dirty="0">
                <a:solidFill>
                  <a:schemeClr val="accent1">
                    <a:lumMod val="75000"/>
                  </a:schemeClr>
                </a:solidFill>
              </a:rPr>
              <a:t>documents de paiement (extraits de compte) ;</a:t>
            </a:r>
          </a:p>
          <a:p>
            <a:pPr marL="285750" indent="-285750">
              <a:buFont typeface="Arial" panose="020B0604020202020204" pitchFamily="34" charset="0"/>
              <a:buChar char="•"/>
            </a:pPr>
            <a:r>
              <a:rPr lang="fr-FR" dirty="0">
                <a:solidFill>
                  <a:schemeClr val="accent1">
                    <a:lumMod val="75000"/>
                  </a:schemeClr>
                </a:solidFill>
              </a:rPr>
              <a:t>preuves de livraison d'activités (ordres du jour, listes de participants, photos, etc.).</a:t>
            </a:r>
          </a:p>
          <a:p>
            <a:endParaRPr lang="fr-FR" dirty="0"/>
          </a:p>
        </p:txBody>
      </p:sp>
      <p:sp>
        <p:nvSpPr>
          <p:cNvPr id="11" name="Rettangolo con angoli ritagliati sullo stesso lato 10">
            <a:extLst>
              <a:ext uri="{FF2B5EF4-FFF2-40B4-BE49-F238E27FC236}">
                <a16:creationId xmlns:a16="http://schemas.microsoft.com/office/drawing/2014/main" id="{7FDB0234-301B-1963-C01D-9617D6E9FD9D}"/>
              </a:ext>
            </a:extLst>
          </p:cNvPr>
          <p:cNvSpPr/>
          <p:nvPr/>
        </p:nvSpPr>
        <p:spPr>
          <a:xfrm>
            <a:off x="8472488" y="2900420"/>
            <a:ext cx="3543300" cy="2257368"/>
          </a:xfrm>
          <a:prstGeom prst="snip2Same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Manuel de mise en ouvre des projets</a:t>
            </a:r>
          </a:p>
        </p:txBody>
      </p:sp>
    </p:spTree>
    <p:extLst>
      <p:ext uri="{BB962C8B-B14F-4D97-AF65-F5344CB8AC3E}">
        <p14:creationId xmlns:p14="http://schemas.microsoft.com/office/powerpoint/2010/main" val="2373338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27130"/>
            <a:ext cx="12192000" cy="1325563"/>
          </a:xfrm>
        </p:spPr>
        <p:txBody>
          <a:bodyPr/>
          <a:lstStyle/>
          <a:p>
            <a:pPr lvl="0" algn="ctr">
              <a:lnSpc>
                <a:spcPct val="100000"/>
              </a:lnSpc>
              <a:spcBef>
                <a:spcPts val="0"/>
              </a:spcBef>
            </a:pPr>
            <a:r>
              <a:rPr lang="it-IT" sz="3200" dirty="0">
                <a:solidFill>
                  <a:prstClr val="white"/>
                </a:solidFill>
                <a:latin typeface="Trebuchet MS" panose="020B0603020202020204" pitchFamily="34" charset="0"/>
                <a:ea typeface="+mn-ea"/>
                <a:cs typeface="+mn-cs"/>
              </a:rPr>
              <a:t>PROGRAMME IEV DE COOPERATION TRANSFRONTALIERE</a:t>
            </a:r>
            <a:br>
              <a:rPr lang="it-IT" sz="3200" dirty="0">
                <a:solidFill>
                  <a:prstClr val="white"/>
                </a:solidFill>
                <a:latin typeface="Trebuchet MS" panose="020B0603020202020204" pitchFamily="34" charset="0"/>
                <a:ea typeface="+mn-ea"/>
                <a:cs typeface="+mn-cs"/>
              </a:rPr>
            </a:br>
            <a:r>
              <a:rPr lang="it-IT" sz="3200" dirty="0">
                <a:solidFill>
                  <a:prstClr val="white"/>
                </a:solidFill>
                <a:latin typeface="Trebuchet MS" panose="020B0603020202020204" pitchFamily="34" charset="0"/>
                <a:ea typeface="+mn-ea"/>
                <a:cs typeface="+mn-cs"/>
              </a:rPr>
              <a:t> ITALIE – TUNISIE 2014-2020</a:t>
            </a:r>
          </a:p>
        </p:txBody>
      </p:sp>
      <p:sp>
        <p:nvSpPr>
          <p:cNvPr id="4" name="CasellaDiTesto 3"/>
          <p:cNvSpPr txBox="1"/>
          <p:nvPr/>
        </p:nvSpPr>
        <p:spPr>
          <a:xfrm>
            <a:off x="175364" y="1553417"/>
            <a:ext cx="11611628" cy="3470181"/>
          </a:xfrm>
          <a:prstGeom prst="rect">
            <a:avLst/>
          </a:prstGeom>
          <a:noFill/>
        </p:spPr>
        <p:txBody>
          <a:bodyPr wrap="square" rtlCol="0">
            <a:spAutoFit/>
          </a:bodyPr>
          <a:lstStyle/>
          <a:p>
            <a:pPr lvl="0" algn="ctr" fontAlgn="base">
              <a:spcBef>
                <a:spcPts val="2000"/>
              </a:spcBef>
              <a:spcAft>
                <a:spcPct val="0"/>
              </a:spcAft>
            </a:pPr>
            <a:endParaRPr lang="it-IT" sz="2000" b="1" i="1" dirty="0">
              <a:solidFill>
                <a:srgbClr val="FF9900"/>
              </a:solidFill>
              <a:latin typeface="Trebuchet MS" panose="020B0603020202020204" pitchFamily="34" charset="0"/>
              <a:ea typeface="ＭＳ Ｐゴシック" charset="0"/>
            </a:endParaRPr>
          </a:p>
          <a:p>
            <a:pPr lvl="0" algn="ctr" eaLnBrk="0" fontAlgn="base" hangingPunct="0">
              <a:lnSpc>
                <a:spcPct val="90000"/>
              </a:lnSpc>
              <a:spcBef>
                <a:spcPts val="450"/>
              </a:spcBef>
              <a:spcAft>
                <a:spcPct val="0"/>
              </a:spcAft>
              <a:buClr>
                <a:srgbClr val="000000"/>
              </a:buClr>
              <a:buSzPct val="100000"/>
            </a:pPr>
            <a:r>
              <a:rPr lang="fr-FR" sz="2000" dirty="0">
                <a:latin typeface="Trebuchet MS" panose="020B0603020202020204" pitchFamily="34" charset="0"/>
              </a:rPr>
              <a:t>Secrétariat Technique Conjoint </a:t>
            </a:r>
            <a:endParaRPr lang="it-IT" sz="2000" dirty="0">
              <a:latin typeface="Trebuchet MS" panose="020B0603020202020204" pitchFamily="34" charset="0"/>
            </a:endParaRPr>
          </a:p>
          <a:p>
            <a:pPr lvl="0" algn="ctr" eaLnBrk="0" fontAlgn="base" hangingPunct="0">
              <a:lnSpc>
                <a:spcPct val="90000"/>
              </a:lnSpc>
              <a:spcBef>
                <a:spcPts val="450"/>
              </a:spcBef>
              <a:spcAft>
                <a:spcPct val="0"/>
              </a:spcAft>
              <a:buClr>
                <a:srgbClr val="000000"/>
              </a:buClr>
              <a:buSzPct val="100000"/>
            </a:pPr>
            <a:endParaRPr lang="it-IT" sz="2000" b="1" dirty="0">
              <a:solidFill>
                <a:srgbClr val="007399"/>
              </a:solidFill>
              <a:latin typeface="Trebuchet MS" panose="020B0603020202020204" pitchFamily="34" charset="0"/>
              <a:ea typeface="ＭＳ Ｐゴシック" charset="0"/>
            </a:endParaRPr>
          </a:p>
          <a:p>
            <a:pPr algn="ctr" eaLnBrk="0" fontAlgn="base" hangingPunct="0">
              <a:lnSpc>
                <a:spcPct val="90000"/>
              </a:lnSpc>
              <a:spcBef>
                <a:spcPts val="450"/>
              </a:spcBef>
              <a:spcAft>
                <a:spcPct val="0"/>
              </a:spcAft>
              <a:buClr>
                <a:srgbClr val="000000"/>
              </a:buClr>
              <a:buSzPct val="100000"/>
            </a:pPr>
            <a:r>
              <a:rPr lang="fr-FR" sz="2000" dirty="0">
                <a:latin typeface="Trebuchet MS" panose="020B0603020202020204" pitchFamily="34" charset="0"/>
              </a:rPr>
              <a:t>Programme Italie-Tunisie 2014-2020</a:t>
            </a:r>
          </a:p>
          <a:p>
            <a:pPr lvl="0" algn="ctr" eaLnBrk="0" fontAlgn="base" hangingPunct="0">
              <a:lnSpc>
                <a:spcPct val="90000"/>
              </a:lnSpc>
              <a:spcBef>
                <a:spcPts val="450"/>
              </a:spcBef>
              <a:spcAft>
                <a:spcPct val="0"/>
              </a:spcAft>
              <a:buClr>
                <a:srgbClr val="000000"/>
              </a:buClr>
              <a:buSzPct val="100000"/>
            </a:pPr>
            <a:r>
              <a:rPr lang="fr-BE" sz="2000" b="1" i="1" dirty="0">
                <a:solidFill>
                  <a:srgbClr val="FF9900"/>
                </a:solidFill>
                <a:latin typeface="Trebuchet MS" panose="020B0603020202020204" pitchFamily="34" charset="0"/>
                <a:ea typeface="ＭＳ Ｐゴシック" charset="0"/>
              </a:rPr>
              <a:t>www.italietunisie.eu</a:t>
            </a:r>
          </a:p>
          <a:p>
            <a:pPr lvl="0" algn="ctr" eaLnBrk="0" fontAlgn="base" hangingPunct="0">
              <a:lnSpc>
                <a:spcPct val="90000"/>
              </a:lnSpc>
              <a:spcBef>
                <a:spcPts val="450"/>
              </a:spcBef>
              <a:spcAft>
                <a:spcPct val="0"/>
              </a:spcAft>
              <a:buClr>
                <a:srgbClr val="000000"/>
              </a:buClr>
              <a:buSzPct val="100000"/>
            </a:pPr>
            <a:endParaRPr lang="fr-BE" sz="2000" b="1" i="1" dirty="0">
              <a:solidFill>
                <a:srgbClr val="FF9900"/>
              </a:solidFill>
              <a:latin typeface="Trebuchet MS" panose="020B0603020202020204" pitchFamily="34" charset="0"/>
              <a:ea typeface="ＭＳ Ｐゴシック" charset="0"/>
            </a:endParaRPr>
          </a:p>
          <a:p>
            <a:pPr lvl="0" algn="ctr" eaLnBrk="0" fontAlgn="base" hangingPunct="0">
              <a:lnSpc>
                <a:spcPct val="90000"/>
              </a:lnSpc>
              <a:spcBef>
                <a:spcPts val="450"/>
              </a:spcBef>
              <a:spcAft>
                <a:spcPct val="0"/>
              </a:spcAft>
              <a:buClr>
                <a:srgbClr val="000000"/>
              </a:buClr>
              <a:buSzPct val="100000"/>
            </a:pPr>
            <a:r>
              <a:rPr lang="fr-BE" sz="2000" b="1" i="1" dirty="0">
                <a:solidFill>
                  <a:srgbClr val="FF9900"/>
                </a:solidFill>
                <a:latin typeface="Trebuchet MS" panose="020B0603020202020204" pitchFamily="34" charset="0"/>
                <a:ea typeface="ＭＳ Ｐゴシック" charset="0"/>
              </a:rPr>
              <a:t>@</a:t>
            </a:r>
            <a:r>
              <a:rPr lang="fr-BE" sz="2000" b="1" i="1" dirty="0" err="1">
                <a:solidFill>
                  <a:srgbClr val="FF9900"/>
                </a:solidFill>
                <a:latin typeface="Trebuchet MS" panose="020B0603020202020204" pitchFamily="34" charset="0"/>
                <a:ea typeface="ＭＳ Ｐゴシック" charset="0"/>
              </a:rPr>
              <a:t>Programme.ItalieTunisie</a:t>
            </a:r>
            <a:endParaRPr lang="fr-BE" sz="2000" b="1" i="1" dirty="0">
              <a:solidFill>
                <a:srgbClr val="FF9900"/>
              </a:solidFill>
              <a:latin typeface="Trebuchet MS" panose="020B0603020202020204" pitchFamily="34" charset="0"/>
              <a:ea typeface="ＭＳ Ｐゴシック" charset="0"/>
            </a:endParaRPr>
          </a:p>
          <a:p>
            <a:pPr lvl="0" algn="ctr" eaLnBrk="0" fontAlgn="base" hangingPunct="0">
              <a:lnSpc>
                <a:spcPct val="90000"/>
              </a:lnSpc>
              <a:spcBef>
                <a:spcPts val="450"/>
              </a:spcBef>
              <a:spcAft>
                <a:spcPct val="0"/>
              </a:spcAft>
              <a:buClr>
                <a:srgbClr val="000000"/>
              </a:buClr>
              <a:buSzPct val="100000"/>
            </a:pPr>
            <a:endParaRPr lang="fr-BE" sz="2000" b="1" i="1" dirty="0">
              <a:solidFill>
                <a:srgbClr val="FF9900"/>
              </a:solidFill>
              <a:latin typeface="Trebuchet MS" panose="020B0603020202020204" pitchFamily="34" charset="0"/>
              <a:ea typeface="ＭＳ Ｐゴシック" charset="0"/>
            </a:endParaRPr>
          </a:p>
          <a:p>
            <a:pPr lvl="0" algn="ctr" eaLnBrk="0" fontAlgn="base" hangingPunct="0">
              <a:lnSpc>
                <a:spcPct val="90000"/>
              </a:lnSpc>
              <a:spcBef>
                <a:spcPts val="450"/>
              </a:spcBef>
              <a:spcAft>
                <a:spcPct val="0"/>
              </a:spcAft>
              <a:buClr>
                <a:srgbClr val="000000"/>
              </a:buClr>
              <a:buSzPct val="100000"/>
            </a:pPr>
            <a:r>
              <a:rPr lang="fr-BE" sz="2000" b="1" i="1" dirty="0">
                <a:solidFill>
                  <a:srgbClr val="FF9900"/>
                </a:solidFill>
                <a:latin typeface="Trebuchet MS" panose="020B0603020202020204" pitchFamily="34" charset="0"/>
                <a:ea typeface="ＭＳ Ｐゴシック" charset="0"/>
              </a:rPr>
              <a:t>@</a:t>
            </a:r>
            <a:r>
              <a:rPr lang="fr-BE" sz="2000" b="1" i="1" dirty="0" err="1">
                <a:solidFill>
                  <a:srgbClr val="FF9900"/>
                </a:solidFill>
                <a:latin typeface="Trebuchet MS" panose="020B0603020202020204" pitchFamily="34" charset="0"/>
                <a:ea typeface="ＭＳ Ｐゴシック" charset="0"/>
              </a:rPr>
              <a:t>ItalieTunisie</a:t>
            </a:r>
            <a:endParaRPr lang="fr-BE" sz="2000" b="1" i="1" dirty="0">
              <a:solidFill>
                <a:srgbClr val="FF9900"/>
              </a:solidFill>
              <a:latin typeface="Trebuchet MS" panose="020B0603020202020204" pitchFamily="34" charset="0"/>
              <a:ea typeface="ＭＳ Ｐゴシック" charset="0"/>
            </a:endParaRPr>
          </a:p>
          <a:p>
            <a:pPr lvl="0" algn="ctr" eaLnBrk="0" fontAlgn="base" hangingPunct="0">
              <a:lnSpc>
                <a:spcPct val="90000"/>
              </a:lnSpc>
              <a:spcBef>
                <a:spcPts val="450"/>
              </a:spcBef>
              <a:spcAft>
                <a:spcPct val="0"/>
              </a:spcAft>
              <a:buClr>
                <a:srgbClr val="000000"/>
              </a:buClr>
              <a:buSzPct val="100000"/>
            </a:pPr>
            <a:endParaRPr lang="fr-BE" sz="2000" b="1" i="1" dirty="0">
              <a:solidFill>
                <a:srgbClr val="FF9900"/>
              </a:solidFill>
              <a:latin typeface="Trebuchet MS" panose="020B0603020202020204" pitchFamily="34" charset="0"/>
              <a:ea typeface="ＭＳ Ｐゴシック"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5469" y="3944985"/>
            <a:ext cx="771060" cy="7710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5677" y="4678037"/>
            <a:ext cx="847073" cy="8470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662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0" y="175365"/>
            <a:ext cx="12191999" cy="584776"/>
          </a:xfrm>
          <a:prstGeom prst="rect">
            <a:avLst/>
          </a:prstGeom>
          <a:noFill/>
        </p:spPr>
        <p:txBody>
          <a:bodyPr wrap="square" rtlCol="0">
            <a:spAutoFit/>
          </a:bodyPr>
          <a:lstStyle/>
          <a:p>
            <a:pPr algn="ctr"/>
            <a:r>
              <a:rPr lang="it-IT" sz="3200" dirty="0">
                <a:solidFill>
                  <a:schemeClr val="bg1"/>
                </a:solidFill>
                <a:latin typeface="Trebuchet MS" panose="020B0603020202020204" pitchFamily="34" charset="0"/>
              </a:rPr>
              <a:t>PROGRAMME IEV ITALIE TUNISIE 2014-2020</a:t>
            </a:r>
          </a:p>
        </p:txBody>
      </p:sp>
      <p:sp>
        <p:nvSpPr>
          <p:cNvPr id="9" name="Rettangolo 8"/>
          <p:cNvSpPr/>
          <p:nvPr/>
        </p:nvSpPr>
        <p:spPr>
          <a:xfrm>
            <a:off x="2276563" y="3146639"/>
            <a:ext cx="6752254" cy="707886"/>
          </a:xfrm>
          <a:prstGeom prst="rect">
            <a:avLst/>
          </a:prstGeom>
        </p:spPr>
        <p:txBody>
          <a:bodyPr wrap="square">
            <a:spAutoFit/>
          </a:bodyPr>
          <a:lstStyle/>
          <a:p>
            <a:pPr lvl="0" algn="ctr"/>
            <a:endParaRPr lang="fr-FR" sz="2000" b="1" dirty="0">
              <a:latin typeface="Trebuchet MS" panose="020B0603020202020204" pitchFamily="34" charset="0"/>
            </a:endParaRPr>
          </a:p>
          <a:p>
            <a:pPr lvl="0" algn="ctr"/>
            <a:endParaRPr lang="fr-FR" sz="2000" b="1" dirty="0">
              <a:solidFill>
                <a:srgbClr val="4E67C8"/>
              </a:solidFill>
              <a:latin typeface="Trebuchet MS" panose="020B0603020202020204" pitchFamily="34" charset="0"/>
            </a:endParaRPr>
          </a:p>
        </p:txBody>
      </p:sp>
      <p:sp>
        <p:nvSpPr>
          <p:cNvPr id="2" name="Rettangolo 1"/>
          <p:cNvSpPr/>
          <p:nvPr/>
        </p:nvSpPr>
        <p:spPr>
          <a:xfrm>
            <a:off x="1672705" y="1949216"/>
            <a:ext cx="8294078" cy="1083374"/>
          </a:xfrm>
          <a:prstGeom prst="rect">
            <a:avLst/>
          </a:prstGeom>
        </p:spPr>
        <p:txBody>
          <a:bodyPr wrap="square">
            <a:spAutoFit/>
          </a:bodyPr>
          <a:lstStyle/>
          <a:p>
            <a:pPr lvl="0" algn="ctr">
              <a:lnSpc>
                <a:spcPct val="115000"/>
              </a:lnSpc>
              <a:spcAft>
                <a:spcPts val="0"/>
              </a:spcAft>
              <a:tabLst>
                <a:tab pos="457200" algn="l"/>
                <a:tab pos="899160" algn="l"/>
                <a:tab pos="1348740" algn="l"/>
                <a:tab pos="1798320" algn="l"/>
                <a:tab pos="2247900" algn="l"/>
                <a:tab pos="2697480" algn="l"/>
                <a:tab pos="3147060" algn="l"/>
                <a:tab pos="3596640" algn="l"/>
                <a:tab pos="4046220" algn="l"/>
                <a:tab pos="4495800" algn="l"/>
                <a:tab pos="4945380" algn="l"/>
                <a:tab pos="5394960" algn="l"/>
                <a:tab pos="5604510" algn="l"/>
              </a:tabLst>
            </a:pPr>
            <a:r>
              <a:rPr lang="fr-FR" sz="2800" dirty="0">
                <a:solidFill>
                  <a:schemeClr val="accent1"/>
                </a:solidFill>
                <a:latin typeface="Trebuchet MS" panose="020B0603020202020204" pitchFamily="34" charset="0"/>
                <a:cs typeface="Times New Roman"/>
              </a:rPr>
              <a:t>Période de mise en œuvre et d’éligibilité : </a:t>
            </a:r>
          </a:p>
          <a:p>
            <a:pPr lvl="0" algn="ctr">
              <a:lnSpc>
                <a:spcPct val="115000"/>
              </a:lnSpc>
              <a:spcAft>
                <a:spcPts val="0"/>
              </a:spcAft>
              <a:tabLst>
                <a:tab pos="457200" algn="l"/>
                <a:tab pos="899160" algn="l"/>
                <a:tab pos="1348740" algn="l"/>
                <a:tab pos="1798320" algn="l"/>
                <a:tab pos="2247900" algn="l"/>
                <a:tab pos="2697480" algn="l"/>
                <a:tab pos="3147060" algn="l"/>
                <a:tab pos="3596640" algn="l"/>
                <a:tab pos="4046220" algn="l"/>
                <a:tab pos="4495800" algn="l"/>
                <a:tab pos="4945380" algn="l"/>
                <a:tab pos="5394960" algn="l"/>
                <a:tab pos="5604510" algn="l"/>
              </a:tabLst>
            </a:pPr>
            <a:r>
              <a:rPr lang="fr-FR" sz="2800" dirty="0">
                <a:solidFill>
                  <a:schemeClr val="accent1"/>
                </a:solidFill>
                <a:latin typeface="Trebuchet MS" panose="020B0603020202020204" pitchFamily="34" charset="0"/>
                <a:cs typeface="Times New Roman"/>
              </a:rPr>
              <a:t>dates d’échéance obligatoires du Programme</a:t>
            </a:r>
            <a:endParaRPr lang="it-IT" sz="2800" dirty="0">
              <a:solidFill>
                <a:schemeClr val="accent1"/>
              </a:solidFill>
              <a:latin typeface="Trebuchet MS" panose="020B0603020202020204" pitchFamily="34" charset="0"/>
              <a:cs typeface="Times New Roman"/>
            </a:endParaRPr>
          </a:p>
        </p:txBody>
      </p:sp>
      <p:pic>
        <p:nvPicPr>
          <p:cNvPr id="4" name="Immagine 3"/>
          <p:cNvPicPr>
            <a:picLocks noChangeAspect="1"/>
          </p:cNvPicPr>
          <p:nvPr/>
        </p:nvPicPr>
        <p:blipFill>
          <a:blip r:embed="rId2"/>
          <a:stretch>
            <a:fillRect/>
          </a:stretch>
        </p:blipFill>
        <p:spPr>
          <a:xfrm>
            <a:off x="2980957" y="3500582"/>
            <a:ext cx="2466975" cy="1847850"/>
          </a:xfrm>
          <a:prstGeom prst="rect">
            <a:avLst/>
          </a:prstGeom>
        </p:spPr>
      </p:pic>
      <p:pic>
        <p:nvPicPr>
          <p:cNvPr id="5" name="Immagine 4"/>
          <p:cNvPicPr>
            <a:picLocks noChangeAspect="1"/>
          </p:cNvPicPr>
          <p:nvPr/>
        </p:nvPicPr>
        <p:blipFill>
          <a:blip r:embed="rId3"/>
          <a:stretch>
            <a:fillRect/>
          </a:stretch>
        </p:blipFill>
        <p:spPr>
          <a:xfrm>
            <a:off x="6042987" y="4291559"/>
            <a:ext cx="2390775" cy="1914525"/>
          </a:xfrm>
          <a:prstGeom prst="rect">
            <a:avLst/>
          </a:prstGeom>
        </p:spPr>
      </p:pic>
    </p:spTree>
    <p:extLst>
      <p:ext uri="{BB962C8B-B14F-4D97-AF65-F5344CB8AC3E}">
        <p14:creationId xmlns:p14="http://schemas.microsoft.com/office/powerpoint/2010/main" val="1346564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79551" y="127080"/>
            <a:ext cx="10515600" cy="1051003"/>
          </a:xfrm>
        </p:spPr>
        <p:txBody>
          <a:bodyPr/>
          <a:lstStyle/>
          <a:p>
            <a:r>
              <a:rPr lang="fr-FR" dirty="0">
                <a:solidFill>
                  <a:srgbClr val="FFFFFF"/>
                </a:solidFill>
              </a:rPr>
              <a:t>Cadre </a:t>
            </a:r>
            <a:r>
              <a:rPr lang="fr-FR" dirty="0">
                <a:solidFill>
                  <a:schemeClr val="bg1"/>
                </a:solidFill>
              </a:rPr>
              <a:t>règlementaire</a:t>
            </a:r>
          </a:p>
        </p:txBody>
      </p:sp>
      <p:sp>
        <p:nvSpPr>
          <p:cNvPr id="6" name="CasellaDiTesto 5"/>
          <p:cNvSpPr txBox="1"/>
          <p:nvPr/>
        </p:nvSpPr>
        <p:spPr>
          <a:xfrm>
            <a:off x="137472" y="1573643"/>
            <a:ext cx="6225958" cy="461665"/>
          </a:xfrm>
          <a:prstGeom prst="rect">
            <a:avLst/>
          </a:prstGeom>
          <a:noFill/>
        </p:spPr>
        <p:txBody>
          <a:bodyPr wrap="square" rtlCol="0">
            <a:spAutoFit/>
          </a:bodyPr>
          <a:lstStyle/>
          <a:p>
            <a:pPr algn="just"/>
            <a:r>
              <a:rPr lang="fr-FR" sz="2400" b="1" dirty="0">
                <a:solidFill>
                  <a:schemeClr val="accent1"/>
                </a:solidFill>
              </a:rPr>
              <a:t>RÈGLEMENT  UE 897/2014 art 48 par 2 </a:t>
            </a:r>
            <a:r>
              <a:rPr lang="fr-FR" sz="2400" b="1" dirty="0" err="1">
                <a:solidFill>
                  <a:schemeClr val="accent1"/>
                </a:solidFill>
              </a:rPr>
              <a:t>lett</a:t>
            </a:r>
            <a:r>
              <a:rPr lang="fr-FR" sz="2400" b="1" dirty="0">
                <a:solidFill>
                  <a:schemeClr val="accent1"/>
                </a:solidFill>
              </a:rPr>
              <a:t>. a)</a:t>
            </a:r>
          </a:p>
        </p:txBody>
      </p:sp>
      <p:sp>
        <p:nvSpPr>
          <p:cNvPr id="7" name="CasellaDiTesto 6"/>
          <p:cNvSpPr txBox="1"/>
          <p:nvPr/>
        </p:nvSpPr>
        <p:spPr>
          <a:xfrm>
            <a:off x="267103" y="2032992"/>
            <a:ext cx="5090488" cy="1077218"/>
          </a:xfrm>
          <a:prstGeom prst="rect">
            <a:avLst/>
          </a:prstGeom>
          <a:noFill/>
        </p:spPr>
        <p:txBody>
          <a:bodyPr wrap="square" rtlCol="0">
            <a:spAutoFit/>
          </a:bodyPr>
          <a:lstStyle/>
          <a:p>
            <a:r>
              <a:rPr lang="fr-FR" sz="2000" dirty="0">
                <a:solidFill>
                  <a:srgbClr val="4E67C8"/>
                </a:solidFill>
              </a:rPr>
              <a:t>Amissibilité  des dépenses:</a:t>
            </a:r>
          </a:p>
          <a:p>
            <a:r>
              <a:rPr lang="fr-FR" sz="2000" dirty="0">
                <a:solidFill>
                  <a:srgbClr val="4E67C8"/>
                </a:solidFill>
              </a:rPr>
              <a:t>d’engagements de dépenses (factures émises ou d’autre engagement</a:t>
            </a:r>
            <a:r>
              <a:rPr lang="fr-FR" sz="2400" dirty="0">
                <a:solidFill>
                  <a:srgbClr val="4E67C8"/>
                </a:solidFill>
              </a:rPr>
              <a:t>)</a:t>
            </a:r>
            <a:r>
              <a:rPr lang="it-IT" sz="2400" dirty="0">
                <a:solidFill>
                  <a:srgbClr val="4E67C8"/>
                </a:solidFill>
              </a:rPr>
              <a:t> </a:t>
            </a:r>
            <a:r>
              <a:rPr lang="fr-FR" sz="2400" dirty="0">
                <a:solidFill>
                  <a:srgbClr val="4E67C8"/>
                </a:solidFill>
              </a:rPr>
              <a:t>  </a:t>
            </a:r>
          </a:p>
        </p:txBody>
      </p:sp>
      <p:sp>
        <p:nvSpPr>
          <p:cNvPr id="9" name="Freccia destra 8"/>
          <p:cNvSpPr/>
          <p:nvPr/>
        </p:nvSpPr>
        <p:spPr>
          <a:xfrm>
            <a:off x="5357591" y="2239928"/>
            <a:ext cx="720229" cy="584775"/>
          </a:xfrm>
          <a:prstGeom prst="rightArrow">
            <a:avLst>
              <a:gd name="adj1" fmla="val 50000"/>
              <a:gd name="adj2" fmla="val 4766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CasellaDiTesto 9"/>
          <p:cNvSpPr txBox="1"/>
          <p:nvPr/>
        </p:nvSpPr>
        <p:spPr>
          <a:xfrm>
            <a:off x="7255812" y="1448217"/>
            <a:ext cx="184731" cy="584775"/>
          </a:xfrm>
          <a:prstGeom prst="rect">
            <a:avLst/>
          </a:prstGeom>
          <a:noFill/>
        </p:spPr>
        <p:txBody>
          <a:bodyPr wrap="none" rtlCol="0">
            <a:spAutoFit/>
          </a:bodyPr>
          <a:lstStyle/>
          <a:p>
            <a:endParaRPr lang="it-IT" sz="1600" dirty="0">
              <a:solidFill>
                <a:srgbClr val="4E67C8"/>
              </a:solidFill>
            </a:endParaRPr>
          </a:p>
          <a:p>
            <a:endParaRPr lang="fr-FR" sz="1600" dirty="0">
              <a:solidFill>
                <a:srgbClr val="4E67C8"/>
              </a:solidFill>
            </a:endParaRPr>
          </a:p>
        </p:txBody>
      </p:sp>
      <p:sp>
        <p:nvSpPr>
          <p:cNvPr id="4" name="Rettangolo 18">
            <a:extLst>
              <a:ext uri="{FF2B5EF4-FFF2-40B4-BE49-F238E27FC236}">
                <a16:creationId xmlns:a16="http://schemas.microsoft.com/office/drawing/2014/main" id="{35BF7305-3F0C-F4EB-F7C1-07E1304FA02E}"/>
              </a:ext>
            </a:extLst>
          </p:cNvPr>
          <p:cNvSpPr txBox="1">
            <a:spLocks/>
          </p:cNvSpPr>
          <p:nvPr/>
        </p:nvSpPr>
        <p:spPr>
          <a:xfrm>
            <a:off x="6275507" y="1535193"/>
            <a:ext cx="5617840" cy="2183367"/>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1800" i="1" dirty="0">
                <a:solidFill>
                  <a:schemeClr val="accent1">
                    <a:lumMod val="75000"/>
                  </a:schemeClr>
                </a:solidFill>
                <a:latin typeface="+mn-lt"/>
              </a:rPr>
              <a:t>Ils sont exposés au cours de la période de mise en œuvre du projets.</a:t>
            </a:r>
          </a:p>
          <a:p>
            <a:pPr marL="0" indent="0" algn="just">
              <a:buNone/>
            </a:pPr>
            <a:r>
              <a:rPr lang="fr-FR" sz="1800" dirty="0">
                <a:solidFill>
                  <a:schemeClr val="accent1">
                    <a:lumMod val="75000"/>
                  </a:schemeClr>
                </a:solidFill>
                <a:latin typeface="+mn-lt"/>
              </a:rPr>
              <a:t>- Les couts liés à des services et travaux doivent porter sur des activités réalisées durant la période de mise en œuvre</a:t>
            </a:r>
          </a:p>
          <a:p>
            <a:pPr marL="0" indent="0" algn="just">
              <a:buNone/>
            </a:pPr>
            <a:r>
              <a:rPr lang="fr-FR" sz="1800" dirty="0">
                <a:solidFill>
                  <a:schemeClr val="accent1">
                    <a:lumMod val="75000"/>
                  </a:schemeClr>
                </a:solidFill>
                <a:latin typeface="+mn-lt"/>
              </a:rPr>
              <a:t>- Les coûts afférents aux fournitures doivent concerner la livraison et l'installation de matériels durant la période de mise en œuvre. </a:t>
            </a:r>
            <a:endParaRPr lang="fr-FR" sz="1800" dirty="0">
              <a:solidFill>
                <a:schemeClr val="accent1">
                  <a:lumMod val="75000"/>
                </a:schemeClr>
              </a:solidFill>
              <a:effectLst/>
              <a:latin typeface="+mn-lt"/>
            </a:endParaRPr>
          </a:p>
        </p:txBody>
      </p:sp>
      <p:sp>
        <p:nvSpPr>
          <p:cNvPr id="30" name="CasellaDiTesto 29">
            <a:extLst>
              <a:ext uri="{FF2B5EF4-FFF2-40B4-BE49-F238E27FC236}">
                <a16:creationId xmlns:a16="http://schemas.microsoft.com/office/drawing/2014/main" id="{880A73D9-A51B-D8DA-C4E0-59DAC6CA0E75}"/>
              </a:ext>
            </a:extLst>
          </p:cNvPr>
          <p:cNvSpPr txBox="1"/>
          <p:nvPr/>
        </p:nvSpPr>
        <p:spPr>
          <a:xfrm>
            <a:off x="7519916" y="5609230"/>
            <a:ext cx="4258102" cy="369332"/>
          </a:xfrm>
          <a:prstGeom prst="rect">
            <a:avLst/>
          </a:prstGeom>
          <a:noFill/>
        </p:spPr>
        <p:txBody>
          <a:bodyPr wrap="square" rtlCol="0">
            <a:spAutoFit/>
          </a:bodyPr>
          <a:lstStyle/>
          <a:p>
            <a:endParaRPr lang="en-GB" dirty="0"/>
          </a:p>
        </p:txBody>
      </p:sp>
      <p:sp>
        <p:nvSpPr>
          <p:cNvPr id="15" name="CasellaDiTesto 14">
            <a:extLst>
              <a:ext uri="{FF2B5EF4-FFF2-40B4-BE49-F238E27FC236}">
                <a16:creationId xmlns:a16="http://schemas.microsoft.com/office/drawing/2014/main" id="{F70BB101-3799-2CAF-EE3D-0B2544300153}"/>
              </a:ext>
            </a:extLst>
          </p:cNvPr>
          <p:cNvSpPr txBox="1"/>
          <p:nvPr/>
        </p:nvSpPr>
        <p:spPr>
          <a:xfrm>
            <a:off x="416770" y="3718560"/>
            <a:ext cx="4331274" cy="1138773"/>
          </a:xfrm>
          <a:prstGeom prst="rect">
            <a:avLst/>
          </a:prstGeom>
          <a:noFill/>
        </p:spPr>
        <p:txBody>
          <a:bodyPr wrap="square">
            <a:spAutoFit/>
          </a:bodyPr>
          <a:lstStyle/>
          <a:p>
            <a:r>
              <a:rPr lang="fr-FR" sz="2400" b="1" dirty="0">
                <a:solidFill>
                  <a:schemeClr val="accent1"/>
                </a:solidFill>
              </a:rPr>
              <a:t>RÈGLEMENT  UE 879/2020 art. 1, </a:t>
            </a:r>
          </a:p>
          <a:p>
            <a:r>
              <a:rPr lang="fr-FR" sz="2400" b="1" dirty="0">
                <a:solidFill>
                  <a:schemeClr val="accent1"/>
                </a:solidFill>
              </a:rPr>
              <a:t>par. 3 b) et par 7 b) </a:t>
            </a:r>
          </a:p>
          <a:p>
            <a:r>
              <a:rPr lang="fr-FR" sz="2000" dirty="0">
                <a:solidFill>
                  <a:srgbClr val="4E67C8"/>
                </a:solidFill>
              </a:rPr>
              <a:t>Amissibilité des payements </a:t>
            </a:r>
            <a:endParaRPr lang="en-GB" sz="2000" dirty="0">
              <a:solidFill>
                <a:srgbClr val="4E67C8"/>
              </a:solidFill>
            </a:endParaRPr>
          </a:p>
        </p:txBody>
      </p:sp>
      <p:sp>
        <p:nvSpPr>
          <p:cNvPr id="16" name="Rettangolo 18">
            <a:extLst>
              <a:ext uri="{FF2B5EF4-FFF2-40B4-BE49-F238E27FC236}">
                <a16:creationId xmlns:a16="http://schemas.microsoft.com/office/drawing/2014/main" id="{35BF7305-3F0C-F4EB-F7C1-07E1304FA02E}"/>
              </a:ext>
            </a:extLst>
          </p:cNvPr>
          <p:cNvSpPr txBox="1">
            <a:spLocks/>
          </p:cNvSpPr>
          <p:nvPr/>
        </p:nvSpPr>
        <p:spPr>
          <a:xfrm>
            <a:off x="6275507" y="3961314"/>
            <a:ext cx="5617840" cy="949519"/>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1800" dirty="0">
                <a:solidFill>
                  <a:schemeClr val="accent1">
                    <a:lumMod val="75000"/>
                  </a:schemeClr>
                </a:solidFill>
                <a:latin typeface="+mn-lt"/>
              </a:rPr>
              <a:t>Les dépenses ne sont pas éligibles à la contribution de l’Union lorsqu’elles sont versées après le 31 décembre 2023.</a:t>
            </a:r>
            <a:endParaRPr lang="en-GB" sz="1800" dirty="0">
              <a:solidFill>
                <a:schemeClr val="accent1">
                  <a:lumMod val="75000"/>
                </a:schemeClr>
              </a:solidFill>
              <a:latin typeface="+mn-lt"/>
            </a:endParaRPr>
          </a:p>
        </p:txBody>
      </p:sp>
      <p:sp>
        <p:nvSpPr>
          <p:cNvPr id="17" name="Freccia destra 8"/>
          <p:cNvSpPr/>
          <p:nvPr/>
        </p:nvSpPr>
        <p:spPr>
          <a:xfrm>
            <a:off x="5017122" y="4043092"/>
            <a:ext cx="720229" cy="584775"/>
          </a:xfrm>
          <a:prstGeom prst="rightArrow">
            <a:avLst>
              <a:gd name="adj1" fmla="val 50000"/>
              <a:gd name="adj2" fmla="val 4349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14031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79551" y="127080"/>
            <a:ext cx="10515600" cy="1051003"/>
          </a:xfrm>
        </p:spPr>
        <p:txBody>
          <a:bodyPr/>
          <a:lstStyle/>
          <a:p>
            <a:r>
              <a:rPr lang="fr-FR" dirty="0">
                <a:solidFill>
                  <a:srgbClr val="FFFFFF"/>
                </a:solidFill>
              </a:rPr>
              <a:t>Cadre </a:t>
            </a:r>
            <a:r>
              <a:rPr lang="fr-FR" dirty="0">
                <a:solidFill>
                  <a:schemeClr val="bg1"/>
                </a:solidFill>
              </a:rPr>
              <a:t>du programme </a:t>
            </a:r>
          </a:p>
        </p:txBody>
      </p:sp>
      <p:sp>
        <p:nvSpPr>
          <p:cNvPr id="10" name="CasellaDiTesto 9"/>
          <p:cNvSpPr txBox="1"/>
          <p:nvPr/>
        </p:nvSpPr>
        <p:spPr>
          <a:xfrm>
            <a:off x="7255812" y="1448217"/>
            <a:ext cx="184731" cy="584775"/>
          </a:xfrm>
          <a:prstGeom prst="rect">
            <a:avLst/>
          </a:prstGeom>
          <a:noFill/>
        </p:spPr>
        <p:txBody>
          <a:bodyPr wrap="none" rtlCol="0">
            <a:spAutoFit/>
          </a:bodyPr>
          <a:lstStyle/>
          <a:p>
            <a:endParaRPr lang="it-IT" sz="1600" dirty="0">
              <a:solidFill>
                <a:srgbClr val="4E67C8"/>
              </a:solidFill>
            </a:endParaRPr>
          </a:p>
          <a:p>
            <a:endParaRPr lang="fr-FR" sz="1600" dirty="0">
              <a:solidFill>
                <a:srgbClr val="4E67C8"/>
              </a:solidFill>
            </a:endParaRPr>
          </a:p>
        </p:txBody>
      </p:sp>
      <p:sp>
        <p:nvSpPr>
          <p:cNvPr id="30" name="CasellaDiTesto 29">
            <a:extLst>
              <a:ext uri="{FF2B5EF4-FFF2-40B4-BE49-F238E27FC236}">
                <a16:creationId xmlns:a16="http://schemas.microsoft.com/office/drawing/2014/main" id="{880A73D9-A51B-D8DA-C4E0-59DAC6CA0E75}"/>
              </a:ext>
            </a:extLst>
          </p:cNvPr>
          <p:cNvSpPr txBox="1"/>
          <p:nvPr/>
        </p:nvSpPr>
        <p:spPr>
          <a:xfrm>
            <a:off x="7519916" y="5609230"/>
            <a:ext cx="4258102" cy="369332"/>
          </a:xfrm>
          <a:prstGeom prst="rect">
            <a:avLst/>
          </a:prstGeom>
          <a:noFill/>
        </p:spPr>
        <p:txBody>
          <a:bodyPr wrap="square" rtlCol="0">
            <a:spAutoFit/>
          </a:bodyPr>
          <a:lstStyle/>
          <a:p>
            <a:endParaRPr lang="en-GB" dirty="0"/>
          </a:p>
        </p:txBody>
      </p:sp>
      <p:sp>
        <p:nvSpPr>
          <p:cNvPr id="24" name="CasellaDiTesto 23">
            <a:extLst>
              <a:ext uri="{FF2B5EF4-FFF2-40B4-BE49-F238E27FC236}">
                <a16:creationId xmlns:a16="http://schemas.microsoft.com/office/drawing/2014/main" id="{09808ACF-EA99-9B42-A2E0-DAD7BA2C8BD8}"/>
              </a:ext>
            </a:extLst>
          </p:cNvPr>
          <p:cNvSpPr txBox="1"/>
          <p:nvPr/>
        </p:nvSpPr>
        <p:spPr>
          <a:xfrm>
            <a:off x="3424974" y="1834638"/>
            <a:ext cx="4624754" cy="461665"/>
          </a:xfrm>
          <a:prstGeom prst="rect">
            <a:avLst/>
          </a:prstGeom>
          <a:noFill/>
        </p:spPr>
        <p:txBody>
          <a:bodyPr wrap="square">
            <a:spAutoFit/>
          </a:bodyPr>
          <a:lstStyle/>
          <a:p>
            <a:pPr lvl="1"/>
            <a:r>
              <a:rPr lang="it-IT" sz="2400" b="1" i="1" dirty="0">
                <a:solidFill>
                  <a:schemeClr val="accent1">
                    <a:lumMod val="75000"/>
                  </a:schemeClr>
                </a:solidFill>
                <a:effectLst/>
                <a:latin typeface="+mn-lt"/>
              </a:rPr>
              <a:t>LE CO</a:t>
            </a:r>
            <a:r>
              <a:rPr lang="it-IT" sz="2400" b="1" i="1" dirty="0">
                <a:solidFill>
                  <a:schemeClr val="accent1">
                    <a:lumMod val="75000"/>
                  </a:schemeClr>
                </a:solidFill>
              </a:rPr>
              <a:t>NTRAT DE SUBVENTION </a:t>
            </a:r>
            <a:endParaRPr lang="fr-FR" sz="2400" b="1" i="1" dirty="0">
              <a:solidFill>
                <a:schemeClr val="accent1">
                  <a:lumMod val="75000"/>
                </a:schemeClr>
              </a:solidFill>
              <a:effectLst/>
              <a:latin typeface="+mn-lt"/>
            </a:endParaRPr>
          </a:p>
        </p:txBody>
      </p:sp>
      <p:sp>
        <p:nvSpPr>
          <p:cNvPr id="27" name="CasellaDiTesto 26">
            <a:extLst>
              <a:ext uri="{FF2B5EF4-FFF2-40B4-BE49-F238E27FC236}">
                <a16:creationId xmlns:a16="http://schemas.microsoft.com/office/drawing/2014/main" id="{1607CE9A-C3AF-84BB-CCF3-B50A0DC110CA}"/>
              </a:ext>
            </a:extLst>
          </p:cNvPr>
          <p:cNvSpPr txBox="1"/>
          <p:nvPr/>
        </p:nvSpPr>
        <p:spPr>
          <a:xfrm>
            <a:off x="2657800" y="3128727"/>
            <a:ext cx="6589256" cy="461665"/>
          </a:xfrm>
          <a:prstGeom prst="rect">
            <a:avLst/>
          </a:prstGeom>
          <a:noFill/>
        </p:spPr>
        <p:txBody>
          <a:bodyPr wrap="square" rtlCol="0">
            <a:spAutoFit/>
          </a:bodyPr>
          <a:lstStyle/>
          <a:p>
            <a:r>
              <a:rPr lang="en-GB" sz="2400" b="1" i="1" dirty="0">
                <a:solidFill>
                  <a:schemeClr val="accent1">
                    <a:lumMod val="75000"/>
                  </a:schemeClr>
                </a:solidFill>
              </a:rPr>
              <a:t>LE MANUEL de MISE EN OEUVRE DES PROJETS</a:t>
            </a:r>
          </a:p>
        </p:txBody>
      </p:sp>
      <p:sp>
        <p:nvSpPr>
          <p:cNvPr id="28" name="CasellaDiTesto 27">
            <a:extLst>
              <a:ext uri="{FF2B5EF4-FFF2-40B4-BE49-F238E27FC236}">
                <a16:creationId xmlns:a16="http://schemas.microsoft.com/office/drawing/2014/main" id="{257BEAD3-4CF4-5FCE-62EE-C813B3EEE362}"/>
              </a:ext>
            </a:extLst>
          </p:cNvPr>
          <p:cNvSpPr txBox="1"/>
          <p:nvPr/>
        </p:nvSpPr>
        <p:spPr>
          <a:xfrm>
            <a:off x="3070089" y="4631161"/>
            <a:ext cx="5561505" cy="1200329"/>
          </a:xfrm>
          <a:prstGeom prst="rect">
            <a:avLst/>
          </a:prstGeom>
          <a:noFill/>
        </p:spPr>
        <p:txBody>
          <a:bodyPr wrap="square" rtlCol="0">
            <a:spAutoFit/>
          </a:bodyPr>
          <a:lstStyle/>
          <a:p>
            <a:pPr algn="ctr"/>
            <a:r>
              <a:rPr lang="en-GB" sz="2400" b="1" i="1" dirty="0">
                <a:solidFill>
                  <a:srgbClr val="FF0000"/>
                </a:solidFill>
              </a:rPr>
              <a:t>LES LIGNES DIRECTRICES DE CLÔTURE DES PROJETS </a:t>
            </a:r>
          </a:p>
          <a:p>
            <a:pPr algn="ctr"/>
            <a:endParaRPr lang="en-GB" sz="2400" b="1" i="1" dirty="0">
              <a:solidFill>
                <a:srgbClr val="FF0000"/>
              </a:solidFill>
            </a:endParaRPr>
          </a:p>
        </p:txBody>
      </p:sp>
      <p:sp>
        <p:nvSpPr>
          <p:cNvPr id="11" name="Freccia destra 8"/>
          <p:cNvSpPr/>
          <p:nvPr/>
        </p:nvSpPr>
        <p:spPr>
          <a:xfrm rot="5400000">
            <a:off x="5490726" y="2375320"/>
            <a:ext cx="720229" cy="584775"/>
          </a:xfrm>
          <a:prstGeom prst="rightArrow">
            <a:avLst>
              <a:gd name="adj1" fmla="val 50000"/>
              <a:gd name="adj2" fmla="val 4766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Freccia destra 8"/>
          <p:cNvSpPr/>
          <p:nvPr/>
        </p:nvSpPr>
        <p:spPr>
          <a:xfrm rot="5400000">
            <a:off x="5490725" y="3776203"/>
            <a:ext cx="720229" cy="584775"/>
          </a:xfrm>
          <a:prstGeom prst="rightArrow">
            <a:avLst>
              <a:gd name="adj1" fmla="val 50000"/>
              <a:gd name="adj2" fmla="val 4766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56622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97970" y="0"/>
            <a:ext cx="10515600" cy="1321235"/>
          </a:xfrm>
        </p:spPr>
        <p:txBody>
          <a:bodyPr/>
          <a:lstStyle/>
          <a:p>
            <a:r>
              <a:rPr lang="fr-FR" dirty="0">
                <a:solidFill>
                  <a:srgbClr val="FFFFFF"/>
                </a:solidFill>
              </a:rPr>
              <a:t>Les règles </a:t>
            </a:r>
          </a:p>
        </p:txBody>
      </p:sp>
      <p:pic>
        <p:nvPicPr>
          <p:cNvPr id="4" name="Immagine 3">
            <a:extLst>
              <a:ext uri="{FF2B5EF4-FFF2-40B4-BE49-F238E27FC236}">
                <a16:creationId xmlns:a16="http://schemas.microsoft.com/office/drawing/2014/main" id="{06B8C86A-DC9A-E993-D675-5CFEB16EBF0F}"/>
              </a:ext>
            </a:extLst>
          </p:cNvPr>
          <p:cNvPicPr>
            <a:picLocks noChangeAspect="1"/>
          </p:cNvPicPr>
          <p:nvPr/>
        </p:nvPicPr>
        <p:blipFill>
          <a:blip r:embed="rId3"/>
          <a:stretch>
            <a:fillRect/>
          </a:stretch>
        </p:blipFill>
        <p:spPr>
          <a:xfrm>
            <a:off x="4355698" y="44068"/>
            <a:ext cx="5283200" cy="1277167"/>
          </a:xfrm>
          <a:prstGeom prst="rect">
            <a:avLst/>
          </a:prstGeom>
        </p:spPr>
      </p:pic>
      <p:pic>
        <p:nvPicPr>
          <p:cNvPr id="6" name="Immagine 5">
            <a:extLst>
              <a:ext uri="{FF2B5EF4-FFF2-40B4-BE49-F238E27FC236}">
                <a16:creationId xmlns:a16="http://schemas.microsoft.com/office/drawing/2014/main" id="{6660C5C7-84B8-01FB-2027-267CAB0DFDD6}"/>
              </a:ext>
            </a:extLst>
          </p:cNvPr>
          <p:cNvPicPr>
            <a:picLocks noChangeAspect="1"/>
          </p:cNvPicPr>
          <p:nvPr/>
        </p:nvPicPr>
        <p:blipFill>
          <a:blip r:embed="rId4"/>
          <a:stretch>
            <a:fillRect/>
          </a:stretch>
        </p:blipFill>
        <p:spPr>
          <a:xfrm>
            <a:off x="0" y="1896548"/>
            <a:ext cx="3171825" cy="2273300"/>
          </a:xfrm>
          <a:prstGeom prst="rect">
            <a:avLst/>
          </a:prstGeom>
        </p:spPr>
      </p:pic>
      <p:sp>
        <p:nvSpPr>
          <p:cNvPr id="9" name="CasellaDiTesto 8">
            <a:extLst>
              <a:ext uri="{FF2B5EF4-FFF2-40B4-BE49-F238E27FC236}">
                <a16:creationId xmlns:a16="http://schemas.microsoft.com/office/drawing/2014/main" id="{E140D686-2265-8DDC-C0D3-29E1D79F48BF}"/>
              </a:ext>
            </a:extLst>
          </p:cNvPr>
          <p:cNvSpPr txBox="1"/>
          <p:nvPr/>
        </p:nvSpPr>
        <p:spPr>
          <a:xfrm>
            <a:off x="2940004" y="1409371"/>
            <a:ext cx="9251996" cy="4562788"/>
          </a:xfrm>
          <a:prstGeom prst="rect">
            <a:avLst/>
          </a:prstGeom>
          <a:noFill/>
        </p:spPr>
        <p:txBody>
          <a:bodyPr wrap="square" rtlCol="0">
            <a:spAutoFit/>
          </a:bodyPr>
          <a:lstStyle/>
          <a:p>
            <a:pPr marL="542925" indent="-447675">
              <a:buFont typeface="Wingdings" pitchFamily="2" charset="2"/>
              <a:buChar char="q"/>
            </a:pPr>
            <a:r>
              <a:rPr lang="fr-FR" sz="2000" dirty="0">
                <a:solidFill>
                  <a:schemeClr val="accent1">
                    <a:lumMod val="75000"/>
                  </a:schemeClr>
                </a:solidFill>
              </a:rPr>
              <a:t>Les activités prévues dans le FC doivent être terminé à la date de clôture </a:t>
            </a:r>
          </a:p>
          <a:p>
            <a:pPr marL="542925" indent="-447675"/>
            <a:r>
              <a:rPr lang="fr-FR" sz="2000" dirty="0">
                <a:solidFill>
                  <a:schemeClr val="accent1">
                    <a:lumMod val="75000"/>
                  </a:schemeClr>
                </a:solidFill>
              </a:rPr>
              <a:t>	du projet (tel que indiqué dans l’art 2 du  contrat  de subvention et ses avenants)</a:t>
            </a:r>
          </a:p>
          <a:p>
            <a:pPr marL="542925" indent="-447675"/>
            <a:r>
              <a:rPr lang="fr-FR" sz="2000" dirty="0">
                <a:solidFill>
                  <a:schemeClr val="accent1">
                    <a:lumMod val="75000"/>
                  </a:schemeClr>
                </a:solidFill>
              </a:rPr>
              <a:t> </a:t>
            </a:r>
          </a:p>
          <a:p>
            <a:pPr marL="542925" indent="-447675">
              <a:buFont typeface="Wingdings" pitchFamily="2" charset="2"/>
              <a:buChar char="q"/>
            </a:pPr>
            <a:r>
              <a:rPr lang="fr-FR" sz="2000" dirty="0">
                <a:solidFill>
                  <a:schemeClr val="accent1">
                    <a:lumMod val="75000"/>
                  </a:schemeClr>
                </a:solidFill>
              </a:rPr>
              <a:t>Les dépenses liées à la mise en œuvre des projets sont éligibles si elles sont  encourues pendant la période de mise en œuvre du projet (avec un document de dépense émis au plus tard avant  la date de clôture des activités du projet)</a:t>
            </a:r>
          </a:p>
          <a:p>
            <a:pPr marL="95250"/>
            <a:r>
              <a:rPr lang="fr-FR" sz="2000" dirty="0">
                <a:solidFill>
                  <a:schemeClr val="accent1">
                    <a:lumMod val="75000"/>
                  </a:schemeClr>
                </a:solidFill>
              </a:rPr>
              <a:t> </a:t>
            </a:r>
            <a:endParaRPr lang="fr-FR" sz="1400" dirty="0">
              <a:solidFill>
                <a:schemeClr val="accent1">
                  <a:lumMod val="75000"/>
                </a:schemeClr>
              </a:solidFill>
            </a:endParaRPr>
          </a:p>
          <a:p>
            <a:pPr marL="542925" indent="-447675">
              <a:buFont typeface="Wingdings" pitchFamily="2" charset="2"/>
              <a:buChar char="q"/>
            </a:pPr>
            <a:r>
              <a:rPr lang="fr-FR" sz="2000" dirty="0">
                <a:solidFill>
                  <a:schemeClr val="accent1">
                    <a:lumMod val="75000"/>
                  </a:schemeClr>
                </a:solidFill>
              </a:rPr>
              <a:t>Les dépenses peuvent être </a:t>
            </a:r>
            <a:r>
              <a:rPr lang="fr-FR" sz="2000" b="1" u="sng" dirty="0">
                <a:solidFill>
                  <a:schemeClr val="accent1">
                    <a:lumMod val="75000"/>
                  </a:schemeClr>
                </a:solidFill>
              </a:rPr>
              <a:t>payées et acquittées </a:t>
            </a:r>
            <a:r>
              <a:rPr lang="fr-FR" sz="2000" dirty="0">
                <a:solidFill>
                  <a:schemeClr val="accent1">
                    <a:lumMod val="75000"/>
                  </a:schemeClr>
                </a:solidFill>
              </a:rPr>
              <a:t>après la date de fin du projet au plus tard le </a:t>
            </a:r>
            <a:r>
              <a:rPr lang="fr-FR" sz="2000" b="1" u="sng" dirty="0">
                <a:solidFill>
                  <a:schemeClr val="accent1">
                    <a:lumMod val="75000"/>
                  </a:schemeClr>
                </a:solidFill>
              </a:rPr>
              <a:t>31 décembre 2023 </a:t>
            </a:r>
            <a:r>
              <a:rPr lang="fr-FR" sz="2000" dirty="0">
                <a:solidFill>
                  <a:schemeClr val="accent1">
                    <a:lumMod val="75000"/>
                  </a:schemeClr>
                </a:solidFill>
              </a:rPr>
              <a:t>;</a:t>
            </a:r>
          </a:p>
          <a:p>
            <a:pPr marL="95250"/>
            <a:endParaRPr lang="fr-FR" sz="1050" dirty="0">
              <a:solidFill>
                <a:schemeClr val="accent1">
                  <a:lumMod val="75000"/>
                </a:schemeClr>
              </a:solidFill>
            </a:endParaRPr>
          </a:p>
          <a:p>
            <a:pPr marL="542925" indent="-447675">
              <a:buFont typeface="Wingdings" pitchFamily="2" charset="2"/>
              <a:buChar char="q"/>
            </a:pPr>
            <a:r>
              <a:rPr lang="fr-FR" sz="2000" dirty="0">
                <a:solidFill>
                  <a:schemeClr val="accent1">
                    <a:lumMod val="75000"/>
                  </a:schemeClr>
                </a:solidFill>
              </a:rPr>
              <a:t>Seulement la </a:t>
            </a:r>
            <a:r>
              <a:rPr lang="fr-FR" sz="2000" b="1" dirty="0">
                <a:solidFill>
                  <a:schemeClr val="accent1">
                    <a:lumMod val="75000"/>
                  </a:schemeClr>
                </a:solidFill>
              </a:rPr>
              <a:t>facture de l’auditeur </a:t>
            </a:r>
            <a:r>
              <a:rPr lang="fr-FR" sz="2000" dirty="0">
                <a:solidFill>
                  <a:schemeClr val="accent1">
                    <a:lumMod val="75000"/>
                  </a:schemeClr>
                </a:solidFill>
              </a:rPr>
              <a:t>pour la vérification des dépenses liées au rapport final pourra être payée </a:t>
            </a:r>
            <a:r>
              <a:rPr lang="fr-FR" sz="2000" u="sng" dirty="0">
                <a:solidFill>
                  <a:schemeClr val="accent1">
                    <a:lumMod val="75000"/>
                  </a:schemeClr>
                </a:solidFill>
              </a:rPr>
              <a:t>après le 31 décembre 2023 </a:t>
            </a:r>
            <a:r>
              <a:rPr lang="fr-FR" sz="2000" dirty="0">
                <a:solidFill>
                  <a:schemeClr val="accent1">
                    <a:lumMod val="75000"/>
                  </a:schemeClr>
                </a:solidFill>
              </a:rPr>
              <a:t>et sera inclue dans un rapport additionnel séparé (comme indiqué dans la note n. 10105 du 20/07/2023 de l’Area 4 Contrôles de l’AG) soumis après le rapport final du projet, mais avant le paiement du solde final du projet de la partie de l’AG</a:t>
            </a:r>
          </a:p>
        </p:txBody>
      </p:sp>
    </p:spTree>
    <p:extLst>
      <p:ext uri="{BB962C8B-B14F-4D97-AF65-F5344CB8AC3E}">
        <p14:creationId xmlns:p14="http://schemas.microsoft.com/office/powerpoint/2010/main" val="2804290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6364" y="22225"/>
            <a:ext cx="10515600" cy="1325563"/>
          </a:xfrm>
        </p:spPr>
        <p:txBody>
          <a:bodyPr/>
          <a:lstStyle/>
          <a:p>
            <a:r>
              <a:rPr lang="it-IT" dirty="0">
                <a:solidFill>
                  <a:schemeClr val="bg1"/>
                </a:solidFill>
              </a:rPr>
              <a:t>Focus </a:t>
            </a:r>
            <a:r>
              <a:rPr lang="it-IT" dirty="0" err="1">
                <a:solidFill>
                  <a:schemeClr val="bg1"/>
                </a:solidFill>
              </a:rPr>
              <a:t>admissibilité</a:t>
            </a:r>
            <a:r>
              <a:rPr lang="it-IT" dirty="0">
                <a:solidFill>
                  <a:schemeClr val="bg1"/>
                </a:solidFill>
              </a:rPr>
              <a:t> </a:t>
            </a:r>
            <a:r>
              <a:rPr lang="it-IT" dirty="0" err="1">
                <a:solidFill>
                  <a:schemeClr val="bg1"/>
                </a:solidFill>
              </a:rPr>
              <a:t>depenses</a:t>
            </a:r>
            <a:endParaRPr lang="it-IT" dirty="0">
              <a:solidFill>
                <a:schemeClr val="bg1"/>
              </a:solidFill>
            </a:endParaRPr>
          </a:p>
        </p:txBody>
      </p:sp>
      <p:sp>
        <p:nvSpPr>
          <p:cNvPr id="4" name="AutoShape 2" descr="Focus (rete televisiva) - Wikipedia"/>
          <p:cNvSpPr>
            <a:spLocks noChangeAspect="1" noChangeArrowheads="1"/>
          </p:cNvSpPr>
          <p:nvPr/>
        </p:nvSpPr>
        <p:spPr bwMode="auto">
          <a:xfrm>
            <a:off x="155575" y="-609600"/>
            <a:ext cx="3600450" cy="12763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AutoShape 4" descr="Focus (rete televisiva) - Wikiped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6" name="Immagine 5">
            <a:extLst>
              <a:ext uri="{FF2B5EF4-FFF2-40B4-BE49-F238E27FC236}">
                <a16:creationId xmlns:a16="http://schemas.microsoft.com/office/drawing/2014/main" id="{59AF9AA0-1C67-9124-5FB1-DEDE454AE0F9}"/>
              </a:ext>
            </a:extLst>
          </p:cNvPr>
          <p:cNvPicPr>
            <a:picLocks noChangeAspect="1"/>
          </p:cNvPicPr>
          <p:nvPr/>
        </p:nvPicPr>
        <p:blipFill>
          <a:blip r:embed="rId2"/>
          <a:stretch>
            <a:fillRect/>
          </a:stretch>
        </p:blipFill>
        <p:spPr>
          <a:xfrm>
            <a:off x="7244472" y="1514476"/>
            <a:ext cx="3949700" cy="1571624"/>
          </a:xfrm>
          <a:prstGeom prst="rect">
            <a:avLst/>
          </a:prstGeom>
        </p:spPr>
      </p:pic>
      <p:sp>
        <p:nvSpPr>
          <p:cNvPr id="7" name="Rettangolo con due angoli in diagonale ritagliati 6">
            <a:extLst>
              <a:ext uri="{FF2B5EF4-FFF2-40B4-BE49-F238E27FC236}">
                <a16:creationId xmlns:a16="http://schemas.microsoft.com/office/drawing/2014/main" id="{91C0B287-0E0F-66BE-7720-2425B7A60323}"/>
              </a:ext>
            </a:extLst>
          </p:cNvPr>
          <p:cNvSpPr/>
          <p:nvPr/>
        </p:nvSpPr>
        <p:spPr>
          <a:xfrm>
            <a:off x="460375" y="1712665"/>
            <a:ext cx="3901440" cy="1644395"/>
          </a:xfrm>
          <a:prstGeom prst="snip2Diag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Payement F24 (partenaires italiens):  non éligible après le 31.12.2023</a:t>
            </a:r>
          </a:p>
        </p:txBody>
      </p:sp>
      <p:sp>
        <p:nvSpPr>
          <p:cNvPr id="9" name="Rettangolo con due angoli in diagonale ritagliati 8">
            <a:extLst>
              <a:ext uri="{FF2B5EF4-FFF2-40B4-BE49-F238E27FC236}">
                <a16:creationId xmlns:a16="http://schemas.microsoft.com/office/drawing/2014/main" id="{1AC7DF98-0B7F-EEA2-9009-B9FF23FE743D}"/>
              </a:ext>
            </a:extLst>
          </p:cNvPr>
          <p:cNvSpPr/>
          <p:nvPr/>
        </p:nvSpPr>
        <p:spPr>
          <a:xfrm>
            <a:off x="3756025" y="3722313"/>
            <a:ext cx="6346337" cy="2188111"/>
          </a:xfrm>
          <a:prstGeom prst="snip2Diag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accent3">
                    <a:lumMod val="50000"/>
                  </a:schemeClr>
                </a:solidFill>
              </a:rPr>
              <a:t>Experts engagés dans la clôture des projets </a:t>
            </a:r>
            <a:r>
              <a:rPr lang="fr-FR" dirty="0">
                <a:solidFill>
                  <a:schemeClr val="accent3">
                    <a:lumMod val="50000"/>
                  </a:schemeClr>
                </a:solidFill>
              </a:rPr>
              <a:t>:</a:t>
            </a:r>
          </a:p>
          <a:p>
            <a:pPr algn="just"/>
            <a:r>
              <a:rPr lang="fr-FR" dirty="0">
                <a:solidFill>
                  <a:schemeClr val="bg1"/>
                </a:solidFill>
              </a:rPr>
              <a:t> </a:t>
            </a:r>
          </a:p>
          <a:p>
            <a:pPr marL="285750" indent="-285750" algn="just">
              <a:buFont typeface="Wingdings" pitchFamily="2" charset="2"/>
              <a:buChar char="ü"/>
            </a:pPr>
            <a:r>
              <a:rPr lang="fr-FR" dirty="0">
                <a:solidFill>
                  <a:schemeClr val="tx1"/>
                </a:solidFill>
              </a:rPr>
              <a:t>Eligibilité des dépenses</a:t>
            </a:r>
            <a:r>
              <a:rPr lang="fr-FR" dirty="0">
                <a:solidFill>
                  <a:schemeClr val="bg1"/>
                </a:solidFill>
              </a:rPr>
              <a:t>: 31.12.2023</a:t>
            </a:r>
          </a:p>
          <a:p>
            <a:pPr marL="285750" indent="-285750" algn="just">
              <a:buFont typeface="Wingdings" pitchFamily="2" charset="2"/>
              <a:buChar char="ü"/>
            </a:pPr>
            <a:r>
              <a:rPr lang="fr-FR" dirty="0">
                <a:solidFill>
                  <a:schemeClr val="tx1"/>
                </a:solidFill>
              </a:rPr>
              <a:t>Relations des experts</a:t>
            </a:r>
            <a:r>
              <a:rPr lang="fr-FR" dirty="0">
                <a:solidFill>
                  <a:schemeClr val="bg1"/>
                </a:solidFill>
              </a:rPr>
              <a:t>: cohérente avec la période du payement en mentionnant leur engagement dans les activités concernant la préparation du  rapport finale du projet </a:t>
            </a:r>
          </a:p>
        </p:txBody>
      </p:sp>
    </p:spTree>
    <p:extLst>
      <p:ext uri="{BB962C8B-B14F-4D97-AF65-F5344CB8AC3E}">
        <p14:creationId xmlns:p14="http://schemas.microsoft.com/office/powerpoint/2010/main" val="113149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0" y="175365"/>
            <a:ext cx="12191999" cy="584776"/>
          </a:xfrm>
          <a:prstGeom prst="rect">
            <a:avLst/>
          </a:prstGeom>
          <a:noFill/>
        </p:spPr>
        <p:txBody>
          <a:bodyPr wrap="square" rtlCol="0">
            <a:spAutoFit/>
          </a:bodyPr>
          <a:lstStyle/>
          <a:p>
            <a:pPr algn="ctr"/>
            <a:r>
              <a:rPr lang="it-IT" sz="3200" dirty="0">
                <a:solidFill>
                  <a:schemeClr val="bg1"/>
                </a:solidFill>
                <a:latin typeface="Trebuchet MS" panose="020B0603020202020204" pitchFamily="34" charset="0"/>
              </a:rPr>
              <a:t>PROGRAMME IEV ITALIE TUNISIE 2014-2020</a:t>
            </a:r>
          </a:p>
        </p:txBody>
      </p:sp>
      <p:sp>
        <p:nvSpPr>
          <p:cNvPr id="9" name="Rettangolo 8"/>
          <p:cNvSpPr/>
          <p:nvPr/>
        </p:nvSpPr>
        <p:spPr>
          <a:xfrm>
            <a:off x="2276563" y="3146639"/>
            <a:ext cx="6752254" cy="707886"/>
          </a:xfrm>
          <a:prstGeom prst="rect">
            <a:avLst/>
          </a:prstGeom>
        </p:spPr>
        <p:txBody>
          <a:bodyPr wrap="square">
            <a:spAutoFit/>
          </a:bodyPr>
          <a:lstStyle/>
          <a:p>
            <a:pPr lvl="0" algn="ctr"/>
            <a:endParaRPr lang="fr-FR" sz="2000" b="1" dirty="0">
              <a:latin typeface="Trebuchet MS" panose="020B0603020202020204" pitchFamily="34" charset="0"/>
            </a:endParaRPr>
          </a:p>
          <a:p>
            <a:pPr lvl="0" algn="ctr"/>
            <a:endParaRPr lang="fr-FR" sz="2000" b="1" dirty="0">
              <a:solidFill>
                <a:srgbClr val="4E67C8"/>
              </a:solidFill>
              <a:latin typeface="Trebuchet MS" panose="020B0603020202020204" pitchFamily="34" charset="0"/>
            </a:endParaRPr>
          </a:p>
        </p:txBody>
      </p:sp>
      <p:sp>
        <p:nvSpPr>
          <p:cNvPr id="3" name="Rettangolo 2"/>
          <p:cNvSpPr/>
          <p:nvPr/>
        </p:nvSpPr>
        <p:spPr>
          <a:xfrm>
            <a:off x="1977169" y="1903662"/>
            <a:ext cx="6096000" cy="1083374"/>
          </a:xfrm>
          <a:prstGeom prst="rect">
            <a:avLst/>
          </a:prstGeom>
        </p:spPr>
        <p:txBody>
          <a:bodyPr>
            <a:spAutoFit/>
          </a:bodyPr>
          <a:lstStyle/>
          <a:p>
            <a:pPr lvl="0" algn="ctr">
              <a:lnSpc>
                <a:spcPct val="115000"/>
              </a:lnSpc>
              <a:spcAft>
                <a:spcPts val="0"/>
              </a:spcAft>
              <a:tabLst>
                <a:tab pos="457200" algn="l"/>
                <a:tab pos="899160" algn="l"/>
                <a:tab pos="1348740" algn="l"/>
                <a:tab pos="1798320" algn="l"/>
                <a:tab pos="2247900" algn="l"/>
                <a:tab pos="2697480" algn="l"/>
                <a:tab pos="3147060" algn="l"/>
                <a:tab pos="3596640" algn="l"/>
                <a:tab pos="4046220" algn="l"/>
                <a:tab pos="4495800" algn="l"/>
                <a:tab pos="4945380" algn="l"/>
                <a:tab pos="5394960" algn="l"/>
                <a:tab pos="5604510" algn="l"/>
              </a:tabLst>
            </a:pPr>
            <a:r>
              <a:rPr lang="fr-FR" sz="2800" dirty="0">
                <a:solidFill>
                  <a:schemeClr val="accent1"/>
                </a:solidFill>
                <a:latin typeface="Trebuchet MS" panose="020B0603020202020204" pitchFamily="34" charset="0"/>
                <a:cs typeface="Times New Roman"/>
              </a:rPr>
              <a:t>Soumission du rapport narratif final et des outputs</a:t>
            </a:r>
            <a:endParaRPr lang="it-IT" sz="2800" dirty="0">
              <a:solidFill>
                <a:schemeClr val="accent1"/>
              </a:solidFill>
              <a:latin typeface="Trebuchet MS" panose="020B0603020202020204" pitchFamily="34" charset="0"/>
              <a:cs typeface="Times New Roman"/>
            </a:endParaRPr>
          </a:p>
        </p:txBody>
      </p:sp>
      <p:pic>
        <p:nvPicPr>
          <p:cNvPr id="6" name="Immagine 5"/>
          <p:cNvPicPr>
            <a:picLocks noChangeAspect="1"/>
          </p:cNvPicPr>
          <p:nvPr/>
        </p:nvPicPr>
        <p:blipFill rotWithShape="1">
          <a:blip r:embed="rId3"/>
          <a:srcRect l="49000" t="20238" r="6666" b="14881"/>
          <a:stretch/>
        </p:blipFill>
        <p:spPr>
          <a:xfrm>
            <a:off x="3824609" y="3465846"/>
            <a:ext cx="2401119" cy="1967833"/>
          </a:xfrm>
          <a:prstGeom prst="rect">
            <a:avLst/>
          </a:prstGeom>
        </p:spPr>
      </p:pic>
      <p:pic>
        <p:nvPicPr>
          <p:cNvPr id="10" name="Immagine 9"/>
          <p:cNvPicPr>
            <a:picLocks noChangeAspect="1"/>
          </p:cNvPicPr>
          <p:nvPr/>
        </p:nvPicPr>
        <p:blipFill rotWithShape="1">
          <a:blip r:embed="rId4"/>
          <a:srcRect l="9315" t="18555" r="51566" b="10198"/>
          <a:stretch/>
        </p:blipFill>
        <p:spPr>
          <a:xfrm>
            <a:off x="6364497" y="2895306"/>
            <a:ext cx="3144342" cy="3423387"/>
          </a:xfrm>
          <a:prstGeom prst="rect">
            <a:avLst/>
          </a:prstGeom>
        </p:spPr>
      </p:pic>
    </p:spTree>
    <p:extLst>
      <p:ext uri="{BB962C8B-B14F-4D97-AF65-F5344CB8AC3E}">
        <p14:creationId xmlns:p14="http://schemas.microsoft.com/office/powerpoint/2010/main" val="934780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934" y="139819"/>
            <a:ext cx="10515600" cy="1051003"/>
          </a:xfrm>
        </p:spPr>
        <p:txBody>
          <a:bodyPr/>
          <a:lstStyle/>
          <a:p>
            <a:r>
              <a:rPr lang="fr-FR" dirty="0">
                <a:solidFill>
                  <a:srgbClr val="FFFFFF"/>
                </a:solidFill>
              </a:rPr>
              <a:t>Le rapport Narratif Final (RFN) consolidé</a:t>
            </a:r>
          </a:p>
        </p:txBody>
      </p:sp>
      <p:sp>
        <p:nvSpPr>
          <p:cNvPr id="5" name="CasellaDiTesto 4">
            <a:extLst>
              <a:ext uri="{FF2B5EF4-FFF2-40B4-BE49-F238E27FC236}">
                <a16:creationId xmlns:a16="http://schemas.microsoft.com/office/drawing/2014/main" id="{673503BD-71EF-007F-A13F-C5BAEA122E1A}"/>
              </a:ext>
            </a:extLst>
          </p:cNvPr>
          <p:cNvSpPr txBox="1"/>
          <p:nvPr/>
        </p:nvSpPr>
        <p:spPr>
          <a:xfrm>
            <a:off x="214934" y="1330586"/>
            <a:ext cx="6595007" cy="1862048"/>
          </a:xfrm>
          <a:prstGeom prst="rect">
            <a:avLst/>
          </a:prstGeom>
          <a:noFill/>
        </p:spPr>
        <p:txBody>
          <a:bodyPr wrap="square">
            <a:spAutoFit/>
          </a:bodyPr>
          <a:lstStyle/>
          <a:p>
            <a:pPr algn="just">
              <a:lnSpc>
                <a:spcPct val="115000"/>
              </a:lnSpc>
              <a:spcBef>
                <a:spcPts val="1000"/>
              </a:spcBef>
              <a:spcAft>
                <a:spcPts val="1000"/>
              </a:spcAft>
            </a:pPr>
            <a:r>
              <a:rPr lang="fr-FR" sz="2000" dirty="0">
                <a:solidFill>
                  <a:schemeClr val="accent1">
                    <a:lumMod val="75000"/>
                  </a:schemeClr>
                </a:solidFill>
                <a:effectLst/>
                <a:ea typeface="MS Mincho" panose="02020609040205080304" pitchFamily="49" charset="-128"/>
              </a:rPr>
              <a:t>Conformément à l’article 5.2 du Contrat de subvention, le Rapport Narratif Final (RNF) doit être rendu en même temps que la demande de paiement finale. Le rapport final doit être soumis </a:t>
            </a:r>
            <a:r>
              <a:rPr lang="fr-FR" sz="2000" b="1" dirty="0">
                <a:solidFill>
                  <a:schemeClr val="accent1">
                    <a:lumMod val="75000"/>
                  </a:schemeClr>
                </a:solidFill>
                <a:effectLst/>
                <a:ea typeface="MS Mincho" panose="02020609040205080304" pitchFamily="49" charset="-128"/>
              </a:rPr>
              <a:t>dans les trois mois suivants</a:t>
            </a:r>
            <a:r>
              <a:rPr lang="fr-FR" sz="2000" dirty="0">
                <a:solidFill>
                  <a:schemeClr val="accent1">
                    <a:lumMod val="75000"/>
                  </a:schemeClr>
                </a:solidFill>
                <a:effectLst/>
                <a:ea typeface="MS Mincho" panose="02020609040205080304" pitchFamily="49" charset="-128"/>
              </a:rPr>
              <a:t> la date officielle de fin du projet. </a:t>
            </a:r>
            <a:endParaRPr lang="it-IT" sz="2000" dirty="0">
              <a:solidFill>
                <a:schemeClr val="accent1">
                  <a:lumMod val="75000"/>
                </a:schemeClr>
              </a:solidFill>
              <a:effectLst/>
              <a:ea typeface="Times New Roman" panose="02020603050405020304" pitchFamily="18" charset="0"/>
            </a:endParaRPr>
          </a:p>
        </p:txBody>
      </p:sp>
      <p:pic>
        <p:nvPicPr>
          <p:cNvPr id="15" name="Immagine 14">
            <a:extLst>
              <a:ext uri="{FF2B5EF4-FFF2-40B4-BE49-F238E27FC236}">
                <a16:creationId xmlns:a16="http://schemas.microsoft.com/office/drawing/2014/main" id="{960927C1-6063-CC85-3AC9-3FD3EE158C8C}"/>
              </a:ext>
            </a:extLst>
          </p:cNvPr>
          <p:cNvPicPr>
            <a:picLocks noChangeAspect="1"/>
          </p:cNvPicPr>
          <p:nvPr/>
        </p:nvPicPr>
        <p:blipFill>
          <a:blip r:embed="rId2"/>
          <a:stretch>
            <a:fillRect/>
          </a:stretch>
        </p:blipFill>
        <p:spPr>
          <a:xfrm>
            <a:off x="8681440" y="1487892"/>
            <a:ext cx="2402412" cy="1766441"/>
          </a:xfrm>
          <a:prstGeom prst="rect">
            <a:avLst/>
          </a:prstGeom>
        </p:spPr>
      </p:pic>
      <p:sp>
        <p:nvSpPr>
          <p:cNvPr id="11" name="Rettangolo 18"/>
          <p:cNvSpPr/>
          <p:nvPr/>
        </p:nvSpPr>
        <p:spPr>
          <a:xfrm>
            <a:off x="161219" y="3201296"/>
            <a:ext cx="6702435" cy="1010368"/>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1pPr>
            <a:lvl2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2pPr>
            <a:lvl3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3pPr>
            <a:lvl4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4pPr>
            <a:lvl5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5pPr>
            <a:lvl6pPr marL="25146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6pPr>
            <a:lvl7pPr marL="29718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7pPr>
            <a:lvl8pPr marL="34290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8pPr>
            <a:lvl9pPr marL="38862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9pPr>
          </a:lstStyle>
          <a:p>
            <a:pPr marL="285750" indent="-285750" algn="just" eaLnBrk="1" hangingPunct="1">
              <a:lnSpc>
                <a:spcPct val="100000"/>
              </a:lnSpc>
              <a:spcBef>
                <a:spcPct val="0"/>
              </a:spcBef>
              <a:buClr>
                <a:srgbClr val="FF6600"/>
              </a:buClr>
              <a:buSzTx/>
              <a:buFont typeface="Wingdings" panose="05000000000000000000" pitchFamily="2" charset="2"/>
              <a:buChar char="Ø"/>
              <a:defRPr/>
            </a:pPr>
            <a:r>
              <a:rPr lang="fr-FR" altLang="it-IT" sz="2000" dirty="0">
                <a:solidFill>
                  <a:schemeClr val="accent1">
                    <a:lumMod val="75000"/>
                  </a:schemeClr>
                </a:solidFill>
                <a:latin typeface="+mn-lt"/>
                <a:ea typeface="MS Mincho" panose="02020609040205080304" pitchFamily="49" charset="-128"/>
              </a:rPr>
              <a:t>Le RNF devra être utilisé afin de fournir une vue d’ensemble de ce qui a été réalisé et accompli</a:t>
            </a:r>
            <a:r>
              <a:rPr lang="fr-FR" altLang="it-IT" sz="2000" dirty="0">
                <a:solidFill>
                  <a:srgbClr val="1D528D"/>
                </a:solidFill>
                <a:latin typeface="Cambria" pitchFamily="18" charset="0"/>
              </a:rPr>
              <a:t>.</a:t>
            </a:r>
          </a:p>
        </p:txBody>
      </p:sp>
      <p:sp>
        <p:nvSpPr>
          <p:cNvPr id="13" name="Rettangolo 18"/>
          <p:cNvSpPr/>
          <p:nvPr/>
        </p:nvSpPr>
        <p:spPr>
          <a:xfrm>
            <a:off x="214934" y="4400854"/>
            <a:ext cx="6702435" cy="1010368"/>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1pPr>
            <a:lvl2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2pPr>
            <a:lvl3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3pPr>
            <a:lvl4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4pPr>
            <a:lvl5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5pPr>
            <a:lvl6pPr marL="25146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6pPr>
            <a:lvl7pPr marL="29718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7pPr>
            <a:lvl8pPr marL="34290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8pPr>
            <a:lvl9pPr marL="38862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9pPr>
          </a:lstStyle>
          <a:p>
            <a:pPr marL="285750" indent="-285750" algn="just" eaLnBrk="1" hangingPunct="1">
              <a:lnSpc>
                <a:spcPct val="100000"/>
              </a:lnSpc>
              <a:spcBef>
                <a:spcPct val="0"/>
              </a:spcBef>
              <a:buClr>
                <a:srgbClr val="FF6600"/>
              </a:buClr>
              <a:buSzTx/>
              <a:buFont typeface="Wingdings" panose="05000000000000000000" pitchFamily="2" charset="2"/>
              <a:buChar char="Ø"/>
              <a:defRPr/>
            </a:pPr>
            <a:r>
              <a:rPr lang="fr-FR" altLang="it-IT" sz="2000" dirty="0">
                <a:solidFill>
                  <a:schemeClr val="accent1">
                    <a:lumMod val="75000"/>
                  </a:schemeClr>
                </a:solidFill>
                <a:latin typeface="+mn-lt"/>
                <a:ea typeface="MS Mincho" panose="02020609040205080304" pitchFamily="49" charset="-128"/>
              </a:rPr>
              <a:t>Tous les éléments livrables liés au rapport final doivent être téléchargés en version finale, et non en version préliminaire </a:t>
            </a:r>
          </a:p>
        </p:txBody>
      </p:sp>
      <p:sp>
        <p:nvSpPr>
          <p:cNvPr id="16" name="Rettangolo 18"/>
          <p:cNvSpPr/>
          <p:nvPr/>
        </p:nvSpPr>
        <p:spPr>
          <a:xfrm>
            <a:off x="7257572" y="3419561"/>
            <a:ext cx="4673590" cy="1354661"/>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1pPr>
            <a:lvl2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2pPr>
            <a:lvl3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3pPr>
            <a:lvl4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4pPr>
            <a:lvl5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5pPr>
            <a:lvl6pPr marL="25146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6pPr>
            <a:lvl7pPr marL="29718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7pPr>
            <a:lvl8pPr marL="34290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8pPr>
            <a:lvl9pPr marL="38862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9pPr>
          </a:lstStyle>
          <a:p>
            <a:pPr marL="285750" indent="-285750" algn="just" eaLnBrk="1" hangingPunct="1">
              <a:lnSpc>
                <a:spcPct val="100000"/>
              </a:lnSpc>
              <a:spcBef>
                <a:spcPct val="0"/>
              </a:spcBef>
              <a:buClr>
                <a:srgbClr val="FF6600"/>
              </a:buClr>
              <a:buSzTx/>
              <a:buFont typeface="Wingdings" panose="05000000000000000000" pitchFamily="2" charset="2"/>
              <a:buChar char="Ø"/>
              <a:defRPr/>
            </a:pPr>
            <a:r>
              <a:rPr lang="fr-FR" altLang="it-IT" sz="2000" dirty="0">
                <a:solidFill>
                  <a:schemeClr val="accent1">
                    <a:lumMod val="75000"/>
                  </a:schemeClr>
                </a:solidFill>
                <a:latin typeface="+mn-lt"/>
                <a:ea typeface="MS Mincho" panose="02020609040205080304" pitchFamily="49" charset="-128"/>
              </a:rPr>
              <a:t>Lors de la rédaction du RFN , veuillez être concis (ne pas excéder les mots prévues dans le modelé), honnête et réaliste. </a:t>
            </a:r>
          </a:p>
        </p:txBody>
      </p:sp>
      <p:sp>
        <p:nvSpPr>
          <p:cNvPr id="18" name="Rettangolo 18"/>
          <p:cNvSpPr/>
          <p:nvPr/>
        </p:nvSpPr>
        <p:spPr>
          <a:xfrm>
            <a:off x="3894010" y="5596793"/>
            <a:ext cx="4467474" cy="1010368"/>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1pPr>
            <a:lvl2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2pPr>
            <a:lvl3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3pPr>
            <a:lvl4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4pPr>
            <a:lvl5pPr eaLnBrk="0" hangingPunct="0">
              <a:lnSpc>
                <a:spcPct val="90000"/>
              </a:lnSpc>
              <a:spcBef>
                <a:spcPts val="450"/>
              </a:spcBef>
              <a:buClr>
                <a:srgbClr val="000000"/>
              </a:buClr>
              <a:buSzPct val="100000"/>
              <a:buFont typeface="Times New Roman" pitchFamily="18" charset="0"/>
              <a:defRPr sz="1600" b="1">
                <a:solidFill>
                  <a:schemeClr val="bg1"/>
                </a:solidFill>
                <a:latin typeface="Arial" charset="0"/>
                <a:ea typeface="ＭＳ Ｐゴシック" pitchFamily="34" charset="-128"/>
              </a:defRPr>
            </a:lvl5pPr>
            <a:lvl6pPr marL="25146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6pPr>
            <a:lvl7pPr marL="29718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7pPr>
            <a:lvl8pPr marL="34290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8pPr>
            <a:lvl9pPr marL="3886200" indent="-228600" algn="ctr" eaLnBrk="0" fontAlgn="base" hangingPunct="0">
              <a:lnSpc>
                <a:spcPct val="90000"/>
              </a:lnSpc>
              <a:spcBef>
                <a:spcPts val="450"/>
              </a:spcBef>
              <a:spcAft>
                <a:spcPct val="0"/>
              </a:spcAft>
              <a:buClr>
                <a:srgbClr val="000000"/>
              </a:buClr>
              <a:buSzPct val="100000"/>
              <a:buFont typeface="Times New Roman" pitchFamily="18" charset="0"/>
              <a:defRPr sz="1600" b="1">
                <a:solidFill>
                  <a:schemeClr val="bg1"/>
                </a:solidFill>
                <a:latin typeface="Arial" charset="0"/>
                <a:ea typeface="ＭＳ Ｐゴシック" pitchFamily="34" charset="-128"/>
              </a:defRPr>
            </a:lvl9pPr>
          </a:lstStyle>
          <a:p>
            <a:pPr marL="285750" indent="-285750" algn="just" eaLnBrk="1" hangingPunct="1">
              <a:lnSpc>
                <a:spcPct val="100000"/>
              </a:lnSpc>
              <a:spcBef>
                <a:spcPct val="0"/>
              </a:spcBef>
              <a:buClr>
                <a:srgbClr val="FF6600"/>
              </a:buClr>
              <a:buSzTx/>
              <a:buFont typeface="Wingdings" panose="05000000000000000000" pitchFamily="2" charset="2"/>
              <a:buChar char="Ø"/>
              <a:defRPr/>
            </a:pPr>
            <a:r>
              <a:rPr lang="fr-FR" altLang="it-IT" sz="2000" dirty="0">
                <a:solidFill>
                  <a:schemeClr val="accent1">
                    <a:lumMod val="75000"/>
                  </a:schemeClr>
                </a:solidFill>
                <a:latin typeface="+mn-lt"/>
                <a:ea typeface="MS Mincho" panose="02020609040205080304" pitchFamily="49" charset="-128"/>
              </a:rPr>
              <a:t>Le RFN  doit être chargé sur la plateforme Ulysses</a:t>
            </a:r>
          </a:p>
        </p:txBody>
      </p:sp>
    </p:spTree>
    <p:extLst>
      <p:ext uri="{BB962C8B-B14F-4D97-AF65-F5344CB8AC3E}">
        <p14:creationId xmlns:p14="http://schemas.microsoft.com/office/powerpoint/2010/main" val="400111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utoUpdateAnimBg="0"/>
      <p:bldP spid="13" grpId="0" animBg="1" autoUpdateAnimBg="0"/>
      <p:bldP spid="16" grpId="0" animBg="1" autoUpdateAnimBg="0"/>
      <p:bldP spid="18"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0517" y="126333"/>
            <a:ext cx="5924390" cy="1051003"/>
          </a:xfrm>
        </p:spPr>
        <p:txBody>
          <a:bodyPr/>
          <a:lstStyle/>
          <a:p>
            <a:r>
              <a:rPr lang="fr-FR" sz="3600" dirty="0">
                <a:solidFill>
                  <a:srgbClr val="FFFFFF"/>
                </a:solidFill>
              </a:rPr>
              <a:t>Les outputs/les livrables </a:t>
            </a:r>
          </a:p>
        </p:txBody>
      </p:sp>
      <p:sp>
        <p:nvSpPr>
          <p:cNvPr id="3" name="Segnaposto contenuto 2"/>
          <p:cNvSpPr>
            <a:spLocks noGrp="1"/>
          </p:cNvSpPr>
          <p:nvPr>
            <p:ph idx="1"/>
          </p:nvPr>
        </p:nvSpPr>
        <p:spPr>
          <a:xfrm>
            <a:off x="50687" y="2936875"/>
            <a:ext cx="2629775" cy="2159000"/>
          </a:xfrm>
        </p:spPr>
        <p:txBody>
          <a:bodyPr/>
          <a:lstStyle/>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pic>
        <p:nvPicPr>
          <p:cNvPr id="8" name="Immagine 7">
            <a:extLst>
              <a:ext uri="{FF2B5EF4-FFF2-40B4-BE49-F238E27FC236}">
                <a16:creationId xmlns:a16="http://schemas.microsoft.com/office/drawing/2014/main" id="{FAF4DDED-C146-1025-29A1-A06E7D03473D}"/>
              </a:ext>
            </a:extLst>
          </p:cNvPr>
          <p:cNvPicPr>
            <a:picLocks noChangeAspect="1"/>
          </p:cNvPicPr>
          <p:nvPr/>
        </p:nvPicPr>
        <p:blipFill rotWithShape="1">
          <a:blip r:embed="rId2"/>
          <a:srcRect l="3128" t="1" b="2781"/>
          <a:stretch/>
        </p:blipFill>
        <p:spPr>
          <a:xfrm>
            <a:off x="7972164" y="-26402"/>
            <a:ext cx="4219836" cy="1814982"/>
          </a:xfrm>
          <a:prstGeom prst="rect">
            <a:avLst/>
          </a:prstGeom>
        </p:spPr>
      </p:pic>
      <p:sp>
        <p:nvSpPr>
          <p:cNvPr id="10" name="CasellaDiTesto 9">
            <a:extLst>
              <a:ext uri="{FF2B5EF4-FFF2-40B4-BE49-F238E27FC236}">
                <a16:creationId xmlns:a16="http://schemas.microsoft.com/office/drawing/2014/main" id="{9236F9C2-F531-076E-09A5-B65134145FD8}"/>
              </a:ext>
            </a:extLst>
          </p:cNvPr>
          <p:cNvSpPr txBox="1"/>
          <p:nvPr/>
        </p:nvSpPr>
        <p:spPr>
          <a:xfrm>
            <a:off x="6855515" y="1866947"/>
            <a:ext cx="4942690" cy="1631216"/>
          </a:xfrm>
          <a:prstGeom prst="rect">
            <a:avLst/>
          </a:prstGeom>
          <a:noFill/>
        </p:spPr>
        <p:txBody>
          <a:bodyPr wrap="square">
            <a:spAutoFit/>
          </a:bodyPr>
          <a:lstStyle/>
          <a:p>
            <a:r>
              <a:rPr lang="fr-FR" sz="2000" b="1" dirty="0">
                <a:solidFill>
                  <a:schemeClr val="accent3">
                    <a:lumMod val="50000"/>
                  </a:schemeClr>
                </a:solidFill>
              </a:rPr>
              <a:t>Les livrables </a:t>
            </a:r>
            <a:r>
              <a:rPr lang="fr-FR" sz="2000" dirty="0">
                <a:solidFill>
                  <a:schemeClr val="accent3">
                    <a:lumMod val="50000"/>
                  </a:schemeClr>
                </a:solidFill>
              </a:rPr>
              <a:t>du projet sont une composante stratégique dans l’évaluation finale du projet.</a:t>
            </a:r>
          </a:p>
          <a:p>
            <a:r>
              <a:rPr lang="fr-FR" sz="2000" dirty="0">
                <a:solidFill>
                  <a:schemeClr val="accent3">
                    <a:lumMod val="50000"/>
                  </a:schemeClr>
                </a:solidFill>
              </a:rPr>
              <a:t>Toutes les  activités du projet doit être soutenu par un livrables complet et exhaustives de référence</a:t>
            </a:r>
            <a:r>
              <a:rPr lang="fr-FR" sz="2000" dirty="0">
                <a:solidFill>
                  <a:schemeClr val="accent1">
                    <a:lumMod val="75000"/>
                  </a:schemeClr>
                </a:solidFill>
              </a:rPr>
              <a:t>. </a:t>
            </a:r>
          </a:p>
        </p:txBody>
      </p:sp>
      <p:sp>
        <p:nvSpPr>
          <p:cNvPr id="12" name="CasellaDiTesto 11">
            <a:extLst>
              <a:ext uri="{FF2B5EF4-FFF2-40B4-BE49-F238E27FC236}">
                <a16:creationId xmlns:a16="http://schemas.microsoft.com/office/drawing/2014/main" id="{B9C40052-D3E5-B43A-E127-C3CEC48629AD}"/>
              </a:ext>
            </a:extLst>
          </p:cNvPr>
          <p:cNvSpPr txBox="1"/>
          <p:nvPr/>
        </p:nvSpPr>
        <p:spPr>
          <a:xfrm>
            <a:off x="5817812" y="3687338"/>
            <a:ext cx="6093618" cy="1631216"/>
          </a:xfrm>
          <a:prstGeom prst="rect">
            <a:avLst/>
          </a:prstGeom>
          <a:noFill/>
        </p:spPr>
        <p:txBody>
          <a:bodyPr wrap="square">
            <a:spAutoFit/>
          </a:bodyPr>
          <a:lstStyle/>
          <a:p>
            <a:r>
              <a:rPr lang="fr-FR" sz="2000" b="1" dirty="0"/>
              <a:t>Les livrables </a:t>
            </a:r>
            <a:r>
              <a:rPr lang="fr-FR" sz="2000" dirty="0"/>
              <a:t>du projet doivent être chargés sur la plateforme Ulysses ou chargés dans des outils tels que google drive ou </a:t>
            </a:r>
            <a:r>
              <a:rPr lang="fr-FR" sz="2000" dirty="0" err="1"/>
              <a:t>dropbox</a:t>
            </a:r>
            <a:r>
              <a:rPr lang="fr-FR" sz="2000" dirty="0"/>
              <a:t>, organisées en dossiers différenciés par GT, activités de référence et partenaires, pour être vérifiés et évalués par le STC/AG </a:t>
            </a:r>
          </a:p>
        </p:txBody>
      </p:sp>
      <p:sp>
        <p:nvSpPr>
          <p:cNvPr id="11" name="Rettangolo 18">
            <a:extLst>
              <a:ext uri="{FF2B5EF4-FFF2-40B4-BE49-F238E27FC236}">
                <a16:creationId xmlns:a16="http://schemas.microsoft.com/office/drawing/2014/main" id="{4F188791-2B68-F2FC-AFDA-27551171B758}"/>
              </a:ext>
            </a:extLst>
          </p:cNvPr>
          <p:cNvSpPr txBox="1">
            <a:spLocks/>
          </p:cNvSpPr>
          <p:nvPr/>
        </p:nvSpPr>
        <p:spPr>
          <a:xfrm>
            <a:off x="2833097" y="5696905"/>
            <a:ext cx="6031524" cy="763292"/>
          </a:xfrm>
          <a:prstGeom prst="rect">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2000" dirty="0">
                <a:solidFill>
                  <a:schemeClr val="accent1">
                    <a:lumMod val="75000"/>
                  </a:schemeClr>
                </a:solidFill>
                <a:latin typeface="+mn-lt"/>
              </a:rPr>
              <a:t>Les livrables doivent être en français (en cas d’article </a:t>
            </a:r>
          </a:p>
          <a:p>
            <a:pPr marL="0" indent="0">
              <a:buNone/>
            </a:pPr>
            <a:r>
              <a:rPr lang="fr-FR" sz="2000" dirty="0">
                <a:solidFill>
                  <a:schemeClr val="accent1">
                    <a:lumMod val="75000"/>
                  </a:schemeClr>
                </a:solidFill>
                <a:latin typeface="+mn-lt"/>
              </a:rPr>
              <a:t>en anglais un résumé exécutif doit être rédigé)</a:t>
            </a:r>
            <a:endParaRPr lang="fr-FR" sz="2000" dirty="0">
              <a:solidFill>
                <a:schemeClr val="accent1">
                  <a:lumMod val="75000"/>
                </a:schemeClr>
              </a:solidFill>
              <a:effectLst/>
              <a:latin typeface="+mn-lt"/>
            </a:endParaRPr>
          </a:p>
        </p:txBody>
      </p:sp>
      <p:sp>
        <p:nvSpPr>
          <p:cNvPr id="4" name="Rettangolo 3"/>
          <p:cNvSpPr/>
          <p:nvPr/>
        </p:nvSpPr>
        <p:spPr>
          <a:xfrm>
            <a:off x="366253" y="2877761"/>
            <a:ext cx="4884810" cy="2554545"/>
          </a:xfrm>
          <a:prstGeom prst="rect">
            <a:avLst/>
          </a:prstGeom>
        </p:spPr>
        <p:txBody>
          <a:bodyPr wrap="square">
            <a:spAutoFit/>
          </a:bodyPr>
          <a:lstStyle/>
          <a:p>
            <a:pPr algn="just"/>
            <a:r>
              <a:rPr lang="fr-FR" sz="2000" b="1" dirty="0">
                <a:solidFill>
                  <a:srgbClr val="C00000"/>
                </a:solidFill>
              </a:rPr>
              <a:t>Les livrables </a:t>
            </a:r>
            <a:r>
              <a:rPr lang="fr-FR" sz="2000" dirty="0">
                <a:solidFill>
                  <a:srgbClr val="C00000"/>
                </a:solidFill>
              </a:rPr>
              <a:t>doivent correspondre aux indications indiquées dans le FC, le GT, les résultats, activités de référence et le budget alloués à l’activité.</a:t>
            </a:r>
          </a:p>
          <a:p>
            <a:pPr algn="just"/>
            <a:r>
              <a:rPr lang="fr-FR" sz="2000" dirty="0">
                <a:solidFill>
                  <a:srgbClr val="C00000"/>
                </a:solidFill>
              </a:rPr>
              <a:t>Tout écart par rapport au plan initial doit être justifié, en particulier lorsque les valeurs cibles fixées dans le Formulaire des candidatures n'ont pas été atteintes.</a:t>
            </a:r>
          </a:p>
        </p:txBody>
      </p:sp>
      <p:sp>
        <p:nvSpPr>
          <p:cNvPr id="13" name="Rettangolo 18">
            <a:extLst>
              <a:ext uri="{FF2B5EF4-FFF2-40B4-BE49-F238E27FC236}">
                <a16:creationId xmlns:a16="http://schemas.microsoft.com/office/drawing/2014/main" id="{4F188791-2B68-F2FC-AFDA-27551171B758}"/>
              </a:ext>
            </a:extLst>
          </p:cNvPr>
          <p:cNvSpPr txBox="1">
            <a:spLocks/>
          </p:cNvSpPr>
          <p:nvPr/>
        </p:nvSpPr>
        <p:spPr>
          <a:xfrm>
            <a:off x="256950" y="1430970"/>
            <a:ext cx="6031524" cy="1182192"/>
          </a:xfrm>
          <a:prstGeom prst="rect">
            <a:avLst/>
          </a:prstGeom>
          <a:solidFill>
            <a:schemeClr val="accent5">
              <a:lumMod val="40000"/>
              <a:lumOff val="60000"/>
            </a:schemeClr>
          </a:solidFill>
        </p:spPr>
        <p:style>
          <a:lnRef idx="1">
            <a:schemeClr val="accent1"/>
          </a:lnRef>
          <a:fillRef idx="2">
            <a:schemeClr val="accent1"/>
          </a:fillRef>
          <a:effectRef idx="1">
            <a:schemeClr val="accent1"/>
          </a:effectRef>
          <a:fontRef idx="minor">
            <a:schemeClr val="dk1"/>
          </a:fontRef>
        </p:style>
        <p:txBody>
          <a:bodyPr anchor="ctr"/>
          <a:lstStyle>
            <a:lvl1pPr marL="2286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1pPr>
            <a:lvl2pPr marL="457200" indent="0" algn="l" defTabSz="914400" rtl="0" eaLnBrk="0" latinLnBrk="0" hangingPunct="0">
              <a:lnSpc>
                <a:spcPct val="90000"/>
              </a:lnSpc>
              <a:spcBef>
                <a:spcPts val="450"/>
              </a:spcBef>
              <a:buClr>
                <a:srgbClr val="000000"/>
              </a:buClr>
              <a:buSzPct val="100000"/>
              <a:buFont typeface="Times New Roman" pitchFamily="18" charset="0"/>
              <a:buNone/>
              <a:defRPr sz="1600" b="1" kern="1200">
                <a:solidFill>
                  <a:schemeClr val="bg1"/>
                </a:solidFill>
                <a:latin typeface="Arial" charset="0"/>
                <a:ea typeface="ＭＳ Ｐゴシック" pitchFamily="34" charset="-128"/>
                <a:cs typeface="+mn-cs"/>
              </a:defRPr>
            </a:lvl2pPr>
            <a:lvl3pPr marL="11430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3pPr>
            <a:lvl4pPr marL="16002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4pPr>
            <a:lvl5pPr marL="2057400" indent="-228600" algn="l" defTabSz="914400" rtl="0" eaLnBrk="0" latinLnBrk="0" hangingPunct="0">
              <a:lnSpc>
                <a:spcPct val="90000"/>
              </a:lnSpc>
              <a:spcBef>
                <a:spcPts val="450"/>
              </a:spcBef>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5pPr>
            <a:lvl6pPr marL="25146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6pPr>
            <a:lvl7pPr marL="29718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7pPr>
            <a:lvl8pPr marL="34290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8pPr>
            <a:lvl9pPr marL="3886200" indent="-228600" algn="ctr" defTabSz="914400" rtl="0" eaLnBrk="0" fontAlgn="base" latinLnBrk="0" hangingPunct="0">
              <a:lnSpc>
                <a:spcPct val="90000"/>
              </a:lnSpc>
              <a:spcBef>
                <a:spcPts val="450"/>
              </a:spcBef>
              <a:spcAft>
                <a:spcPct val="0"/>
              </a:spcAft>
              <a:buClr>
                <a:srgbClr val="000000"/>
              </a:buClr>
              <a:buSzPct val="100000"/>
              <a:buFont typeface="Times New Roman" pitchFamily="18" charset="0"/>
              <a:buChar char="•"/>
              <a:defRPr sz="1600" b="1" kern="1200">
                <a:solidFill>
                  <a:schemeClr val="bg1"/>
                </a:solidFill>
                <a:latin typeface="Arial" charset="0"/>
                <a:ea typeface="ＭＳ Ｐゴシック" pitchFamily="34" charset="-128"/>
                <a:cs typeface="+mn-cs"/>
              </a:defRPr>
            </a:lvl9pPr>
          </a:lstStyle>
          <a:p>
            <a:pPr marL="0" indent="0">
              <a:buNone/>
            </a:pPr>
            <a:r>
              <a:rPr lang="fr-FR" sz="2000" dirty="0">
                <a:solidFill>
                  <a:schemeClr val="accent1">
                    <a:lumMod val="75000"/>
                  </a:schemeClr>
                </a:solidFill>
                <a:latin typeface="+mn-lt"/>
              </a:rPr>
              <a:t>La mauvaise mise en œuvre (mauvais résultats) peut emmener à une réduction du montant final de la subvention (art 12.3 Contrat de subvention).</a:t>
            </a:r>
          </a:p>
        </p:txBody>
      </p:sp>
    </p:spTree>
    <p:extLst>
      <p:ext uri="{BB962C8B-B14F-4D97-AF65-F5344CB8AC3E}">
        <p14:creationId xmlns:p14="http://schemas.microsoft.com/office/powerpoint/2010/main" val="230147716"/>
      </p:ext>
    </p:extLst>
  </p:cSld>
  <p:clrMapOvr>
    <a:masterClrMapping/>
  </p:clrMapOvr>
</p:sld>
</file>

<file path=ppt/theme/theme1.xml><?xml version="1.0" encoding="utf-8"?>
<a:theme xmlns:a="http://schemas.openxmlformats.org/drawingml/2006/main" name="Tema di Office">
  <a:themeElements>
    <a:clrScheme name="Elic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1482</Words>
  <Application>Microsoft Office PowerPoint</Application>
  <PresentationFormat>Widescreen</PresentationFormat>
  <Paragraphs>123</Paragraphs>
  <Slides>15</Slides>
  <Notes>4</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15</vt:i4>
      </vt:variant>
    </vt:vector>
  </HeadingPairs>
  <TitlesOfParts>
    <vt:vector size="23" baseType="lpstr">
      <vt:lpstr>Arial</vt:lpstr>
      <vt:lpstr>Calibri</vt:lpstr>
      <vt:lpstr>Calibri Light</vt:lpstr>
      <vt:lpstr>Cambria</vt:lpstr>
      <vt:lpstr>Times New Roman</vt:lpstr>
      <vt:lpstr>Trebuchet MS</vt:lpstr>
      <vt:lpstr>Wingdings</vt:lpstr>
      <vt:lpstr>Tema di Office</vt:lpstr>
      <vt:lpstr>Presentazione standard di PowerPoint</vt:lpstr>
      <vt:lpstr>Presentazione standard di PowerPoint</vt:lpstr>
      <vt:lpstr>Cadre règlementaire</vt:lpstr>
      <vt:lpstr>Cadre du programme </vt:lpstr>
      <vt:lpstr>Les règles </vt:lpstr>
      <vt:lpstr>Focus admissibilité depenses</vt:lpstr>
      <vt:lpstr>Presentazione standard di PowerPoint</vt:lpstr>
      <vt:lpstr>Le rapport Narratif Final (RFN) consolidé</vt:lpstr>
      <vt:lpstr>Les outputs/les livrables </vt:lpstr>
      <vt:lpstr>Les livrables </vt:lpstr>
      <vt:lpstr>Presentazione standard di PowerPoint</vt:lpstr>
      <vt:lpstr>Validation du rapport final et paiement du solde  </vt:lpstr>
      <vt:lpstr>Irrégularités et recouvrements (art 17 du Contrat de Subvention)</vt:lpstr>
      <vt:lpstr>Contrôles après  la clôture du projet</vt:lpstr>
      <vt:lpstr>PROGRAMME IEV DE COOPERATION TRANSFRONTALIERE  ITALIE – TUNISIE 2014-2020</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Italie Tunisie 2014-2020</dc:title>
  <dc:creator>Ced cdcTorina</dc:creator>
  <cp:lastModifiedBy>Stefania Melis</cp:lastModifiedBy>
  <cp:revision>293</cp:revision>
  <cp:lastPrinted>2023-11-28T18:22:06Z</cp:lastPrinted>
  <dcterms:created xsi:type="dcterms:W3CDTF">2017-01-12T20:26:07Z</dcterms:created>
  <dcterms:modified xsi:type="dcterms:W3CDTF">2023-12-01T13:03:32Z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a03c14-1435-4ef5-bb92-af8fb4129243_Enabled">
    <vt:lpwstr>true</vt:lpwstr>
  </property>
  <property fmtid="{D5CDD505-2E9C-101B-9397-08002B2CF9AE}" pid="3" name="MSIP_Label_dea03c14-1435-4ef5-bb92-af8fb4129243_SetDate">
    <vt:lpwstr>2021-06-27T16:28:15Z</vt:lpwstr>
  </property>
  <property fmtid="{D5CDD505-2E9C-101B-9397-08002B2CF9AE}" pid="4" name="MSIP_Label_dea03c14-1435-4ef5-bb92-af8fb4129243_Method">
    <vt:lpwstr>Privileged</vt:lpwstr>
  </property>
  <property fmtid="{D5CDD505-2E9C-101B-9397-08002B2CF9AE}" pid="5" name="MSIP_Label_dea03c14-1435-4ef5-bb92-af8fb4129243_Name">
    <vt:lpwstr>dea03c14-1435-4ef5-bb92-af8fb4129243</vt:lpwstr>
  </property>
  <property fmtid="{D5CDD505-2E9C-101B-9397-08002B2CF9AE}" pid="6" name="MSIP_Label_dea03c14-1435-4ef5-bb92-af8fb4129243_SiteId">
    <vt:lpwstr>8c4b47b5-ea35-4370-817f-95066d4f8467</vt:lpwstr>
  </property>
  <property fmtid="{D5CDD505-2E9C-101B-9397-08002B2CF9AE}" pid="7" name="MSIP_Label_dea03c14-1435-4ef5-bb92-af8fb4129243_ActionId">
    <vt:lpwstr>f49d8263-d61d-4a9e-8c98-7febff4a507b</vt:lpwstr>
  </property>
  <property fmtid="{D5CDD505-2E9C-101B-9397-08002B2CF9AE}" pid="8" name="MSIP_Label_dea03c14-1435-4ef5-bb92-af8fb4129243_ContentBits">
    <vt:lpwstr>0</vt:lpwstr>
  </property>
</Properties>
</file>