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Lst>
  <p:notesMasterIdLst>
    <p:notesMasterId r:id="rId20"/>
  </p:notesMasterIdLst>
  <p:sldIdLst>
    <p:sldId id="350" r:id="rId2"/>
    <p:sldId id="686" r:id="rId3"/>
    <p:sldId id="690" r:id="rId4"/>
    <p:sldId id="698" r:id="rId5"/>
    <p:sldId id="693" r:id="rId6"/>
    <p:sldId id="694" r:id="rId7"/>
    <p:sldId id="691" r:id="rId8"/>
    <p:sldId id="676" r:id="rId9"/>
    <p:sldId id="696" r:id="rId10"/>
    <p:sldId id="677" r:id="rId11"/>
    <p:sldId id="678" r:id="rId12"/>
    <p:sldId id="697" r:id="rId13"/>
    <p:sldId id="668" r:id="rId14"/>
    <p:sldId id="669" r:id="rId15"/>
    <p:sldId id="695" r:id="rId16"/>
    <p:sldId id="699" r:id="rId17"/>
    <p:sldId id="705" r:id="rId18"/>
    <p:sldId id="476" r:id="rId1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9393"/>
    <a:srgbClr val="FC96DF"/>
    <a:srgbClr val="FAA6F6"/>
    <a:srgbClr val="CDDC3A"/>
    <a:srgbClr val="F0CA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73" autoAdjust="0"/>
    <p:restoredTop sz="96024" autoAdjust="0"/>
  </p:normalViewPr>
  <p:slideViewPr>
    <p:cSldViewPr snapToGrid="0" snapToObjects="1">
      <p:cViewPr varScale="1">
        <p:scale>
          <a:sx n="70" d="100"/>
          <a:sy n="70" d="100"/>
        </p:scale>
        <p:origin x="576" y="7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A628A7-4E9C-DD4E-AF67-DDC00F9174A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AD33933C-C755-A043-B923-F2F620D46782}">
      <dgm:prSet custT="1"/>
      <dgm:spPr/>
      <dgm:t>
        <a:bodyPr/>
        <a:lstStyle/>
        <a:p>
          <a:r>
            <a:rPr lang="fr-FR" sz="1600" dirty="0">
              <a:solidFill>
                <a:schemeClr val="bg1"/>
              </a:solidFill>
              <a:effectLst/>
              <a:latin typeface="Calibri" panose="020F0502020204030204" pitchFamily="34" charset="0"/>
              <a:ea typeface="Times New Roman" panose="02020603050405020304" pitchFamily="18" charset="0"/>
              <a:cs typeface="Arial" panose="020B0604020202020204" pitchFamily="34" charset="0"/>
            </a:rPr>
            <a:t>Sont effectués sur 100% des dépenses déclarées et des pièces justificatives correspondantes (dépenses et paiement)</a:t>
          </a:r>
          <a:endParaRPr lang="fr-FR" sz="1600" dirty="0">
            <a:solidFill>
              <a:schemeClr val="bg1"/>
            </a:solidFill>
          </a:endParaRPr>
        </a:p>
      </dgm:t>
    </dgm:pt>
    <dgm:pt modelId="{598F3882-4E98-3845-9AD0-559A99420E0C}" type="parTrans" cxnId="{55CDCC73-93A7-1A49-9407-FEB99A04E016}">
      <dgm:prSet/>
      <dgm:spPr/>
      <dgm:t>
        <a:bodyPr/>
        <a:lstStyle/>
        <a:p>
          <a:endParaRPr lang="it-IT" sz="1600"/>
        </a:p>
      </dgm:t>
    </dgm:pt>
    <dgm:pt modelId="{34609EF3-2C1A-264C-955E-4CF4BFAF3D4F}" type="sibTrans" cxnId="{55CDCC73-93A7-1A49-9407-FEB99A04E016}">
      <dgm:prSet/>
      <dgm:spPr/>
      <dgm:t>
        <a:bodyPr/>
        <a:lstStyle/>
        <a:p>
          <a:endParaRPr lang="it-IT" sz="1600"/>
        </a:p>
      </dgm:t>
    </dgm:pt>
    <dgm:pt modelId="{D72F453A-AD55-544D-B730-81DF6A97CAA6}">
      <dgm:prSet custT="1"/>
      <dgm:spPr/>
      <dgm:t>
        <a:bodyPr/>
        <a:lstStyle/>
        <a:p>
          <a:r>
            <a:rPr lang="fr-FR" sz="1600" dirty="0">
              <a:solidFill>
                <a:schemeClr val="bg1"/>
              </a:solidFill>
              <a:latin typeface="Calibri" panose="020F0502020204030204" pitchFamily="34" charset="0"/>
              <a:cs typeface="Arial" panose="020B0604020202020204" pitchFamily="34" charset="0"/>
            </a:rPr>
            <a:t>Se fondent  sur l'examen du rapport de vérification des dépenses soumis par chaque bénéficiaire principal/ partenaire et des pièces justificatives pertinentes, tel que la documentation relative aux procédures de sélection de chaque fournisseur de biens et/ou de services, les pièces justificatives des dépenses et des paiements (par exemple, factures, reçus, ordres de paiement, etc.) et la documentation relative à la fourniture/production des travaux/biens/services (par exemple, rapports d'avancement, documents de livraison, etc.)</a:t>
          </a:r>
          <a:endParaRPr lang="fr-FR" sz="1600" dirty="0">
            <a:solidFill>
              <a:schemeClr val="bg1"/>
            </a:solidFill>
          </a:endParaRPr>
        </a:p>
      </dgm:t>
    </dgm:pt>
    <dgm:pt modelId="{D586C778-AF9F-D144-B532-90D889B2D228}" type="parTrans" cxnId="{EC5FFD5B-F2E7-EA4B-B259-EF860C8D5A52}">
      <dgm:prSet/>
      <dgm:spPr/>
      <dgm:t>
        <a:bodyPr/>
        <a:lstStyle/>
        <a:p>
          <a:endParaRPr lang="it-IT" sz="1600"/>
        </a:p>
      </dgm:t>
    </dgm:pt>
    <dgm:pt modelId="{999D4CFA-5C82-3949-BE00-B2009567185D}" type="sibTrans" cxnId="{EC5FFD5B-F2E7-EA4B-B259-EF860C8D5A52}">
      <dgm:prSet/>
      <dgm:spPr/>
      <dgm:t>
        <a:bodyPr/>
        <a:lstStyle/>
        <a:p>
          <a:endParaRPr lang="it-IT" sz="1600"/>
        </a:p>
      </dgm:t>
    </dgm:pt>
    <dgm:pt modelId="{95B91C5D-F204-C74A-ACD9-1039FD008786}" type="pres">
      <dgm:prSet presAssocID="{1EA628A7-4E9C-DD4E-AF67-DDC00F9174A6}" presName="linear" presStyleCnt="0">
        <dgm:presLayoutVars>
          <dgm:dir/>
          <dgm:animLvl val="lvl"/>
          <dgm:resizeHandles val="exact"/>
        </dgm:presLayoutVars>
      </dgm:prSet>
      <dgm:spPr/>
      <dgm:t>
        <a:bodyPr/>
        <a:lstStyle/>
        <a:p>
          <a:endParaRPr lang="it-IT"/>
        </a:p>
      </dgm:t>
    </dgm:pt>
    <dgm:pt modelId="{340EA3CD-C692-BA47-82FA-B83055383560}" type="pres">
      <dgm:prSet presAssocID="{AD33933C-C755-A043-B923-F2F620D46782}" presName="parentLin" presStyleCnt="0"/>
      <dgm:spPr/>
    </dgm:pt>
    <dgm:pt modelId="{30607E31-C08C-A74F-A076-C9CB9848AC87}" type="pres">
      <dgm:prSet presAssocID="{AD33933C-C755-A043-B923-F2F620D46782}" presName="parentLeftMargin" presStyleLbl="node1" presStyleIdx="0" presStyleCnt="2"/>
      <dgm:spPr/>
      <dgm:t>
        <a:bodyPr/>
        <a:lstStyle/>
        <a:p>
          <a:endParaRPr lang="it-IT"/>
        </a:p>
      </dgm:t>
    </dgm:pt>
    <dgm:pt modelId="{FFBCE81C-3AB3-4448-8576-82EF2E87BD91}" type="pres">
      <dgm:prSet presAssocID="{AD33933C-C755-A043-B923-F2F620D46782}" presName="parentText" presStyleLbl="node1" presStyleIdx="0" presStyleCnt="2" custScaleY="132380">
        <dgm:presLayoutVars>
          <dgm:chMax val="0"/>
          <dgm:bulletEnabled val="1"/>
        </dgm:presLayoutVars>
      </dgm:prSet>
      <dgm:spPr/>
      <dgm:t>
        <a:bodyPr/>
        <a:lstStyle/>
        <a:p>
          <a:endParaRPr lang="it-IT"/>
        </a:p>
      </dgm:t>
    </dgm:pt>
    <dgm:pt modelId="{ADC12972-517D-CD4A-B7A6-20AAA66AB490}" type="pres">
      <dgm:prSet presAssocID="{AD33933C-C755-A043-B923-F2F620D46782}" presName="negativeSpace" presStyleCnt="0"/>
      <dgm:spPr/>
    </dgm:pt>
    <dgm:pt modelId="{FCE41545-A666-F74D-B7C9-8D4CA2121F2A}" type="pres">
      <dgm:prSet presAssocID="{AD33933C-C755-A043-B923-F2F620D46782}" presName="childText" presStyleLbl="conFgAcc1" presStyleIdx="0" presStyleCnt="2">
        <dgm:presLayoutVars>
          <dgm:bulletEnabled val="1"/>
        </dgm:presLayoutVars>
      </dgm:prSet>
      <dgm:spPr/>
    </dgm:pt>
    <dgm:pt modelId="{9E8A7A2E-4EF9-F446-9DA6-2697B725BC87}" type="pres">
      <dgm:prSet presAssocID="{34609EF3-2C1A-264C-955E-4CF4BFAF3D4F}" presName="spaceBetweenRectangles" presStyleCnt="0"/>
      <dgm:spPr/>
    </dgm:pt>
    <dgm:pt modelId="{F6EB3C7C-EED0-BE4F-BEDA-2DAF5395E167}" type="pres">
      <dgm:prSet presAssocID="{D72F453A-AD55-544D-B730-81DF6A97CAA6}" presName="parentLin" presStyleCnt="0"/>
      <dgm:spPr/>
    </dgm:pt>
    <dgm:pt modelId="{FD5629EA-531E-984B-A293-6823CAA68970}" type="pres">
      <dgm:prSet presAssocID="{D72F453A-AD55-544D-B730-81DF6A97CAA6}" presName="parentLeftMargin" presStyleLbl="node1" presStyleIdx="0" presStyleCnt="2"/>
      <dgm:spPr/>
      <dgm:t>
        <a:bodyPr/>
        <a:lstStyle/>
        <a:p>
          <a:endParaRPr lang="it-IT"/>
        </a:p>
      </dgm:t>
    </dgm:pt>
    <dgm:pt modelId="{B78184B0-1D92-2245-B2BC-9E23B9BFF737}" type="pres">
      <dgm:prSet presAssocID="{D72F453A-AD55-544D-B730-81DF6A97CAA6}" presName="parentText" presStyleLbl="node1" presStyleIdx="1" presStyleCnt="2" custScaleY="177406">
        <dgm:presLayoutVars>
          <dgm:chMax val="0"/>
          <dgm:bulletEnabled val="1"/>
        </dgm:presLayoutVars>
      </dgm:prSet>
      <dgm:spPr/>
      <dgm:t>
        <a:bodyPr/>
        <a:lstStyle/>
        <a:p>
          <a:endParaRPr lang="it-IT"/>
        </a:p>
      </dgm:t>
    </dgm:pt>
    <dgm:pt modelId="{0ABB48D7-B822-4E40-92DE-5E348B66B0CE}" type="pres">
      <dgm:prSet presAssocID="{D72F453A-AD55-544D-B730-81DF6A97CAA6}" presName="negativeSpace" presStyleCnt="0"/>
      <dgm:spPr/>
    </dgm:pt>
    <dgm:pt modelId="{CB21B69D-CB44-EC4F-A025-BBB59142D8EB}" type="pres">
      <dgm:prSet presAssocID="{D72F453A-AD55-544D-B730-81DF6A97CAA6}" presName="childText" presStyleLbl="conFgAcc1" presStyleIdx="1" presStyleCnt="2">
        <dgm:presLayoutVars>
          <dgm:bulletEnabled val="1"/>
        </dgm:presLayoutVars>
      </dgm:prSet>
      <dgm:spPr/>
    </dgm:pt>
  </dgm:ptLst>
  <dgm:cxnLst>
    <dgm:cxn modelId="{55CDCC73-93A7-1A49-9407-FEB99A04E016}" srcId="{1EA628A7-4E9C-DD4E-AF67-DDC00F9174A6}" destId="{AD33933C-C755-A043-B923-F2F620D46782}" srcOrd="0" destOrd="0" parTransId="{598F3882-4E98-3845-9AD0-559A99420E0C}" sibTransId="{34609EF3-2C1A-264C-955E-4CF4BFAF3D4F}"/>
    <dgm:cxn modelId="{EC5FFD5B-F2E7-EA4B-B259-EF860C8D5A52}" srcId="{1EA628A7-4E9C-DD4E-AF67-DDC00F9174A6}" destId="{D72F453A-AD55-544D-B730-81DF6A97CAA6}" srcOrd="1" destOrd="0" parTransId="{D586C778-AF9F-D144-B532-90D889B2D228}" sibTransId="{999D4CFA-5C82-3949-BE00-B2009567185D}"/>
    <dgm:cxn modelId="{BD12E660-A348-6D4F-9782-98E87D454372}" type="presOf" srcId="{AD33933C-C755-A043-B923-F2F620D46782}" destId="{30607E31-C08C-A74F-A076-C9CB9848AC87}" srcOrd="0" destOrd="0" presId="urn:microsoft.com/office/officeart/2005/8/layout/list1"/>
    <dgm:cxn modelId="{EFBB4BFD-3695-4F4D-A529-531A1A97446A}" type="presOf" srcId="{D72F453A-AD55-544D-B730-81DF6A97CAA6}" destId="{FD5629EA-531E-984B-A293-6823CAA68970}" srcOrd="0" destOrd="0" presId="urn:microsoft.com/office/officeart/2005/8/layout/list1"/>
    <dgm:cxn modelId="{73C99059-D19D-0245-93DE-4048E657E137}" type="presOf" srcId="{1EA628A7-4E9C-DD4E-AF67-DDC00F9174A6}" destId="{95B91C5D-F204-C74A-ACD9-1039FD008786}" srcOrd="0" destOrd="0" presId="urn:microsoft.com/office/officeart/2005/8/layout/list1"/>
    <dgm:cxn modelId="{DE264BE8-ACB4-284B-8B5A-5ACC113CF9AE}" type="presOf" srcId="{D72F453A-AD55-544D-B730-81DF6A97CAA6}" destId="{B78184B0-1D92-2245-B2BC-9E23B9BFF737}" srcOrd="1" destOrd="0" presId="urn:microsoft.com/office/officeart/2005/8/layout/list1"/>
    <dgm:cxn modelId="{8FFC9A4D-DB85-AD40-B524-8EFFA07C686D}" type="presOf" srcId="{AD33933C-C755-A043-B923-F2F620D46782}" destId="{FFBCE81C-3AB3-4448-8576-82EF2E87BD91}" srcOrd="1" destOrd="0" presId="urn:microsoft.com/office/officeart/2005/8/layout/list1"/>
    <dgm:cxn modelId="{B65E28BA-AF7D-374F-B2BA-D17A011E0208}" type="presParOf" srcId="{95B91C5D-F204-C74A-ACD9-1039FD008786}" destId="{340EA3CD-C692-BA47-82FA-B83055383560}" srcOrd="0" destOrd="0" presId="urn:microsoft.com/office/officeart/2005/8/layout/list1"/>
    <dgm:cxn modelId="{A93498FB-ADA1-A544-BF9B-ADE959ABBD79}" type="presParOf" srcId="{340EA3CD-C692-BA47-82FA-B83055383560}" destId="{30607E31-C08C-A74F-A076-C9CB9848AC87}" srcOrd="0" destOrd="0" presId="urn:microsoft.com/office/officeart/2005/8/layout/list1"/>
    <dgm:cxn modelId="{50E73406-E020-E649-844F-4E3BE7B6E142}" type="presParOf" srcId="{340EA3CD-C692-BA47-82FA-B83055383560}" destId="{FFBCE81C-3AB3-4448-8576-82EF2E87BD91}" srcOrd="1" destOrd="0" presId="urn:microsoft.com/office/officeart/2005/8/layout/list1"/>
    <dgm:cxn modelId="{36F48741-E542-A540-B64A-3DF94DCF2EB9}" type="presParOf" srcId="{95B91C5D-F204-C74A-ACD9-1039FD008786}" destId="{ADC12972-517D-CD4A-B7A6-20AAA66AB490}" srcOrd="1" destOrd="0" presId="urn:microsoft.com/office/officeart/2005/8/layout/list1"/>
    <dgm:cxn modelId="{C192EB0A-130D-0342-A763-C2DAFE4D6937}" type="presParOf" srcId="{95B91C5D-F204-C74A-ACD9-1039FD008786}" destId="{FCE41545-A666-F74D-B7C9-8D4CA2121F2A}" srcOrd="2" destOrd="0" presId="urn:microsoft.com/office/officeart/2005/8/layout/list1"/>
    <dgm:cxn modelId="{6E778368-47B4-8E47-A015-211483741F97}" type="presParOf" srcId="{95B91C5D-F204-C74A-ACD9-1039FD008786}" destId="{9E8A7A2E-4EF9-F446-9DA6-2697B725BC87}" srcOrd="3" destOrd="0" presId="urn:microsoft.com/office/officeart/2005/8/layout/list1"/>
    <dgm:cxn modelId="{A591C216-0CBE-7249-8B31-13B6EFEE90EB}" type="presParOf" srcId="{95B91C5D-F204-C74A-ACD9-1039FD008786}" destId="{F6EB3C7C-EED0-BE4F-BEDA-2DAF5395E167}" srcOrd="4" destOrd="0" presId="urn:microsoft.com/office/officeart/2005/8/layout/list1"/>
    <dgm:cxn modelId="{0341CB7D-97D1-9F44-9C93-E5371AAAC00B}" type="presParOf" srcId="{F6EB3C7C-EED0-BE4F-BEDA-2DAF5395E167}" destId="{FD5629EA-531E-984B-A293-6823CAA68970}" srcOrd="0" destOrd="0" presId="urn:microsoft.com/office/officeart/2005/8/layout/list1"/>
    <dgm:cxn modelId="{601D76DD-1023-FC42-873A-96F1D0DF52F5}" type="presParOf" srcId="{F6EB3C7C-EED0-BE4F-BEDA-2DAF5395E167}" destId="{B78184B0-1D92-2245-B2BC-9E23B9BFF737}" srcOrd="1" destOrd="0" presId="urn:microsoft.com/office/officeart/2005/8/layout/list1"/>
    <dgm:cxn modelId="{CD69C2C7-DAE2-054B-A237-91A2BC4C6430}" type="presParOf" srcId="{95B91C5D-F204-C74A-ACD9-1039FD008786}" destId="{0ABB48D7-B822-4E40-92DE-5E348B66B0CE}" srcOrd="5" destOrd="0" presId="urn:microsoft.com/office/officeart/2005/8/layout/list1"/>
    <dgm:cxn modelId="{3A8CEB08-FE14-5E42-B2D6-C24D4B626C9C}" type="presParOf" srcId="{95B91C5D-F204-C74A-ACD9-1039FD008786}" destId="{CB21B69D-CB44-EC4F-A025-BBB59142D8EB}"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A628A7-4E9C-DD4E-AF67-DDC00F9174A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9DF7F5EB-A6AF-7649-AE2E-83985718F084}">
      <dgm:prSet custT="1"/>
      <dgm:spPr/>
      <dgm:t>
        <a:bodyPr/>
        <a:lstStyle/>
        <a:p>
          <a:r>
            <a:rPr lang="fr-FR" sz="1600" dirty="0"/>
            <a:t>la disponibilité dans les locaux du bénéficiaire/partenaire des documents administratifs et comptables originaux</a:t>
          </a:r>
          <a:endParaRPr lang="it-IT" sz="1600" dirty="0"/>
        </a:p>
      </dgm:t>
    </dgm:pt>
    <dgm:pt modelId="{31A21A0C-935B-2B40-8D9A-57F4AFA65160}" type="parTrans" cxnId="{5DE98696-903C-204C-B8D2-A003A062699C}">
      <dgm:prSet/>
      <dgm:spPr/>
      <dgm:t>
        <a:bodyPr/>
        <a:lstStyle/>
        <a:p>
          <a:endParaRPr lang="it-IT" sz="1600"/>
        </a:p>
      </dgm:t>
    </dgm:pt>
    <dgm:pt modelId="{637DA157-AACC-774C-AD09-61ECE8920435}" type="sibTrans" cxnId="{5DE98696-903C-204C-B8D2-A003A062699C}">
      <dgm:prSet/>
      <dgm:spPr/>
      <dgm:t>
        <a:bodyPr/>
        <a:lstStyle/>
        <a:p>
          <a:endParaRPr lang="it-IT" sz="1600"/>
        </a:p>
      </dgm:t>
    </dgm:pt>
    <dgm:pt modelId="{AD33933C-C755-A043-B923-F2F620D46782}">
      <dgm:prSet custT="1"/>
      <dgm:spPr/>
      <dgm:t>
        <a:bodyPr/>
        <a:lstStyle/>
        <a:p>
          <a:r>
            <a:rPr lang="fr-FR" sz="1600" dirty="0">
              <a:effectLst/>
              <a:latin typeface="Calibri" panose="020F0502020204030204" pitchFamily="34" charset="0"/>
              <a:ea typeface="Times New Roman" panose="02020603050405020304" pitchFamily="18" charset="0"/>
              <a:cs typeface="Times New Roman" panose="02020603050405020304" pitchFamily="18" charset="0"/>
            </a:rPr>
            <a:t>l'existence, dans les locaux du bénéficiaire/partenaire, d’un système de comptabilité séparé  ou d'un système de comptabilité adéquat </a:t>
          </a:r>
          <a:endParaRPr lang="fr-FR" sz="1600" dirty="0"/>
        </a:p>
      </dgm:t>
    </dgm:pt>
    <dgm:pt modelId="{598F3882-4E98-3845-9AD0-559A99420E0C}" type="parTrans" cxnId="{55CDCC73-93A7-1A49-9407-FEB99A04E016}">
      <dgm:prSet/>
      <dgm:spPr/>
      <dgm:t>
        <a:bodyPr/>
        <a:lstStyle/>
        <a:p>
          <a:endParaRPr lang="it-IT" sz="1600"/>
        </a:p>
      </dgm:t>
    </dgm:pt>
    <dgm:pt modelId="{34609EF3-2C1A-264C-955E-4CF4BFAF3D4F}" type="sibTrans" cxnId="{55CDCC73-93A7-1A49-9407-FEB99A04E016}">
      <dgm:prSet/>
      <dgm:spPr/>
      <dgm:t>
        <a:bodyPr/>
        <a:lstStyle/>
        <a:p>
          <a:endParaRPr lang="it-IT" sz="1600"/>
        </a:p>
      </dgm:t>
    </dgm:pt>
    <dgm:pt modelId="{D72F453A-AD55-544D-B730-81DF6A97CAA6}">
      <dgm:prSet custT="1"/>
      <dgm:spPr/>
      <dgm:t>
        <a:bodyPr/>
        <a:lstStyle/>
        <a:p>
          <a:r>
            <a:rPr lang="fr-FR" sz="1600" dirty="0">
              <a:effectLst/>
              <a:latin typeface="Calibri" panose="020F0502020204030204" pitchFamily="34" charset="0"/>
              <a:ea typeface="Times New Roman" panose="02020603050405020304" pitchFamily="18" charset="0"/>
              <a:cs typeface="Times New Roman" panose="02020603050405020304" pitchFamily="18" charset="0"/>
            </a:rPr>
            <a:t>que  les biens ou les services financés par le programme existent réellement et sont conformes aux dispositions de la législation  et à l’avis publique de sélection</a:t>
          </a:r>
          <a:endParaRPr lang="fr-FR" sz="1600" dirty="0"/>
        </a:p>
      </dgm:t>
    </dgm:pt>
    <dgm:pt modelId="{D586C778-AF9F-D144-B532-90D889B2D228}" type="parTrans" cxnId="{EC5FFD5B-F2E7-EA4B-B259-EF860C8D5A52}">
      <dgm:prSet/>
      <dgm:spPr/>
      <dgm:t>
        <a:bodyPr/>
        <a:lstStyle/>
        <a:p>
          <a:endParaRPr lang="it-IT" sz="1600"/>
        </a:p>
      </dgm:t>
    </dgm:pt>
    <dgm:pt modelId="{999D4CFA-5C82-3949-BE00-B2009567185D}" type="sibTrans" cxnId="{EC5FFD5B-F2E7-EA4B-B259-EF860C8D5A52}">
      <dgm:prSet/>
      <dgm:spPr/>
      <dgm:t>
        <a:bodyPr/>
        <a:lstStyle/>
        <a:p>
          <a:endParaRPr lang="it-IT" sz="1600"/>
        </a:p>
      </dgm:t>
    </dgm:pt>
    <dgm:pt modelId="{B010002D-C956-3F48-8284-CC323F2DAC7D}">
      <dgm:prSet custT="1"/>
      <dgm:spPr/>
      <dgm:t>
        <a:bodyPr/>
        <a:lstStyle/>
        <a:p>
          <a:r>
            <a:rPr lang="fr-FR" sz="1600" dirty="0">
              <a:effectLst/>
              <a:latin typeface="Calibri" panose="020F0502020204030204" pitchFamily="34" charset="0"/>
              <a:ea typeface="Times New Roman" panose="02020603050405020304" pitchFamily="18" charset="0"/>
              <a:cs typeface="Times New Roman" panose="02020603050405020304" pitchFamily="18" charset="0"/>
            </a:rPr>
            <a:t>que  l’état d’avancement ou de la clôture du projet ou bien de l’activité objet du cofinancement soit conforme à la documentation soumise </a:t>
          </a:r>
          <a:endParaRPr lang="fr-FR" sz="1600" dirty="0"/>
        </a:p>
      </dgm:t>
    </dgm:pt>
    <dgm:pt modelId="{76AA3ADB-EDAC-9C46-8AE6-0AA470BD8440}" type="parTrans" cxnId="{D936A689-81E2-5B42-A948-3DC69C6A4400}">
      <dgm:prSet/>
      <dgm:spPr/>
      <dgm:t>
        <a:bodyPr/>
        <a:lstStyle/>
        <a:p>
          <a:endParaRPr lang="it-IT" sz="1600"/>
        </a:p>
      </dgm:t>
    </dgm:pt>
    <dgm:pt modelId="{C0265AEA-E827-564D-9F64-CFDC7E60188F}" type="sibTrans" cxnId="{D936A689-81E2-5B42-A948-3DC69C6A4400}">
      <dgm:prSet/>
      <dgm:spPr/>
      <dgm:t>
        <a:bodyPr/>
        <a:lstStyle/>
        <a:p>
          <a:endParaRPr lang="it-IT" sz="1600"/>
        </a:p>
      </dgm:t>
    </dgm:pt>
    <dgm:pt modelId="{95B91C5D-F204-C74A-ACD9-1039FD008786}" type="pres">
      <dgm:prSet presAssocID="{1EA628A7-4E9C-DD4E-AF67-DDC00F9174A6}" presName="linear" presStyleCnt="0">
        <dgm:presLayoutVars>
          <dgm:dir/>
          <dgm:animLvl val="lvl"/>
          <dgm:resizeHandles val="exact"/>
        </dgm:presLayoutVars>
      </dgm:prSet>
      <dgm:spPr/>
      <dgm:t>
        <a:bodyPr/>
        <a:lstStyle/>
        <a:p>
          <a:endParaRPr lang="it-IT"/>
        </a:p>
      </dgm:t>
    </dgm:pt>
    <dgm:pt modelId="{5CF59C15-EBF1-2E4A-8555-9A5CFC2C3F25}" type="pres">
      <dgm:prSet presAssocID="{9DF7F5EB-A6AF-7649-AE2E-83985718F084}" presName="parentLin" presStyleCnt="0"/>
      <dgm:spPr/>
    </dgm:pt>
    <dgm:pt modelId="{A550191B-A448-5740-AEB4-7432041A1780}" type="pres">
      <dgm:prSet presAssocID="{9DF7F5EB-A6AF-7649-AE2E-83985718F084}" presName="parentLeftMargin" presStyleLbl="node1" presStyleIdx="0" presStyleCnt="4"/>
      <dgm:spPr/>
      <dgm:t>
        <a:bodyPr/>
        <a:lstStyle/>
        <a:p>
          <a:endParaRPr lang="it-IT"/>
        </a:p>
      </dgm:t>
    </dgm:pt>
    <dgm:pt modelId="{678F876A-E75B-D242-B55B-29132168163A}" type="pres">
      <dgm:prSet presAssocID="{9DF7F5EB-A6AF-7649-AE2E-83985718F084}" presName="parentText" presStyleLbl="node1" presStyleIdx="0" presStyleCnt="4">
        <dgm:presLayoutVars>
          <dgm:chMax val="0"/>
          <dgm:bulletEnabled val="1"/>
        </dgm:presLayoutVars>
      </dgm:prSet>
      <dgm:spPr/>
      <dgm:t>
        <a:bodyPr/>
        <a:lstStyle/>
        <a:p>
          <a:endParaRPr lang="it-IT"/>
        </a:p>
      </dgm:t>
    </dgm:pt>
    <dgm:pt modelId="{A1097912-9D8D-8942-9204-84D36CDE01A1}" type="pres">
      <dgm:prSet presAssocID="{9DF7F5EB-A6AF-7649-AE2E-83985718F084}" presName="negativeSpace" presStyleCnt="0"/>
      <dgm:spPr/>
    </dgm:pt>
    <dgm:pt modelId="{1A78D3E8-5D12-964E-9933-60633BF22759}" type="pres">
      <dgm:prSet presAssocID="{9DF7F5EB-A6AF-7649-AE2E-83985718F084}" presName="childText" presStyleLbl="conFgAcc1" presStyleIdx="0" presStyleCnt="4">
        <dgm:presLayoutVars>
          <dgm:bulletEnabled val="1"/>
        </dgm:presLayoutVars>
      </dgm:prSet>
      <dgm:spPr/>
    </dgm:pt>
    <dgm:pt modelId="{C6B086BC-7F1F-A942-8D44-28AC359FC645}" type="pres">
      <dgm:prSet presAssocID="{637DA157-AACC-774C-AD09-61ECE8920435}" presName="spaceBetweenRectangles" presStyleCnt="0"/>
      <dgm:spPr/>
    </dgm:pt>
    <dgm:pt modelId="{340EA3CD-C692-BA47-82FA-B83055383560}" type="pres">
      <dgm:prSet presAssocID="{AD33933C-C755-A043-B923-F2F620D46782}" presName="parentLin" presStyleCnt="0"/>
      <dgm:spPr/>
    </dgm:pt>
    <dgm:pt modelId="{30607E31-C08C-A74F-A076-C9CB9848AC87}" type="pres">
      <dgm:prSet presAssocID="{AD33933C-C755-A043-B923-F2F620D46782}" presName="parentLeftMargin" presStyleLbl="node1" presStyleIdx="0" presStyleCnt="4"/>
      <dgm:spPr/>
      <dgm:t>
        <a:bodyPr/>
        <a:lstStyle/>
        <a:p>
          <a:endParaRPr lang="it-IT"/>
        </a:p>
      </dgm:t>
    </dgm:pt>
    <dgm:pt modelId="{FFBCE81C-3AB3-4448-8576-82EF2E87BD91}" type="pres">
      <dgm:prSet presAssocID="{AD33933C-C755-A043-B923-F2F620D46782}" presName="parentText" presStyleLbl="node1" presStyleIdx="1" presStyleCnt="4">
        <dgm:presLayoutVars>
          <dgm:chMax val="0"/>
          <dgm:bulletEnabled val="1"/>
        </dgm:presLayoutVars>
      </dgm:prSet>
      <dgm:spPr/>
      <dgm:t>
        <a:bodyPr/>
        <a:lstStyle/>
        <a:p>
          <a:endParaRPr lang="it-IT"/>
        </a:p>
      </dgm:t>
    </dgm:pt>
    <dgm:pt modelId="{ADC12972-517D-CD4A-B7A6-20AAA66AB490}" type="pres">
      <dgm:prSet presAssocID="{AD33933C-C755-A043-B923-F2F620D46782}" presName="negativeSpace" presStyleCnt="0"/>
      <dgm:spPr/>
    </dgm:pt>
    <dgm:pt modelId="{FCE41545-A666-F74D-B7C9-8D4CA2121F2A}" type="pres">
      <dgm:prSet presAssocID="{AD33933C-C755-A043-B923-F2F620D46782}" presName="childText" presStyleLbl="conFgAcc1" presStyleIdx="1" presStyleCnt="4">
        <dgm:presLayoutVars>
          <dgm:bulletEnabled val="1"/>
        </dgm:presLayoutVars>
      </dgm:prSet>
      <dgm:spPr/>
    </dgm:pt>
    <dgm:pt modelId="{9E8A7A2E-4EF9-F446-9DA6-2697B725BC87}" type="pres">
      <dgm:prSet presAssocID="{34609EF3-2C1A-264C-955E-4CF4BFAF3D4F}" presName="spaceBetweenRectangles" presStyleCnt="0"/>
      <dgm:spPr/>
    </dgm:pt>
    <dgm:pt modelId="{F6EB3C7C-EED0-BE4F-BEDA-2DAF5395E167}" type="pres">
      <dgm:prSet presAssocID="{D72F453A-AD55-544D-B730-81DF6A97CAA6}" presName="parentLin" presStyleCnt="0"/>
      <dgm:spPr/>
    </dgm:pt>
    <dgm:pt modelId="{FD5629EA-531E-984B-A293-6823CAA68970}" type="pres">
      <dgm:prSet presAssocID="{D72F453A-AD55-544D-B730-81DF6A97CAA6}" presName="parentLeftMargin" presStyleLbl="node1" presStyleIdx="1" presStyleCnt="4"/>
      <dgm:spPr/>
      <dgm:t>
        <a:bodyPr/>
        <a:lstStyle/>
        <a:p>
          <a:endParaRPr lang="it-IT"/>
        </a:p>
      </dgm:t>
    </dgm:pt>
    <dgm:pt modelId="{B78184B0-1D92-2245-B2BC-9E23B9BFF737}" type="pres">
      <dgm:prSet presAssocID="{D72F453A-AD55-544D-B730-81DF6A97CAA6}" presName="parentText" presStyleLbl="node1" presStyleIdx="2" presStyleCnt="4" custScaleY="168426">
        <dgm:presLayoutVars>
          <dgm:chMax val="0"/>
          <dgm:bulletEnabled val="1"/>
        </dgm:presLayoutVars>
      </dgm:prSet>
      <dgm:spPr/>
      <dgm:t>
        <a:bodyPr/>
        <a:lstStyle/>
        <a:p>
          <a:endParaRPr lang="it-IT"/>
        </a:p>
      </dgm:t>
    </dgm:pt>
    <dgm:pt modelId="{0ABB48D7-B822-4E40-92DE-5E348B66B0CE}" type="pres">
      <dgm:prSet presAssocID="{D72F453A-AD55-544D-B730-81DF6A97CAA6}" presName="negativeSpace" presStyleCnt="0"/>
      <dgm:spPr/>
    </dgm:pt>
    <dgm:pt modelId="{CB21B69D-CB44-EC4F-A025-BBB59142D8EB}" type="pres">
      <dgm:prSet presAssocID="{D72F453A-AD55-544D-B730-81DF6A97CAA6}" presName="childText" presStyleLbl="conFgAcc1" presStyleIdx="2" presStyleCnt="4">
        <dgm:presLayoutVars>
          <dgm:bulletEnabled val="1"/>
        </dgm:presLayoutVars>
      </dgm:prSet>
      <dgm:spPr/>
    </dgm:pt>
    <dgm:pt modelId="{9DD99E44-ED95-7045-A3D8-3B8DDA8A095B}" type="pres">
      <dgm:prSet presAssocID="{999D4CFA-5C82-3949-BE00-B2009567185D}" presName="spaceBetweenRectangles" presStyleCnt="0"/>
      <dgm:spPr/>
    </dgm:pt>
    <dgm:pt modelId="{D62A387C-6103-4A4D-A01F-56A5606DB31E}" type="pres">
      <dgm:prSet presAssocID="{B010002D-C956-3F48-8284-CC323F2DAC7D}" presName="parentLin" presStyleCnt="0"/>
      <dgm:spPr/>
    </dgm:pt>
    <dgm:pt modelId="{F9A16735-4BBF-2445-9990-F5EDFD8167EF}" type="pres">
      <dgm:prSet presAssocID="{B010002D-C956-3F48-8284-CC323F2DAC7D}" presName="parentLeftMargin" presStyleLbl="node1" presStyleIdx="2" presStyleCnt="4"/>
      <dgm:spPr/>
      <dgm:t>
        <a:bodyPr/>
        <a:lstStyle/>
        <a:p>
          <a:endParaRPr lang="it-IT"/>
        </a:p>
      </dgm:t>
    </dgm:pt>
    <dgm:pt modelId="{A5102E65-4AD0-D944-AA87-9BBDAF0ECF9E}" type="pres">
      <dgm:prSet presAssocID="{B010002D-C956-3F48-8284-CC323F2DAC7D}" presName="parentText" presStyleLbl="node1" presStyleIdx="3" presStyleCnt="4">
        <dgm:presLayoutVars>
          <dgm:chMax val="0"/>
          <dgm:bulletEnabled val="1"/>
        </dgm:presLayoutVars>
      </dgm:prSet>
      <dgm:spPr/>
      <dgm:t>
        <a:bodyPr/>
        <a:lstStyle/>
        <a:p>
          <a:endParaRPr lang="it-IT"/>
        </a:p>
      </dgm:t>
    </dgm:pt>
    <dgm:pt modelId="{4C579E00-44A0-314E-9075-3245814F2DB4}" type="pres">
      <dgm:prSet presAssocID="{B010002D-C956-3F48-8284-CC323F2DAC7D}" presName="negativeSpace" presStyleCnt="0"/>
      <dgm:spPr/>
    </dgm:pt>
    <dgm:pt modelId="{5FA342E0-DBA7-CE49-A4EF-3CFC7C98B70F}" type="pres">
      <dgm:prSet presAssocID="{B010002D-C956-3F48-8284-CC323F2DAC7D}" presName="childText" presStyleLbl="conFgAcc1" presStyleIdx="3" presStyleCnt="4">
        <dgm:presLayoutVars>
          <dgm:bulletEnabled val="1"/>
        </dgm:presLayoutVars>
      </dgm:prSet>
      <dgm:spPr/>
    </dgm:pt>
  </dgm:ptLst>
  <dgm:cxnLst>
    <dgm:cxn modelId="{BD12E660-A348-6D4F-9782-98E87D454372}" type="presOf" srcId="{AD33933C-C755-A043-B923-F2F620D46782}" destId="{30607E31-C08C-A74F-A076-C9CB9848AC87}" srcOrd="0" destOrd="0" presId="urn:microsoft.com/office/officeart/2005/8/layout/list1"/>
    <dgm:cxn modelId="{D936A689-81E2-5B42-A948-3DC69C6A4400}" srcId="{1EA628A7-4E9C-DD4E-AF67-DDC00F9174A6}" destId="{B010002D-C956-3F48-8284-CC323F2DAC7D}" srcOrd="3" destOrd="0" parTransId="{76AA3ADB-EDAC-9C46-8AE6-0AA470BD8440}" sibTransId="{C0265AEA-E827-564D-9F64-CFDC7E60188F}"/>
    <dgm:cxn modelId="{DE264BE8-ACB4-284B-8B5A-5ACC113CF9AE}" type="presOf" srcId="{D72F453A-AD55-544D-B730-81DF6A97CAA6}" destId="{B78184B0-1D92-2245-B2BC-9E23B9BFF737}" srcOrd="1" destOrd="0" presId="urn:microsoft.com/office/officeart/2005/8/layout/list1"/>
    <dgm:cxn modelId="{6D4DE3FE-66BB-7A40-986A-F07319B4A154}" type="presOf" srcId="{B010002D-C956-3F48-8284-CC323F2DAC7D}" destId="{F9A16735-4BBF-2445-9990-F5EDFD8167EF}" srcOrd="0" destOrd="0" presId="urn:microsoft.com/office/officeart/2005/8/layout/list1"/>
    <dgm:cxn modelId="{EC5FFD5B-F2E7-EA4B-B259-EF860C8D5A52}" srcId="{1EA628A7-4E9C-DD4E-AF67-DDC00F9174A6}" destId="{D72F453A-AD55-544D-B730-81DF6A97CAA6}" srcOrd="2" destOrd="0" parTransId="{D586C778-AF9F-D144-B532-90D889B2D228}" sibTransId="{999D4CFA-5C82-3949-BE00-B2009567185D}"/>
    <dgm:cxn modelId="{EFBB4BFD-3695-4F4D-A529-531A1A97446A}" type="presOf" srcId="{D72F453A-AD55-544D-B730-81DF6A97CAA6}" destId="{FD5629EA-531E-984B-A293-6823CAA68970}" srcOrd="0" destOrd="0" presId="urn:microsoft.com/office/officeart/2005/8/layout/list1"/>
    <dgm:cxn modelId="{B3E4C49C-2A2C-2046-9B73-ED5C7AA7E5DA}" type="presOf" srcId="{9DF7F5EB-A6AF-7649-AE2E-83985718F084}" destId="{678F876A-E75B-D242-B55B-29132168163A}" srcOrd="1" destOrd="0" presId="urn:microsoft.com/office/officeart/2005/8/layout/list1"/>
    <dgm:cxn modelId="{55CDCC73-93A7-1A49-9407-FEB99A04E016}" srcId="{1EA628A7-4E9C-DD4E-AF67-DDC00F9174A6}" destId="{AD33933C-C755-A043-B923-F2F620D46782}" srcOrd="1" destOrd="0" parTransId="{598F3882-4E98-3845-9AD0-559A99420E0C}" sibTransId="{34609EF3-2C1A-264C-955E-4CF4BFAF3D4F}"/>
    <dgm:cxn modelId="{8FFC9A4D-DB85-AD40-B524-8EFFA07C686D}" type="presOf" srcId="{AD33933C-C755-A043-B923-F2F620D46782}" destId="{FFBCE81C-3AB3-4448-8576-82EF2E87BD91}" srcOrd="1" destOrd="0" presId="urn:microsoft.com/office/officeart/2005/8/layout/list1"/>
    <dgm:cxn modelId="{A265B5CB-CBFF-D248-8F1D-B68383BB0DD8}" type="presOf" srcId="{B010002D-C956-3F48-8284-CC323F2DAC7D}" destId="{A5102E65-4AD0-D944-AA87-9BBDAF0ECF9E}" srcOrd="1" destOrd="0" presId="urn:microsoft.com/office/officeart/2005/8/layout/list1"/>
    <dgm:cxn modelId="{5DE98696-903C-204C-B8D2-A003A062699C}" srcId="{1EA628A7-4E9C-DD4E-AF67-DDC00F9174A6}" destId="{9DF7F5EB-A6AF-7649-AE2E-83985718F084}" srcOrd="0" destOrd="0" parTransId="{31A21A0C-935B-2B40-8D9A-57F4AFA65160}" sibTransId="{637DA157-AACC-774C-AD09-61ECE8920435}"/>
    <dgm:cxn modelId="{73C99059-D19D-0245-93DE-4048E657E137}" type="presOf" srcId="{1EA628A7-4E9C-DD4E-AF67-DDC00F9174A6}" destId="{95B91C5D-F204-C74A-ACD9-1039FD008786}" srcOrd="0" destOrd="0" presId="urn:microsoft.com/office/officeart/2005/8/layout/list1"/>
    <dgm:cxn modelId="{CEAAF094-3E95-5E45-B51B-46202CFDF491}" type="presOf" srcId="{9DF7F5EB-A6AF-7649-AE2E-83985718F084}" destId="{A550191B-A448-5740-AEB4-7432041A1780}" srcOrd="0" destOrd="0" presId="urn:microsoft.com/office/officeart/2005/8/layout/list1"/>
    <dgm:cxn modelId="{D5918ABA-27D9-A54B-94FC-406E6D871FCB}" type="presParOf" srcId="{95B91C5D-F204-C74A-ACD9-1039FD008786}" destId="{5CF59C15-EBF1-2E4A-8555-9A5CFC2C3F25}" srcOrd="0" destOrd="0" presId="urn:microsoft.com/office/officeart/2005/8/layout/list1"/>
    <dgm:cxn modelId="{B39A4FD6-879A-4442-8BB4-E6E42C7D57AA}" type="presParOf" srcId="{5CF59C15-EBF1-2E4A-8555-9A5CFC2C3F25}" destId="{A550191B-A448-5740-AEB4-7432041A1780}" srcOrd="0" destOrd="0" presId="urn:microsoft.com/office/officeart/2005/8/layout/list1"/>
    <dgm:cxn modelId="{A21B8801-0EE4-7F47-80F5-587938D3776F}" type="presParOf" srcId="{5CF59C15-EBF1-2E4A-8555-9A5CFC2C3F25}" destId="{678F876A-E75B-D242-B55B-29132168163A}" srcOrd="1" destOrd="0" presId="urn:microsoft.com/office/officeart/2005/8/layout/list1"/>
    <dgm:cxn modelId="{69B7AD59-A394-8148-80FE-B6C3D168F3FD}" type="presParOf" srcId="{95B91C5D-F204-C74A-ACD9-1039FD008786}" destId="{A1097912-9D8D-8942-9204-84D36CDE01A1}" srcOrd="1" destOrd="0" presId="urn:microsoft.com/office/officeart/2005/8/layout/list1"/>
    <dgm:cxn modelId="{660F7D44-D964-4140-A86E-9BE7C9C77DF6}" type="presParOf" srcId="{95B91C5D-F204-C74A-ACD9-1039FD008786}" destId="{1A78D3E8-5D12-964E-9933-60633BF22759}" srcOrd="2" destOrd="0" presId="urn:microsoft.com/office/officeart/2005/8/layout/list1"/>
    <dgm:cxn modelId="{593AB409-B210-B14A-BC06-6B10EA710E41}" type="presParOf" srcId="{95B91C5D-F204-C74A-ACD9-1039FD008786}" destId="{C6B086BC-7F1F-A942-8D44-28AC359FC645}" srcOrd="3" destOrd="0" presId="urn:microsoft.com/office/officeart/2005/8/layout/list1"/>
    <dgm:cxn modelId="{B65E28BA-AF7D-374F-B2BA-D17A011E0208}" type="presParOf" srcId="{95B91C5D-F204-C74A-ACD9-1039FD008786}" destId="{340EA3CD-C692-BA47-82FA-B83055383560}" srcOrd="4" destOrd="0" presId="urn:microsoft.com/office/officeart/2005/8/layout/list1"/>
    <dgm:cxn modelId="{A93498FB-ADA1-A544-BF9B-ADE959ABBD79}" type="presParOf" srcId="{340EA3CD-C692-BA47-82FA-B83055383560}" destId="{30607E31-C08C-A74F-A076-C9CB9848AC87}" srcOrd="0" destOrd="0" presId="urn:microsoft.com/office/officeart/2005/8/layout/list1"/>
    <dgm:cxn modelId="{50E73406-E020-E649-844F-4E3BE7B6E142}" type="presParOf" srcId="{340EA3CD-C692-BA47-82FA-B83055383560}" destId="{FFBCE81C-3AB3-4448-8576-82EF2E87BD91}" srcOrd="1" destOrd="0" presId="urn:microsoft.com/office/officeart/2005/8/layout/list1"/>
    <dgm:cxn modelId="{36F48741-E542-A540-B64A-3DF94DCF2EB9}" type="presParOf" srcId="{95B91C5D-F204-C74A-ACD9-1039FD008786}" destId="{ADC12972-517D-CD4A-B7A6-20AAA66AB490}" srcOrd="5" destOrd="0" presId="urn:microsoft.com/office/officeart/2005/8/layout/list1"/>
    <dgm:cxn modelId="{C192EB0A-130D-0342-A763-C2DAFE4D6937}" type="presParOf" srcId="{95B91C5D-F204-C74A-ACD9-1039FD008786}" destId="{FCE41545-A666-F74D-B7C9-8D4CA2121F2A}" srcOrd="6" destOrd="0" presId="urn:microsoft.com/office/officeart/2005/8/layout/list1"/>
    <dgm:cxn modelId="{6E778368-47B4-8E47-A015-211483741F97}" type="presParOf" srcId="{95B91C5D-F204-C74A-ACD9-1039FD008786}" destId="{9E8A7A2E-4EF9-F446-9DA6-2697B725BC87}" srcOrd="7" destOrd="0" presId="urn:microsoft.com/office/officeart/2005/8/layout/list1"/>
    <dgm:cxn modelId="{A591C216-0CBE-7249-8B31-13B6EFEE90EB}" type="presParOf" srcId="{95B91C5D-F204-C74A-ACD9-1039FD008786}" destId="{F6EB3C7C-EED0-BE4F-BEDA-2DAF5395E167}" srcOrd="8" destOrd="0" presId="urn:microsoft.com/office/officeart/2005/8/layout/list1"/>
    <dgm:cxn modelId="{0341CB7D-97D1-9F44-9C93-E5371AAAC00B}" type="presParOf" srcId="{F6EB3C7C-EED0-BE4F-BEDA-2DAF5395E167}" destId="{FD5629EA-531E-984B-A293-6823CAA68970}" srcOrd="0" destOrd="0" presId="urn:microsoft.com/office/officeart/2005/8/layout/list1"/>
    <dgm:cxn modelId="{601D76DD-1023-FC42-873A-96F1D0DF52F5}" type="presParOf" srcId="{F6EB3C7C-EED0-BE4F-BEDA-2DAF5395E167}" destId="{B78184B0-1D92-2245-B2BC-9E23B9BFF737}" srcOrd="1" destOrd="0" presId="urn:microsoft.com/office/officeart/2005/8/layout/list1"/>
    <dgm:cxn modelId="{CD69C2C7-DAE2-054B-A237-91A2BC4C6430}" type="presParOf" srcId="{95B91C5D-F204-C74A-ACD9-1039FD008786}" destId="{0ABB48D7-B822-4E40-92DE-5E348B66B0CE}" srcOrd="9" destOrd="0" presId="urn:microsoft.com/office/officeart/2005/8/layout/list1"/>
    <dgm:cxn modelId="{3A8CEB08-FE14-5E42-B2D6-C24D4B626C9C}" type="presParOf" srcId="{95B91C5D-F204-C74A-ACD9-1039FD008786}" destId="{CB21B69D-CB44-EC4F-A025-BBB59142D8EB}" srcOrd="10" destOrd="0" presId="urn:microsoft.com/office/officeart/2005/8/layout/list1"/>
    <dgm:cxn modelId="{E48A7A46-7E5B-9F48-8146-8CB990BDE4F7}" type="presParOf" srcId="{95B91C5D-F204-C74A-ACD9-1039FD008786}" destId="{9DD99E44-ED95-7045-A3D8-3B8DDA8A095B}" srcOrd="11" destOrd="0" presId="urn:microsoft.com/office/officeart/2005/8/layout/list1"/>
    <dgm:cxn modelId="{E8552899-3C41-7A45-A440-EDB9CDA3FAF5}" type="presParOf" srcId="{95B91C5D-F204-C74A-ACD9-1039FD008786}" destId="{D62A387C-6103-4A4D-A01F-56A5606DB31E}" srcOrd="12" destOrd="0" presId="urn:microsoft.com/office/officeart/2005/8/layout/list1"/>
    <dgm:cxn modelId="{B9B7FBB1-2587-EE4C-8865-654DB765D027}" type="presParOf" srcId="{D62A387C-6103-4A4D-A01F-56A5606DB31E}" destId="{F9A16735-4BBF-2445-9990-F5EDFD8167EF}" srcOrd="0" destOrd="0" presId="urn:microsoft.com/office/officeart/2005/8/layout/list1"/>
    <dgm:cxn modelId="{D29C32AD-0873-494C-8864-47C220F7F3E1}" type="presParOf" srcId="{D62A387C-6103-4A4D-A01F-56A5606DB31E}" destId="{A5102E65-4AD0-D944-AA87-9BBDAF0ECF9E}" srcOrd="1" destOrd="0" presId="urn:microsoft.com/office/officeart/2005/8/layout/list1"/>
    <dgm:cxn modelId="{03477389-286D-094F-8590-D74366A38D50}" type="presParOf" srcId="{95B91C5D-F204-C74A-ACD9-1039FD008786}" destId="{4C579E00-44A0-314E-9075-3245814F2DB4}" srcOrd="13" destOrd="0" presId="urn:microsoft.com/office/officeart/2005/8/layout/list1"/>
    <dgm:cxn modelId="{68293A00-8E25-1F42-BAF5-8F88FEBCC9D8}" type="presParOf" srcId="{95B91C5D-F204-C74A-ACD9-1039FD008786}" destId="{5FA342E0-DBA7-CE49-A4EF-3CFC7C98B70F}"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EA628A7-4E9C-DD4E-AF67-DDC00F9174A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9DF7F5EB-A6AF-7649-AE2E-83985718F084}">
      <dgm:prSet custT="1"/>
      <dgm:spPr/>
      <dgm:t>
        <a:bodyPr/>
        <a:lstStyle/>
        <a:p>
          <a:r>
            <a:rPr lang="fr-FR" sz="1600" dirty="0"/>
            <a:t>le respect de l'obligation de publicité liée au financement communautaire </a:t>
          </a:r>
          <a:endParaRPr lang="it-IT" sz="1600" dirty="0"/>
        </a:p>
      </dgm:t>
    </dgm:pt>
    <dgm:pt modelId="{31A21A0C-935B-2B40-8D9A-57F4AFA65160}" type="parTrans" cxnId="{5DE98696-903C-204C-B8D2-A003A062699C}">
      <dgm:prSet/>
      <dgm:spPr/>
      <dgm:t>
        <a:bodyPr/>
        <a:lstStyle/>
        <a:p>
          <a:endParaRPr lang="it-IT" sz="1600"/>
        </a:p>
      </dgm:t>
    </dgm:pt>
    <dgm:pt modelId="{637DA157-AACC-774C-AD09-61ECE8920435}" type="sibTrans" cxnId="{5DE98696-903C-204C-B8D2-A003A062699C}">
      <dgm:prSet/>
      <dgm:spPr/>
      <dgm:t>
        <a:bodyPr/>
        <a:lstStyle/>
        <a:p>
          <a:endParaRPr lang="it-IT" sz="1600"/>
        </a:p>
      </dgm:t>
    </dgm:pt>
    <dgm:pt modelId="{AD33933C-C755-A043-B923-F2F620D46782}">
      <dgm:prSet custT="1"/>
      <dgm:spPr/>
      <dgm:t>
        <a:bodyPr/>
        <a:lstStyle/>
        <a:p>
          <a:r>
            <a:rPr lang="fr-FR" sz="1600" dirty="0"/>
            <a:t>la régularité des conditions de suivi de l’opération et d’archivage des pièces justificatives </a:t>
          </a:r>
        </a:p>
      </dgm:t>
    </dgm:pt>
    <dgm:pt modelId="{598F3882-4E98-3845-9AD0-559A99420E0C}" type="parTrans" cxnId="{55CDCC73-93A7-1A49-9407-FEB99A04E016}">
      <dgm:prSet/>
      <dgm:spPr/>
      <dgm:t>
        <a:bodyPr/>
        <a:lstStyle/>
        <a:p>
          <a:endParaRPr lang="it-IT" sz="1600"/>
        </a:p>
      </dgm:t>
    </dgm:pt>
    <dgm:pt modelId="{34609EF3-2C1A-264C-955E-4CF4BFAF3D4F}" type="sibTrans" cxnId="{55CDCC73-93A7-1A49-9407-FEB99A04E016}">
      <dgm:prSet/>
      <dgm:spPr/>
      <dgm:t>
        <a:bodyPr/>
        <a:lstStyle/>
        <a:p>
          <a:endParaRPr lang="it-IT" sz="1600"/>
        </a:p>
      </dgm:t>
    </dgm:pt>
    <dgm:pt modelId="{D72F453A-AD55-544D-B730-81DF6A97CAA6}">
      <dgm:prSet custT="1"/>
      <dgm:spPr/>
      <dgm:t>
        <a:bodyPr/>
        <a:lstStyle/>
        <a:p>
          <a:r>
            <a:rPr lang="fr-FR" sz="1600" dirty="0"/>
            <a:t>le respect par l'opération des règles relatives à la passation de marché, aux aides d'État, à la protection de l'environnement, à l'égalité des chances et à la non-discrimination </a:t>
          </a:r>
        </a:p>
      </dgm:t>
    </dgm:pt>
    <dgm:pt modelId="{D586C778-AF9F-D144-B532-90D889B2D228}" type="parTrans" cxnId="{EC5FFD5B-F2E7-EA4B-B259-EF860C8D5A52}">
      <dgm:prSet/>
      <dgm:spPr/>
      <dgm:t>
        <a:bodyPr/>
        <a:lstStyle/>
        <a:p>
          <a:endParaRPr lang="it-IT" sz="1600"/>
        </a:p>
      </dgm:t>
    </dgm:pt>
    <dgm:pt modelId="{999D4CFA-5C82-3949-BE00-B2009567185D}" type="sibTrans" cxnId="{EC5FFD5B-F2E7-EA4B-B259-EF860C8D5A52}">
      <dgm:prSet/>
      <dgm:spPr/>
      <dgm:t>
        <a:bodyPr/>
        <a:lstStyle/>
        <a:p>
          <a:endParaRPr lang="it-IT" sz="1600"/>
        </a:p>
      </dgm:t>
    </dgm:pt>
    <dgm:pt modelId="{95B91C5D-F204-C74A-ACD9-1039FD008786}" type="pres">
      <dgm:prSet presAssocID="{1EA628A7-4E9C-DD4E-AF67-DDC00F9174A6}" presName="linear" presStyleCnt="0">
        <dgm:presLayoutVars>
          <dgm:dir/>
          <dgm:animLvl val="lvl"/>
          <dgm:resizeHandles val="exact"/>
        </dgm:presLayoutVars>
      </dgm:prSet>
      <dgm:spPr/>
      <dgm:t>
        <a:bodyPr/>
        <a:lstStyle/>
        <a:p>
          <a:endParaRPr lang="it-IT"/>
        </a:p>
      </dgm:t>
    </dgm:pt>
    <dgm:pt modelId="{5CF59C15-EBF1-2E4A-8555-9A5CFC2C3F25}" type="pres">
      <dgm:prSet presAssocID="{9DF7F5EB-A6AF-7649-AE2E-83985718F084}" presName="parentLin" presStyleCnt="0"/>
      <dgm:spPr/>
    </dgm:pt>
    <dgm:pt modelId="{A550191B-A448-5740-AEB4-7432041A1780}" type="pres">
      <dgm:prSet presAssocID="{9DF7F5EB-A6AF-7649-AE2E-83985718F084}" presName="parentLeftMargin" presStyleLbl="node1" presStyleIdx="0" presStyleCnt="3"/>
      <dgm:spPr/>
      <dgm:t>
        <a:bodyPr/>
        <a:lstStyle/>
        <a:p>
          <a:endParaRPr lang="it-IT"/>
        </a:p>
      </dgm:t>
    </dgm:pt>
    <dgm:pt modelId="{678F876A-E75B-D242-B55B-29132168163A}" type="pres">
      <dgm:prSet presAssocID="{9DF7F5EB-A6AF-7649-AE2E-83985718F084}" presName="parentText" presStyleLbl="node1" presStyleIdx="0" presStyleCnt="3" custLinFactNeighborX="-8014" custLinFactNeighborY="-7967">
        <dgm:presLayoutVars>
          <dgm:chMax val="0"/>
          <dgm:bulletEnabled val="1"/>
        </dgm:presLayoutVars>
      </dgm:prSet>
      <dgm:spPr/>
      <dgm:t>
        <a:bodyPr/>
        <a:lstStyle/>
        <a:p>
          <a:endParaRPr lang="it-IT"/>
        </a:p>
      </dgm:t>
    </dgm:pt>
    <dgm:pt modelId="{A1097912-9D8D-8942-9204-84D36CDE01A1}" type="pres">
      <dgm:prSet presAssocID="{9DF7F5EB-A6AF-7649-AE2E-83985718F084}" presName="negativeSpace" presStyleCnt="0"/>
      <dgm:spPr/>
    </dgm:pt>
    <dgm:pt modelId="{1A78D3E8-5D12-964E-9933-60633BF22759}" type="pres">
      <dgm:prSet presAssocID="{9DF7F5EB-A6AF-7649-AE2E-83985718F084}" presName="childText" presStyleLbl="conFgAcc1" presStyleIdx="0" presStyleCnt="3">
        <dgm:presLayoutVars>
          <dgm:bulletEnabled val="1"/>
        </dgm:presLayoutVars>
      </dgm:prSet>
      <dgm:spPr/>
    </dgm:pt>
    <dgm:pt modelId="{C6B086BC-7F1F-A942-8D44-28AC359FC645}" type="pres">
      <dgm:prSet presAssocID="{637DA157-AACC-774C-AD09-61ECE8920435}" presName="spaceBetweenRectangles" presStyleCnt="0"/>
      <dgm:spPr/>
    </dgm:pt>
    <dgm:pt modelId="{340EA3CD-C692-BA47-82FA-B83055383560}" type="pres">
      <dgm:prSet presAssocID="{AD33933C-C755-A043-B923-F2F620D46782}" presName="parentLin" presStyleCnt="0"/>
      <dgm:spPr/>
    </dgm:pt>
    <dgm:pt modelId="{30607E31-C08C-A74F-A076-C9CB9848AC87}" type="pres">
      <dgm:prSet presAssocID="{AD33933C-C755-A043-B923-F2F620D46782}" presName="parentLeftMargin" presStyleLbl="node1" presStyleIdx="0" presStyleCnt="3"/>
      <dgm:spPr/>
      <dgm:t>
        <a:bodyPr/>
        <a:lstStyle/>
        <a:p>
          <a:endParaRPr lang="it-IT"/>
        </a:p>
      </dgm:t>
    </dgm:pt>
    <dgm:pt modelId="{FFBCE81C-3AB3-4448-8576-82EF2E87BD91}" type="pres">
      <dgm:prSet presAssocID="{AD33933C-C755-A043-B923-F2F620D46782}" presName="parentText" presStyleLbl="node1" presStyleIdx="1" presStyleCnt="3">
        <dgm:presLayoutVars>
          <dgm:chMax val="0"/>
          <dgm:bulletEnabled val="1"/>
        </dgm:presLayoutVars>
      </dgm:prSet>
      <dgm:spPr/>
      <dgm:t>
        <a:bodyPr/>
        <a:lstStyle/>
        <a:p>
          <a:endParaRPr lang="it-IT"/>
        </a:p>
      </dgm:t>
    </dgm:pt>
    <dgm:pt modelId="{ADC12972-517D-CD4A-B7A6-20AAA66AB490}" type="pres">
      <dgm:prSet presAssocID="{AD33933C-C755-A043-B923-F2F620D46782}" presName="negativeSpace" presStyleCnt="0"/>
      <dgm:spPr/>
    </dgm:pt>
    <dgm:pt modelId="{FCE41545-A666-F74D-B7C9-8D4CA2121F2A}" type="pres">
      <dgm:prSet presAssocID="{AD33933C-C755-A043-B923-F2F620D46782}" presName="childText" presStyleLbl="conFgAcc1" presStyleIdx="1" presStyleCnt="3">
        <dgm:presLayoutVars>
          <dgm:bulletEnabled val="1"/>
        </dgm:presLayoutVars>
      </dgm:prSet>
      <dgm:spPr/>
    </dgm:pt>
    <dgm:pt modelId="{9E8A7A2E-4EF9-F446-9DA6-2697B725BC87}" type="pres">
      <dgm:prSet presAssocID="{34609EF3-2C1A-264C-955E-4CF4BFAF3D4F}" presName="spaceBetweenRectangles" presStyleCnt="0"/>
      <dgm:spPr/>
    </dgm:pt>
    <dgm:pt modelId="{F6EB3C7C-EED0-BE4F-BEDA-2DAF5395E167}" type="pres">
      <dgm:prSet presAssocID="{D72F453A-AD55-544D-B730-81DF6A97CAA6}" presName="parentLin" presStyleCnt="0"/>
      <dgm:spPr/>
    </dgm:pt>
    <dgm:pt modelId="{FD5629EA-531E-984B-A293-6823CAA68970}" type="pres">
      <dgm:prSet presAssocID="{D72F453A-AD55-544D-B730-81DF6A97CAA6}" presName="parentLeftMargin" presStyleLbl="node1" presStyleIdx="1" presStyleCnt="3"/>
      <dgm:spPr/>
      <dgm:t>
        <a:bodyPr/>
        <a:lstStyle/>
        <a:p>
          <a:endParaRPr lang="it-IT"/>
        </a:p>
      </dgm:t>
    </dgm:pt>
    <dgm:pt modelId="{B78184B0-1D92-2245-B2BC-9E23B9BFF737}" type="pres">
      <dgm:prSet presAssocID="{D72F453A-AD55-544D-B730-81DF6A97CAA6}" presName="parentText" presStyleLbl="node1" presStyleIdx="2" presStyleCnt="3" custScaleY="105816" custLinFactNeighborX="17910" custLinFactNeighborY="-22936">
        <dgm:presLayoutVars>
          <dgm:chMax val="0"/>
          <dgm:bulletEnabled val="1"/>
        </dgm:presLayoutVars>
      </dgm:prSet>
      <dgm:spPr/>
      <dgm:t>
        <a:bodyPr/>
        <a:lstStyle/>
        <a:p>
          <a:endParaRPr lang="it-IT"/>
        </a:p>
      </dgm:t>
    </dgm:pt>
    <dgm:pt modelId="{0ABB48D7-B822-4E40-92DE-5E348B66B0CE}" type="pres">
      <dgm:prSet presAssocID="{D72F453A-AD55-544D-B730-81DF6A97CAA6}" presName="negativeSpace" presStyleCnt="0"/>
      <dgm:spPr/>
    </dgm:pt>
    <dgm:pt modelId="{CB21B69D-CB44-EC4F-A025-BBB59142D8EB}" type="pres">
      <dgm:prSet presAssocID="{D72F453A-AD55-544D-B730-81DF6A97CAA6}" presName="childText" presStyleLbl="conFgAcc1" presStyleIdx="2" presStyleCnt="3" custLinFactNeighborX="-3076" custLinFactNeighborY="75288">
        <dgm:presLayoutVars>
          <dgm:bulletEnabled val="1"/>
        </dgm:presLayoutVars>
      </dgm:prSet>
      <dgm:spPr/>
    </dgm:pt>
  </dgm:ptLst>
  <dgm:cxnLst>
    <dgm:cxn modelId="{BD12E660-A348-6D4F-9782-98E87D454372}" type="presOf" srcId="{AD33933C-C755-A043-B923-F2F620D46782}" destId="{30607E31-C08C-A74F-A076-C9CB9848AC87}" srcOrd="0" destOrd="0" presId="urn:microsoft.com/office/officeart/2005/8/layout/list1"/>
    <dgm:cxn modelId="{DE264BE8-ACB4-284B-8B5A-5ACC113CF9AE}" type="presOf" srcId="{D72F453A-AD55-544D-B730-81DF6A97CAA6}" destId="{B78184B0-1D92-2245-B2BC-9E23B9BFF737}" srcOrd="1" destOrd="0" presId="urn:microsoft.com/office/officeart/2005/8/layout/list1"/>
    <dgm:cxn modelId="{EC5FFD5B-F2E7-EA4B-B259-EF860C8D5A52}" srcId="{1EA628A7-4E9C-DD4E-AF67-DDC00F9174A6}" destId="{D72F453A-AD55-544D-B730-81DF6A97CAA6}" srcOrd="2" destOrd="0" parTransId="{D586C778-AF9F-D144-B532-90D889B2D228}" sibTransId="{999D4CFA-5C82-3949-BE00-B2009567185D}"/>
    <dgm:cxn modelId="{EFBB4BFD-3695-4F4D-A529-531A1A97446A}" type="presOf" srcId="{D72F453A-AD55-544D-B730-81DF6A97CAA6}" destId="{FD5629EA-531E-984B-A293-6823CAA68970}" srcOrd="0" destOrd="0" presId="urn:microsoft.com/office/officeart/2005/8/layout/list1"/>
    <dgm:cxn modelId="{B3E4C49C-2A2C-2046-9B73-ED5C7AA7E5DA}" type="presOf" srcId="{9DF7F5EB-A6AF-7649-AE2E-83985718F084}" destId="{678F876A-E75B-D242-B55B-29132168163A}" srcOrd="1" destOrd="0" presId="urn:microsoft.com/office/officeart/2005/8/layout/list1"/>
    <dgm:cxn modelId="{55CDCC73-93A7-1A49-9407-FEB99A04E016}" srcId="{1EA628A7-4E9C-DD4E-AF67-DDC00F9174A6}" destId="{AD33933C-C755-A043-B923-F2F620D46782}" srcOrd="1" destOrd="0" parTransId="{598F3882-4E98-3845-9AD0-559A99420E0C}" sibTransId="{34609EF3-2C1A-264C-955E-4CF4BFAF3D4F}"/>
    <dgm:cxn modelId="{8FFC9A4D-DB85-AD40-B524-8EFFA07C686D}" type="presOf" srcId="{AD33933C-C755-A043-B923-F2F620D46782}" destId="{FFBCE81C-3AB3-4448-8576-82EF2E87BD91}" srcOrd="1" destOrd="0" presId="urn:microsoft.com/office/officeart/2005/8/layout/list1"/>
    <dgm:cxn modelId="{5DE98696-903C-204C-B8D2-A003A062699C}" srcId="{1EA628A7-4E9C-DD4E-AF67-DDC00F9174A6}" destId="{9DF7F5EB-A6AF-7649-AE2E-83985718F084}" srcOrd="0" destOrd="0" parTransId="{31A21A0C-935B-2B40-8D9A-57F4AFA65160}" sibTransId="{637DA157-AACC-774C-AD09-61ECE8920435}"/>
    <dgm:cxn modelId="{73C99059-D19D-0245-93DE-4048E657E137}" type="presOf" srcId="{1EA628A7-4E9C-DD4E-AF67-DDC00F9174A6}" destId="{95B91C5D-F204-C74A-ACD9-1039FD008786}" srcOrd="0" destOrd="0" presId="urn:microsoft.com/office/officeart/2005/8/layout/list1"/>
    <dgm:cxn modelId="{CEAAF094-3E95-5E45-B51B-46202CFDF491}" type="presOf" srcId="{9DF7F5EB-A6AF-7649-AE2E-83985718F084}" destId="{A550191B-A448-5740-AEB4-7432041A1780}" srcOrd="0" destOrd="0" presId="urn:microsoft.com/office/officeart/2005/8/layout/list1"/>
    <dgm:cxn modelId="{D5918ABA-27D9-A54B-94FC-406E6D871FCB}" type="presParOf" srcId="{95B91C5D-F204-C74A-ACD9-1039FD008786}" destId="{5CF59C15-EBF1-2E4A-8555-9A5CFC2C3F25}" srcOrd="0" destOrd="0" presId="urn:microsoft.com/office/officeart/2005/8/layout/list1"/>
    <dgm:cxn modelId="{B39A4FD6-879A-4442-8BB4-E6E42C7D57AA}" type="presParOf" srcId="{5CF59C15-EBF1-2E4A-8555-9A5CFC2C3F25}" destId="{A550191B-A448-5740-AEB4-7432041A1780}" srcOrd="0" destOrd="0" presId="urn:microsoft.com/office/officeart/2005/8/layout/list1"/>
    <dgm:cxn modelId="{A21B8801-0EE4-7F47-80F5-587938D3776F}" type="presParOf" srcId="{5CF59C15-EBF1-2E4A-8555-9A5CFC2C3F25}" destId="{678F876A-E75B-D242-B55B-29132168163A}" srcOrd="1" destOrd="0" presId="urn:microsoft.com/office/officeart/2005/8/layout/list1"/>
    <dgm:cxn modelId="{69B7AD59-A394-8148-80FE-B6C3D168F3FD}" type="presParOf" srcId="{95B91C5D-F204-C74A-ACD9-1039FD008786}" destId="{A1097912-9D8D-8942-9204-84D36CDE01A1}" srcOrd="1" destOrd="0" presId="urn:microsoft.com/office/officeart/2005/8/layout/list1"/>
    <dgm:cxn modelId="{660F7D44-D964-4140-A86E-9BE7C9C77DF6}" type="presParOf" srcId="{95B91C5D-F204-C74A-ACD9-1039FD008786}" destId="{1A78D3E8-5D12-964E-9933-60633BF22759}" srcOrd="2" destOrd="0" presId="urn:microsoft.com/office/officeart/2005/8/layout/list1"/>
    <dgm:cxn modelId="{593AB409-B210-B14A-BC06-6B10EA710E41}" type="presParOf" srcId="{95B91C5D-F204-C74A-ACD9-1039FD008786}" destId="{C6B086BC-7F1F-A942-8D44-28AC359FC645}" srcOrd="3" destOrd="0" presId="urn:microsoft.com/office/officeart/2005/8/layout/list1"/>
    <dgm:cxn modelId="{B65E28BA-AF7D-374F-B2BA-D17A011E0208}" type="presParOf" srcId="{95B91C5D-F204-C74A-ACD9-1039FD008786}" destId="{340EA3CD-C692-BA47-82FA-B83055383560}" srcOrd="4" destOrd="0" presId="urn:microsoft.com/office/officeart/2005/8/layout/list1"/>
    <dgm:cxn modelId="{A93498FB-ADA1-A544-BF9B-ADE959ABBD79}" type="presParOf" srcId="{340EA3CD-C692-BA47-82FA-B83055383560}" destId="{30607E31-C08C-A74F-A076-C9CB9848AC87}" srcOrd="0" destOrd="0" presId="urn:microsoft.com/office/officeart/2005/8/layout/list1"/>
    <dgm:cxn modelId="{50E73406-E020-E649-844F-4E3BE7B6E142}" type="presParOf" srcId="{340EA3CD-C692-BA47-82FA-B83055383560}" destId="{FFBCE81C-3AB3-4448-8576-82EF2E87BD91}" srcOrd="1" destOrd="0" presId="urn:microsoft.com/office/officeart/2005/8/layout/list1"/>
    <dgm:cxn modelId="{36F48741-E542-A540-B64A-3DF94DCF2EB9}" type="presParOf" srcId="{95B91C5D-F204-C74A-ACD9-1039FD008786}" destId="{ADC12972-517D-CD4A-B7A6-20AAA66AB490}" srcOrd="5" destOrd="0" presId="urn:microsoft.com/office/officeart/2005/8/layout/list1"/>
    <dgm:cxn modelId="{C192EB0A-130D-0342-A763-C2DAFE4D6937}" type="presParOf" srcId="{95B91C5D-F204-C74A-ACD9-1039FD008786}" destId="{FCE41545-A666-F74D-B7C9-8D4CA2121F2A}" srcOrd="6" destOrd="0" presId="urn:microsoft.com/office/officeart/2005/8/layout/list1"/>
    <dgm:cxn modelId="{6E778368-47B4-8E47-A015-211483741F97}" type="presParOf" srcId="{95B91C5D-F204-C74A-ACD9-1039FD008786}" destId="{9E8A7A2E-4EF9-F446-9DA6-2697B725BC87}" srcOrd="7" destOrd="0" presId="urn:microsoft.com/office/officeart/2005/8/layout/list1"/>
    <dgm:cxn modelId="{A591C216-0CBE-7249-8B31-13B6EFEE90EB}" type="presParOf" srcId="{95B91C5D-F204-C74A-ACD9-1039FD008786}" destId="{F6EB3C7C-EED0-BE4F-BEDA-2DAF5395E167}" srcOrd="8" destOrd="0" presId="urn:microsoft.com/office/officeart/2005/8/layout/list1"/>
    <dgm:cxn modelId="{0341CB7D-97D1-9F44-9C93-E5371AAAC00B}" type="presParOf" srcId="{F6EB3C7C-EED0-BE4F-BEDA-2DAF5395E167}" destId="{FD5629EA-531E-984B-A293-6823CAA68970}" srcOrd="0" destOrd="0" presId="urn:microsoft.com/office/officeart/2005/8/layout/list1"/>
    <dgm:cxn modelId="{601D76DD-1023-FC42-873A-96F1D0DF52F5}" type="presParOf" srcId="{F6EB3C7C-EED0-BE4F-BEDA-2DAF5395E167}" destId="{B78184B0-1D92-2245-B2BC-9E23B9BFF737}" srcOrd="1" destOrd="0" presId="urn:microsoft.com/office/officeart/2005/8/layout/list1"/>
    <dgm:cxn modelId="{CD69C2C7-DAE2-054B-A237-91A2BC4C6430}" type="presParOf" srcId="{95B91C5D-F204-C74A-ACD9-1039FD008786}" destId="{0ABB48D7-B822-4E40-92DE-5E348B66B0CE}" srcOrd="9" destOrd="0" presId="urn:microsoft.com/office/officeart/2005/8/layout/list1"/>
    <dgm:cxn modelId="{3A8CEB08-FE14-5E42-B2D6-C24D4B626C9C}" type="presParOf" srcId="{95B91C5D-F204-C74A-ACD9-1039FD008786}" destId="{CB21B69D-CB44-EC4F-A025-BBB59142D8E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1B524B5-9864-2C4D-BBE6-C5CFA4C8B653}" type="doc">
      <dgm:prSet loTypeId="urn:microsoft.com/office/officeart/2005/8/layout/lProcess1" loCatId="" qsTypeId="urn:microsoft.com/office/officeart/2005/8/quickstyle/simple1" qsCatId="simple" csTypeId="urn:microsoft.com/office/officeart/2005/8/colors/accent1_2" csCatId="accent1" phldr="1"/>
      <dgm:spPr/>
      <dgm:t>
        <a:bodyPr/>
        <a:lstStyle/>
        <a:p>
          <a:endParaRPr lang="it-IT"/>
        </a:p>
      </dgm:t>
    </dgm:pt>
    <dgm:pt modelId="{B2C0D2BD-5BFF-AA48-B6B0-111C2F53DA96}">
      <dgm:prSet phldrT="[Testo]"/>
      <dgm:spPr/>
      <dgm:t>
        <a:bodyPr/>
        <a:lstStyle/>
        <a:p>
          <a:r>
            <a:rPr lang="it-IT" dirty="0" err="1"/>
            <a:t>Pièces</a:t>
          </a:r>
          <a:r>
            <a:rPr lang="it-IT" dirty="0"/>
            <a:t> </a:t>
          </a:r>
          <a:r>
            <a:rPr lang="it-IT" dirty="0" err="1"/>
            <a:t>justificatives</a:t>
          </a:r>
          <a:r>
            <a:rPr lang="it-IT" dirty="0"/>
            <a:t> - </a:t>
          </a:r>
          <a:r>
            <a:rPr lang="it-IT" dirty="0" err="1"/>
            <a:t>Dépenses</a:t>
          </a:r>
          <a:endParaRPr lang="it-IT" dirty="0"/>
        </a:p>
      </dgm:t>
    </dgm:pt>
    <dgm:pt modelId="{6F4BB93B-E2FA-3147-94A5-D572E72F57A8}" type="parTrans" cxnId="{A406BC60-EB37-5E4D-847D-F4925E3F5CFC}">
      <dgm:prSet/>
      <dgm:spPr/>
      <dgm:t>
        <a:bodyPr/>
        <a:lstStyle/>
        <a:p>
          <a:endParaRPr lang="it-IT"/>
        </a:p>
      </dgm:t>
    </dgm:pt>
    <dgm:pt modelId="{1062A7B1-315E-5644-B95C-8096A321FE54}" type="sibTrans" cxnId="{A406BC60-EB37-5E4D-847D-F4925E3F5CFC}">
      <dgm:prSet/>
      <dgm:spPr/>
      <dgm:t>
        <a:bodyPr/>
        <a:lstStyle/>
        <a:p>
          <a:endParaRPr lang="it-IT"/>
        </a:p>
      </dgm:t>
    </dgm:pt>
    <dgm:pt modelId="{9E6A8099-F2DC-034F-A55D-B74651CD01FC}">
      <dgm:prSet phldrT="[Testo]" custT="1"/>
      <dgm:spPr/>
      <dgm:t>
        <a:bodyPr/>
        <a:lstStyle/>
        <a:p>
          <a:r>
            <a:rPr lang="fr-FR" sz="2000" noProof="0" dirty="0">
              <a:solidFill>
                <a:schemeClr val="accent1"/>
              </a:solidFill>
            </a:rPr>
            <a:t>Factures ou reçus
Documents comptables équivalents</a:t>
          </a:r>
        </a:p>
      </dgm:t>
    </dgm:pt>
    <dgm:pt modelId="{CA19B924-F17D-7B4D-8DE0-9ABFD57D5E34}" type="parTrans" cxnId="{C44AA2BA-C84A-9642-AB76-BAE0719ED40C}">
      <dgm:prSet/>
      <dgm:spPr/>
      <dgm:t>
        <a:bodyPr/>
        <a:lstStyle/>
        <a:p>
          <a:endParaRPr lang="it-IT"/>
        </a:p>
      </dgm:t>
    </dgm:pt>
    <dgm:pt modelId="{ADF11890-E2BC-E44F-9761-A9FF0B71D153}" type="sibTrans" cxnId="{C44AA2BA-C84A-9642-AB76-BAE0719ED40C}">
      <dgm:prSet/>
      <dgm:spPr/>
      <dgm:t>
        <a:bodyPr/>
        <a:lstStyle/>
        <a:p>
          <a:endParaRPr lang="it-IT"/>
        </a:p>
      </dgm:t>
    </dgm:pt>
    <dgm:pt modelId="{B7A287C1-9153-3E4B-A8E2-6778355A3839}">
      <dgm:prSet phldrT="[Testo]"/>
      <dgm:spPr/>
      <dgm:t>
        <a:bodyPr/>
        <a:lstStyle/>
        <a:p>
          <a:r>
            <a:rPr lang="it-IT" dirty="0" err="1"/>
            <a:t>Pièces</a:t>
          </a:r>
          <a:r>
            <a:rPr lang="it-IT" dirty="0"/>
            <a:t> </a:t>
          </a:r>
          <a:r>
            <a:rPr lang="it-IT" dirty="0" err="1"/>
            <a:t>justificatives</a:t>
          </a:r>
          <a:r>
            <a:rPr lang="it-IT" dirty="0"/>
            <a:t> - </a:t>
          </a:r>
          <a:r>
            <a:rPr lang="it-IT" dirty="0" err="1"/>
            <a:t>Paiements</a:t>
          </a:r>
          <a:endParaRPr lang="it-IT" dirty="0"/>
        </a:p>
      </dgm:t>
    </dgm:pt>
    <dgm:pt modelId="{A7F71C66-9CCA-E740-A152-6F226A62D88F}" type="parTrans" cxnId="{24EAE772-2065-8D44-8039-6BB9E8E8A689}">
      <dgm:prSet/>
      <dgm:spPr/>
      <dgm:t>
        <a:bodyPr/>
        <a:lstStyle/>
        <a:p>
          <a:endParaRPr lang="it-IT"/>
        </a:p>
      </dgm:t>
    </dgm:pt>
    <dgm:pt modelId="{18A4FDE5-7209-C34D-BD05-AE8BA6B4A13E}" type="sibTrans" cxnId="{24EAE772-2065-8D44-8039-6BB9E8E8A689}">
      <dgm:prSet/>
      <dgm:spPr/>
      <dgm:t>
        <a:bodyPr/>
        <a:lstStyle/>
        <a:p>
          <a:endParaRPr lang="it-IT"/>
        </a:p>
      </dgm:t>
    </dgm:pt>
    <dgm:pt modelId="{F22470A0-B874-6340-A6DC-0A6E9BB680AB}">
      <dgm:prSet custT="1"/>
      <dgm:spPr/>
      <dgm:t>
        <a:bodyPr/>
        <a:lstStyle/>
        <a:p>
          <a:r>
            <a:rPr lang="it-IT" sz="2000" dirty="0">
              <a:solidFill>
                <a:schemeClr val="accent1"/>
              </a:solidFill>
            </a:rPr>
            <a:t>Ordres de paiement reçus de la banque et/ou de la trésorerie du bénéficiaire. 
Virements bancaires indiquant le montant et le nom du bénéficiaire, accompagnés d'un relevé bancaire confirmant le décaissement financier effectif et final.</a:t>
          </a:r>
        </a:p>
      </dgm:t>
    </dgm:pt>
    <dgm:pt modelId="{CD35C0CD-66B2-A941-BDC1-96D340FF8954}" type="parTrans" cxnId="{BE16707E-C4A9-7746-85C3-F795747083AE}">
      <dgm:prSet/>
      <dgm:spPr/>
      <dgm:t>
        <a:bodyPr/>
        <a:lstStyle/>
        <a:p>
          <a:endParaRPr lang="it-IT"/>
        </a:p>
      </dgm:t>
    </dgm:pt>
    <dgm:pt modelId="{32FE721E-3DE4-E34F-9B03-8F5AC880D2BF}" type="sibTrans" cxnId="{BE16707E-C4A9-7746-85C3-F795747083AE}">
      <dgm:prSet/>
      <dgm:spPr/>
      <dgm:t>
        <a:bodyPr/>
        <a:lstStyle/>
        <a:p>
          <a:endParaRPr lang="it-IT"/>
        </a:p>
      </dgm:t>
    </dgm:pt>
    <dgm:pt modelId="{D2E820A3-D3F7-B24B-8475-6028B43A88A4}" type="pres">
      <dgm:prSet presAssocID="{21B524B5-9864-2C4D-BBE6-C5CFA4C8B653}" presName="Name0" presStyleCnt="0">
        <dgm:presLayoutVars>
          <dgm:dir/>
          <dgm:animLvl val="lvl"/>
          <dgm:resizeHandles val="exact"/>
        </dgm:presLayoutVars>
      </dgm:prSet>
      <dgm:spPr/>
      <dgm:t>
        <a:bodyPr/>
        <a:lstStyle/>
        <a:p>
          <a:endParaRPr lang="it-IT"/>
        </a:p>
      </dgm:t>
    </dgm:pt>
    <dgm:pt modelId="{FD72A78D-1063-9B45-967E-0530C7ED98AF}" type="pres">
      <dgm:prSet presAssocID="{B2C0D2BD-5BFF-AA48-B6B0-111C2F53DA96}" presName="vertFlow" presStyleCnt="0"/>
      <dgm:spPr/>
    </dgm:pt>
    <dgm:pt modelId="{380DD376-BC7B-8A41-91BC-7CB809ACE9C8}" type="pres">
      <dgm:prSet presAssocID="{B2C0D2BD-5BFF-AA48-B6B0-111C2F53DA96}" presName="header" presStyleLbl="node1" presStyleIdx="0" presStyleCnt="2"/>
      <dgm:spPr/>
      <dgm:t>
        <a:bodyPr/>
        <a:lstStyle/>
        <a:p>
          <a:endParaRPr lang="it-IT"/>
        </a:p>
      </dgm:t>
    </dgm:pt>
    <dgm:pt modelId="{10B197BC-6651-2D49-9A64-18088BF2F0AA}" type="pres">
      <dgm:prSet presAssocID="{CA19B924-F17D-7B4D-8DE0-9ABFD57D5E34}" presName="parTrans" presStyleLbl="sibTrans2D1" presStyleIdx="0" presStyleCnt="2"/>
      <dgm:spPr/>
      <dgm:t>
        <a:bodyPr/>
        <a:lstStyle/>
        <a:p>
          <a:endParaRPr lang="it-IT"/>
        </a:p>
      </dgm:t>
    </dgm:pt>
    <dgm:pt modelId="{916AAD3B-9B32-8E46-877E-7B9D45F7D929}" type="pres">
      <dgm:prSet presAssocID="{9E6A8099-F2DC-034F-A55D-B74651CD01FC}" presName="child" presStyleLbl="alignAccFollowNode1" presStyleIdx="0" presStyleCnt="2" custScaleY="157062" custLinFactNeighborX="137" custLinFactNeighborY="34843">
        <dgm:presLayoutVars>
          <dgm:chMax val="0"/>
          <dgm:bulletEnabled val="1"/>
        </dgm:presLayoutVars>
      </dgm:prSet>
      <dgm:spPr/>
      <dgm:t>
        <a:bodyPr/>
        <a:lstStyle/>
        <a:p>
          <a:endParaRPr lang="it-IT"/>
        </a:p>
      </dgm:t>
    </dgm:pt>
    <dgm:pt modelId="{224F6F8A-829F-B349-821F-449B57B88F78}" type="pres">
      <dgm:prSet presAssocID="{B2C0D2BD-5BFF-AA48-B6B0-111C2F53DA96}" presName="hSp" presStyleCnt="0"/>
      <dgm:spPr/>
    </dgm:pt>
    <dgm:pt modelId="{049721EA-3354-3545-AE86-6A7C5E74C3ED}" type="pres">
      <dgm:prSet presAssocID="{B7A287C1-9153-3E4B-A8E2-6778355A3839}" presName="vertFlow" presStyleCnt="0"/>
      <dgm:spPr/>
    </dgm:pt>
    <dgm:pt modelId="{DD556251-7160-CE44-B765-CCE7362FAF73}" type="pres">
      <dgm:prSet presAssocID="{B7A287C1-9153-3E4B-A8E2-6778355A3839}" presName="header" presStyleLbl="node1" presStyleIdx="1" presStyleCnt="2"/>
      <dgm:spPr/>
      <dgm:t>
        <a:bodyPr/>
        <a:lstStyle/>
        <a:p>
          <a:endParaRPr lang="it-IT"/>
        </a:p>
      </dgm:t>
    </dgm:pt>
    <dgm:pt modelId="{05548F29-7649-7C46-8A2E-979751CD61BA}" type="pres">
      <dgm:prSet presAssocID="{CD35C0CD-66B2-A941-BDC1-96D340FF8954}" presName="parTrans" presStyleLbl="sibTrans2D1" presStyleIdx="1" presStyleCnt="2"/>
      <dgm:spPr/>
      <dgm:t>
        <a:bodyPr/>
        <a:lstStyle/>
        <a:p>
          <a:endParaRPr lang="it-IT"/>
        </a:p>
      </dgm:t>
    </dgm:pt>
    <dgm:pt modelId="{EA47A336-A2B5-5443-9B78-1429570CB3BE}" type="pres">
      <dgm:prSet presAssocID="{F22470A0-B874-6340-A6DC-0A6E9BB680AB}" presName="child" presStyleLbl="alignAccFollowNode1" presStyleIdx="1" presStyleCnt="2" custScaleY="184171" custLinFactNeighborX="-674" custLinFactNeighborY="6408">
        <dgm:presLayoutVars>
          <dgm:chMax val="0"/>
          <dgm:bulletEnabled val="1"/>
        </dgm:presLayoutVars>
      </dgm:prSet>
      <dgm:spPr/>
      <dgm:t>
        <a:bodyPr/>
        <a:lstStyle/>
        <a:p>
          <a:endParaRPr lang="it-IT"/>
        </a:p>
      </dgm:t>
    </dgm:pt>
  </dgm:ptLst>
  <dgm:cxnLst>
    <dgm:cxn modelId="{BE16707E-C4A9-7746-85C3-F795747083AE}" srcId="{B7A287C1-9153-3E4B-A8E2-6778355A3839}" destId="{F22470A0-B874-6340-A6DC-0A6E9BB680AB}" srcOrd="0" destOrd="0" parTransId="{CD35C0CD-66B2-A941-BDC1-96D340FF8954}" sibTransId="{32FE721E-3DE4-E34F-9B03-8F5AC880D2BF}"/>
    <dgm:cxn modelId="{A406BC60-EB37-5E4D-847D-F4925E3F5CFC}" srcId="{21B524B5-9864-2C4D-BBE6-C5CFA4C8B653}" destId="{B2C0D2BD-5BFF-AA48-B6B0-111C2F53DA96}" srcOrd="0" destOrd="0" parTransId="{6F4BB93B-E2FA-3147-94A5-D572E72F57A8}" sibTransId="{1062A7B1-315E-5644-B95C-8096A321FE54}"/>
    <dgm:cxn modelId="{E135C959-D0E5-A446-8F01-8AF31C00B461}" type="presOf" srcId="{9E6A8099-F2DC-034F-A55D-B74651CD01FC}" destId="{916AAD3B-9B32-8E46-877E-7B9D45F7D929}" srcOrd="0" destOrd="0" presId="urn:microsoft.com/office/officeart/2005/8/layout/lProcess1"/>
    <dgm:cxn modelId="{E9D2500B-56EB-154D-A2DF-944927575A8F}" type="presOf" srcId="{CA19B924-F17D-7B4D-8DE0-9ABFD57D5E34}" destId="{10B197BC-6651-2D49-9A64-18088BF2F0AA}" srcOrd="0" destOrd="0" presId="urn:microsoft.com/office/officeart/2005/8/layout/lProcess1"/>
    <dgm:cxn modelId="{B1F77D1B-BC77-0A48-A752-A7643DFDBD77}" type="presOf" srcId="{F22470A0-B874-6340-A6DC-0A6E9BB680AB}" destId="{EA47A336-A2B5-5443-9B78-1429570CB3BE}" srcOrd="0" destOrd="0" presId="urn:microsoft.com/office/officeart/2005/8/layout/lProcess1"/>
    <dgm:cxn modelId="{C44AA2BA-C84A-9642-AB76-BAE0719ED40C}" srcId="{B2C0D2BD-5BFF-AA48-B6B0-111C2F53DA96}" destId="{9E6A8099-F2DC-034F-A55D-B74651CD01FC}" srcOrd="0" destOrd="0" parTransId="{CA19B924-F17D-7B4D-8DE0-9ABFD57D5E34}" sibTransId="{ADF11890-E2BC-E44F-9761-A9FF0B71D153}"/>
    <dgm:cxn modelId="{8E508585-0A4E-AF46-93EE-2EC6973B7CF0}" type="presOf" srcId="{B2C0D2BD-5BFF-AA48-B6B0-111C2F53DA96}" destId="{380DD376-BC7B-8A41-91BC-7CB809ACE9C8}" srcOrd="0" destOrd="0" presId="urn:microsoft.com/office/officeart/2005/8/layout/lProcess1"/>
    <dgm:cxn modelId="{24EAE772-2065-8D44-8039-6BB9E8E8A689}" srcId="{21B524B5-9864-2C4D-BBE6-C5CFA4C8B653}" destId="{B7A287C1-9153-3E4B-A8E2-6778355A3839}" srcOrd="1" destOrd="0" parTransId="{A7F71C66-9CCA-E740-A152-6F226A62D88F}" sibTransId="{18A4FDE5-7209-C34D-BD05-AE8BA6B4A13E}"/>
    <dgm:cxn modelId="{944EC81C-DAF8-654D-A1D6-E8966603BAE6}" type="presOf" srcId="{CD35C0CD-66B2-A941-BDC1-96D340FF8954}" destId="{05548F29-7649-7C46-8A2E-979751CD61BA}" srcOrd="0" destOrd="0" presId="urn:microsoft.com/office/officeart/2005/8/layout/lProcess1"/>
    <dgm:cxn modelId="{E178F4B6-3347-864C-9C6F-C52693E43999}" type="presOf" srcId="{21B524B5-9864-2C4D-BBE6-C5CFA4C8B653}" destId="{D2E820A3-D3F7-B24B-8475-6028B43A88A4}" srcOrd="0" destOrd="0" presId="urn:microsoft.com/office/officeart/2005/8/layout/lProcess1"/>
    <dgm:cxn modelId="{92261D65-F2F6-5D4C-9B83-358E504EC317}" type="presOf" srcId="{B7A287C1-9153-3E4B-A8E2-6778355A3839}" destId="{DD556251-7160-CE44-B765-CCE7362FAF73}" srcOrd="0" destOrd="0" presId="urn:microsoft.com/office/officeart/2005/8/layout/lProcess1"/>
    <dgm:cxn modelId="{71B070B2-A082-1D42-A736-F6E2D1C40013}" type="presParOf" srcId="{D2E820A3-D3F7-B24B-8475-6028B43A88A4}" destId="{FD72A78D-1063-9B45-967E-0530C7ED98AF}" srcOrd="0" destOrd="0" presId="urn:microsoft.com/office/officeart/2005/8/layout/lProcess1"/>
    <dgm:cxn modelId="{1552F33A-497F-2748-B3A8-0D00C8242B48}" type="presParOf" srcId="{FD72A78D-1063-9B45-967E-0530C7ED98AF}" destId="{380DD376-BC7B-8A41-91BC-7CB809ACE9C8}" srcOrd="0" destOrd="0" presId="urn:microsoft.com/office/officeart/2005/8/layout/lProcess1"/>
    <dgm:cxn modelId="{A1FE9C80-F340-DC43-9E35-71A2E4B73F26}" type="presParOf" srcId="{FD72A78D-1063-9B45-967E-0530C7ED98AF}" destId="{10B197BC-6651-2D49-9A64-18088BF2F0AA}" srcOrd="1" destOrd="0" presId="urn:microsoft.com/office/officeart/2005/8/layout/lProcess1"/>
    <dgm:cxn modelId="{705EDA22-E316-4742-8CCF-7C1F4C383C8D}" type="presParOf" srcId="{FD72A78D-1063-9B45-967E-0530C7ED98AF}" destId="{916AAD3B-9B32-8E46-877E-7B9D45F7D929}" srcOrd="2" destOrd="0" presId="urn:microsoft.com/office/officeart/2005/8/layout/lProcess1"/>
    <dgm:cxn modelId="{66B26D86-1522-364B-A7F6-F39451532776}" type="presParOf" srcId="{D2E820A3-D3F7-B24B-8475-6028B43A88A4}" destId="{224F6F8A-829F-B349-821F-449B57B88F78}" srcOrd="1" destOrd="0" presId="urn:microsoft.com/office/officeart/2005/8/layout/lProcess1"/>
    <dgm:cxn modelId="{6022CECD-8ACA-7048-9C33-1BE19A75271C}" type="presParOf" srcId="{D2E820A3-D3F7-B24B-8475-6028B43A88A4}" destId="{049721EA-3354-3545-AE86-6A7C5E74C3ED}" srcOrd="2" destOrd="0" presId="urn:microsoft.com/office/officeart/2005/8/layout/lProcess1"/>
    <dgm:cxn modelId="{9DE84287-5FA6-BC4D-AE2E-E83F02D34347}" type="presParOf" srcId="{049721EA-3354-3545-AE86-6A7C5E74C3ED}" destId="{DD556251-7160-CE44-B765-CCE7362FAF73}" srcOrd="0" destOrd="0" presId="urn:microsoft.com/office/officeart/2005/8/layout/lProcess1"/>
    <dgm:cxn modelId="{40AEB6F6-918D-C642-A1E1-9CA275784CA9}" type="presParOf" srcId="{049721EA-3354-3545-AE86-6A7C5E74C3ED}" destId="{05548F29-7649-7C46-8A2E-979751CD61BA}" srcOrd="1" destOrd="0" presId="urn:microsoft.com/office/officeart/2005/8/layout/lProcess1"/>
    <dgm:cxn modelId="{04857F7D-ACA7-3B49-84D3-AE8C75202279}" type="presParOf" srcId="{049721EA-3354-3545-AE86-6A7C5E74C3ED}" destId="{EA47A336-A2B5-5443-9B78-1429570CB3BE}" srcOrd="2"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E41545-A666-F74D-B7C9-8D4CA2121F2A}">
      <dsp:nvSpPr>
        <dsp:cNvPr id="0" name=""/>
        <dsp:cNvSpPr/>
      </dsp:nvSpPr>
      <dsp:spPr>
        <a:xfrm>
          <a:off x="0" y="927965"/>
          <a:ext cx="8509000" cy="95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BCE81C-3AB3-4448-8576-82EF2E87BD91}">
      <dsp:nvSpPr>
        <dsp:cNvPr id="0" name=""/>
        <dsp:cNvSpPr/>
      </dsp:nvSpPr>
      <dsp:spPr>
        <a:xfrm>
          <a:off x="425450" y="3859"/>
          <a:ext cx="5956300" cy="14849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lvl="0" algn="l" defTabSz="711200">
            <a:lnSpc>
              <a:spcPct val="90000"/>
            </a:lnSpc>
            <a:spcBef>
              <a:spcPct val="0"/>
            </a:spcBef>
            <a:spcAft>
              <a:spcPct val="35000"/>
            </a:spcAft>
          </a:pPr>
          <a:r>
            <a:rPr lang="fr-FR" sz="1600" kern="1200" dirty="0">
              <a:solidFill>
                <a:schemeClr val="bg1"/>
              </a:solidFill>
              <a:effectLst/>
              <a:latin typeface="Calibri" panose="020F0502020204030204" pitchFamily="34" charset="0"/>
              <a:ea typeface="Times New Roman" panose="02020603050405020304" pitchFamily="18" charset="0"/>
              <a:cs typeface="Arial" panose="020B0604020202020204" pitchFamily="34" charset="0"/>
            </a:rPr>
            <a:t>Sont effectués sur 100% des dépenses déclarées et des pièces justificatives correspondantes (dépenses et paiement)</a:t>
          </a:r>
          <a:endParaRPr lang="fr-FR" sz="1600" kern="1200" dirty="0">
            <a:solidFill>
              <a:schemeClr val="bg1"/>
            </a:solidFill>
          </a:endParaRPr>
        </a:p>
      </dsp:txBody>
      <dsp:txXfrm>
        <a:off x="497941" y="76350"/>
        <a:ext cx="5811318" cy="1340003"/>
      </dsp:txXfrm>
    </dsp:sp>
    <dsp:sp modelId="{CB21B69D-CB44-EC4F-A025-BBB59142D8EB}">
      <dsp:nvSpPr>
        <dsp:cNvPr id="0" name=""/>
        <dsp:cNvSpPr/>
      </dsp:nvSpPr>
      <dsp:spPr>
        <a:xfrm>
          <a:off x="0" y="3519955"/>
          <a:ext cx="8509000" cy="95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8184B0-1D92-2245-B2BC-9E23B9BFF737}">
      <dsp:nvSpPr>
        <dsp:cNvPr id="0" name=""/>
        <dsp:cNvSpPr/>
      </dsp:nvSpPr>
      <dsp:spPr>
        <a:xfrm>
          <a:off x="425450" y="2090765"/>
          <a:ext cx="5956300" cy="199006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lvl="0" algn="l" defTabSz="711200">
            <a:lnSpc>
              <a:spcPct val="90000"/>
            </a:lnSpc>
            <a:spcBef>
              <a:spcPct val="0"/>
            </a:spcBef>
            <a:spcAft>
              <a:spcPct val="35000"/>
            </a:spcAft>
          </a:pPr>
          <a:r>
            <a:rPr lang="fr-FR" sz="1600" kern="1200" dirty="0">
              <a:solidFill>
                <a:schemeClr val="bg1"/>
              </a:solidFill>
              <a:latin typeface="Calibri" panose="020F0502020204030204" pitchFamily="34" charset="0"/>
              <a:cs typeface="Arial" panose="020B0604020202020204" pitchFamily="34" charset="0"/>
            </a:rPr>
            <a:t>Se fondent  sur l'examen du rapport de vérification des dépenses soumis par chaque bénéficiaire principal/ partenaire et des pièces justificatives pertinentes, tel que la documentation relative aux procédures de sélection de chaque fournisseur de biens et/ou de services, les pièces justificatives des dépenses et des paiements (par exemple, factures, reçus, ordres de paiement, etc.) et la documentation relative à la fourniture/production des travaux/biens/services (par exemple, rapports d'avancement, documents de livraison, etc.)</a:t>
          </a:r>
          <a:endParaRPr lang="fr-FR" sz="1600" kern="1200" dirty="0">
            <a:solidFill>
              <a:schemeClr val="bg1"/>
            </a:solidFill>
          </a:endParaRPr>
        </a:p>
      </dsp:txBody>
      <dsp:txXfrm>
        <a:off x="522597" y="2187912"/>
        <a:ext cx="5762006" cy="17957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78D3E8-5D12-964E-9933-60633BF22759}">
      <dsp:nvSpPr>
        <dsp:cNvPr id="0" name=""/>
        <dsp:cNvSpPr/>
      </dsp:nvSpPr>
      <dsp:spPr>
        <a:xfrm>
          <a:off x="0" y="406794"/>
          <a:ext cx="8509000"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8F876A-E75B-D242-B55B-29132168163A}">
      <dsp:nvSpPr>
        <dsp:cNvPr id="0" name=""/>
        <dsp:cNvSpPr/>
      </dsp:nvSpPr>
      <dsp:spPr>
        <a:xfrm>
          <a:off x="425450" y="82074"/>
          <a:ext cx="5956300"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lvl="0" algn="l" defTabSz="711200">
            <a:lnSpc>
              <a:spcPct val="90000"/>
            </a:lnSpc>
            <a:spcBef>
              <a:spcPct val="0"/>
            </a:spcBef>
            <a:spcAft>
              <a:spcPct val="35000"/>
            </a:spcAft>
          </a:pPr>
          <a:r>
            <a:rPr lang="fr-FR" sz="1600" kern="1200" dirty="0"/>
            <a:t>la disponibilité dans les locaux du bénéficiaire/partenaire des documents administratifs et comptables originaux</a:t>
          </a:r>
          <a:endParaRPr lang="it-IT" sz="1600" kern="1200" dirty="0"/>
        </a:p>
      </dsp:txBody>
      <dsp:txXfrm>
        <a:off x="457153" y="113777"/>
        <a:ext cx="5892894" cy="586034"/>
      </dsp:txXfrm>
    </dsp:sp>
    <dsp:sp modelId="{FCE41545-A666-F74D-B7C9-8D4CA2121F2A}">
      <dsp:nvSpPr>
        <dsp:cNvPr id="0" name=""/>
        <dsp:cNvSpPr/>
      </dsp:nvSpPr>
      <dsp:spPr>
        <a:xfrm>
          <a:off x="0" y="1404714"/>
          <a:ext cx="8509000"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BCE81C-3AB3-4448-8576-82EF2E87BD91}">
      <dsp:nvSpPr>
        <dsp:cNvPr id="0" name=""/>
        <dsp:cNvSpPr/>
      </dsp:nvSpPr>
      <dsp:spPr>
        <a:xfrm>
          <a:off x="425450" y="1079994"/>
          <a:ext cx="5956300"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lvl="0" algn="l" defTabSz="711200">
            <a:lnSpc>
              <a:spcPct val="90000"/>
            </a:lnSpc>
            <a:spcBef>
              <a:spcPct val="0"/>
            </a:spcBef>
            <a:spcAft>
              <a:spcPct val="35000"/>
            </a:spcAft>
          </a:pPr>
          <a:r>
            <a:rPr lang="fr-FR" sz="1600" kern="1200" dirty="0">
              <a:effectLst/>
              <a:latin typeface="Calibri" panose="020F0502020204030204" pitchFamily="34" charset="0"/>
              <a:ea typeface="Times New Roman" panose="02020603050405020304" pitchFamily="18" charset="0"/>
              <a:cs typeface="Times New Roman" panose="02020603050405020304" pitchFamily="18" charset="0"/>
            </a:rPr>
            <a:t>l'existence, dans les locaux du bénéficiaire/partenaire, d’un système de comptabilité séparé  ou d'un système de comptabilité adéquat </a:t>
          </a:r>
          <a:endParaRPr lang="fr-FR" sz="1600" kern="1200" dirty="0"/>
        </a:p>
      </dsp:txBody>
      <dsp:txXfrm>
        <a:off x="457153" y="1111697"/>
        <a:ext cx="5892894" cy="586034"/>
      </dsp:txXfrm>
    </dsp:sp>
    <dsp:sp modelId="{CB21B69D-CB44-EC4F-A025-BBB59142D8EB}">
      <dsp:nvSpPr>
        <dsp:cNvPr id="0" name=""/>
        <dsp:cNvSpPr/>
      </dsp:nvSpPr>
      <dsp:spPr>
        <a:xfrm>
          <a:off x="0" y="2847020"/>
          <a:ext cx="8509000"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8184B0-1D92-2245-B2BC-9E23B9BFF737}">
      <dsp:nvSpPr>
        <dsp:cNvPr id="0" name=""/>
        <dsp:cNvSpPr/>
      </dsp:nvSpPr>
      <dsp:spPr>
        <a:xfrm>
          <a:off x="425450" y="2077914"/>
          <a:ext cx="5956300" cy="10938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lvl="0" algn="l" defTabSz="711200">
            <a:lnSpc>
              <a:spcPct val="90000"/>
            </a:lnSpc>
            <a:spcBef>
              <a:spcPct val="0"/>
            </a:spcBef>
            <a:spcAft>
              <a:spcPct val="35000"/>
            </a:spcAft>
          </a:pPr>
          <a:r>
            <a:rPr lang="fr-FR" sz="1600" kern="1200" dirty="0">
              <a:effectLst/>
              <a:latin typeface="Calibri" panose="020F0502020204030204" pitchFamily="34" charset="0"/>
              <a:ea typeface="Times New Roman" panose="02020603050405020304" pitchFamily="18" charset="0"/>
              <a:cs typeface="Times New Roman" panose="02020603050405020304" pitchFamily="18" charset="0"/>
            </a:rPr>
            <a:t>que  les biens ou les services financés par le programme existent réellement et sont conformes aux dispositions de la législation  et à l’avis publique de sélection</a:t>
          </a:r>
          <a:endParaRPr lang="fr-FR" sz="1600" kern="1200" dirty="0"/>
        </a:p>
      </dsp:txBody>
      <dsp:txXfrm>
        <a:off x="478846" y="2131310"/>
        <a:ext cx="5849508" cy="987033"/>
      </dsp:txXfrm>
    </dsp:sp>
    <dsp:sp modelId="{5FA342E0-DBA7-CE49-A4EF-3CFC7C98B70F}">
      <dsp:nvSpPr>
        <dsp:cNvPr id="0" name=""/>
        <dsp:cNvSpPr/>
      </dsp:nvSpPr>
      <dsp:spPr>
        <a:xfrm>
          <a:off x="0" y="3844940"/>
          <a:ext cx="8509000"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5102E65-4AD0-D944-AA87-9BBDAF0ECF9E}">
      <dsp:nvSpPr>
        <dsp:cNvPr id="0" name=""/>
        <dsp:cNvSpPr/>
      </dsp:nvSpPr>
      <dsp:spPr>
        <a:xfrm>
          <a:off x="425450" y="3520220"/>
          <a:ext cx="5956300"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lvl="0" algn="l" defTabSz="711200">
            <a:lnSpc>
              <a:spcPct val="90000"/>
            </a:lnSpc>
            <a:spcBef>
              <a:spcPct val="0"/>
            </a:spcBef>
            <a:spcAft>
              <a:spcPct val="35000"/>
            </a:spcAft>
          </a:pPr>
          <a:r>
            <a:rPr lang="fr-FR" sz="1600" kern="1200" dirty="0">
              <a:effectLst/>
              <a:latin typeface="Calibri" panose="020F0502020204030204" pitchFamily="34" charset="0"/>
              <a:ea typeface="Times New Roman" panose="02020603050405020304" pitchFamily="18" charset="0"/>
              <a:cs typeface="Times New Roman" panose="02020603050405020304" pitchFamily="18" charset="0"/>
            </a:rPr>
            <a:t>que  l’état d’avancement ou de la clôture du projet ou bien de l’activité objet du cofinancement soit conforme à la documentation soumise </a:t>
          </a:r>
          <a:endParaRPr lang="fr-FR" sz="1600" kern="1200" dirty="0"/>
        </a:p>
      </dsp:txBody>
      <dsp:txXfrm>
        <a:off x="457153" y="3551923"/>
        <a:ext cx="5892894" cy="5860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78D3E8-5D12-964E-9933-60633BF22759}">
      <dsp:nvSpPr>
        <dsp:cNvPr id="0" name=""/>
        <dsp:cNvSpPr/>
      </dsp:nvSpPr>
      <dsp:spPr>
        <a:xfrm>
          <a:off x="0" y="419738"/>
          <a:ext cx="8452251" cy="604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8F876A-E75B-D242-B55B-29132168163A}">
      <dsp:nvSpPr>
        <dsp:cNvPr id="0" name=""/>
        <dsp:cNvSpPr/>
      </dsp:nvSpPr>
      <dsp:spPr>
        <a:xfrm>
          <a:off x="388744" y="9053"/>
          <a:ext cx="5916575" cy="7084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3632" tIns="0" rIns="223632" bIns="0" numCol="1" spcCol="1270" anchor="ctr" anchorCtr="0">
          <a:noAutofit/>
        </a:bodyPr>
        <a:lstStyle/>
        <a:p>
          <a:pPr lvl="0" algn="l" defTabSz="711200">
            <a:lnSpc>
              <a:spcPct val="90000"/>
            </a:lnSpc>
            <a:spcBef>
              <a:spcPct val="0"/>
            </a:spcBef>
            <a:spcAft>
              <a:spcPct val="35000"/>
            </a:spcAft>
          </a:pPr>
          <a:r>
            <a:rPr lang="fr-FR" sz="1600" kern="1200" dirty="0"/>
            <a:t>le respect de l'obligation de publicité liée au financement communautaire </a:t>
          </a:r>
          <a:endParaRPr lang="it-IT" sz="1600" kern="1200" dirty="0"/>
        </a:p>
      </dsp:txBody>
      <dsp:txXfrm>
        <a:off x="423329" y="43638"/>
        <a:ext cx="5847405" cy="639310"/>
      </dsp:txXfrm>
    </dsp:sp>
    <dsp:sp modelId="{FCE41545-A666-F74D-B7C9-8D4CA2121F2A}">
      <dsp:nvSpPr>
        <dsp:cNvPr id="0" name=""/>
        <dsp:cNvSpPr/>
      </dsp:nvSpPr>
      <dsp:spPr>
        <a:xfrm>
          <a:off x="0" y="1508378"/>
          <a:ext cx="8452251" cy="604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BCE81C-3AB3-4448-8576-82EF2E87BD91}">
      <dsp:nvSpPr>
        <dsp:cNvPr id="0" name=""/>
        <dsp:cNvSpPr/>
      </dsp:nvSpPr>
      <dsp:spPr>
        <a:xfrm>
          <a:off x="422612" y="1154138"/>
          <a:ext cx="5916575" cy="7084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3632" tIns="0" rIns="223632" bIns="0" numCol="1" spcCol="1270" anchor="ctr" anchorCtr="0">
          <a:noAutofit/>
        </a:bodyPr>
        <a:lstStyle/>
        <a:p>
          <a:pPr lvl="0" algn="l" defTabSz="711200">
            <a:lnSpc>
              <a:spcPct val="90000"/>
            </a:lnSpc>
            <a:spcBef>
              <a:spcPct val="0"/>
            </a:spcBef>
            <a:spcAft>
              <a:spcPct val="35000"/>
            </a:spcAft>
          </a:pPr>
          <a:r>
            <a:rPr lang="fr-FR" sz="1600" kern="1200" dirty="0"/>
            <a:t>la régularité des conditions de suivi de l’opération et d’archivage des pièces justificatives </a:t>
          </a:r>
        </a:p>
      </dsp:txBody>
      <dsp:txXfrm>
        <a:off x="457197" y="1188723"/>
        <a:ext cx="5847405" cy="639310"/>
      </dsp:txXfrm>
    </dsp:sp>
    <dsp:sp modelId="{CB21B69D-CB44-EC4F-A025-BBB59142D8EB}">
      <dsp:nvSpPr>
        <dsp:cNvPr id="0" name=""/>
        <dsp:cNvSpPr/>
      </dsp:nvSpPr>
      <dsp:spPr>
        <a:xfrm>
          <a:off x="0" y="2703722"/>
          <a:ext cx="8452251" cy="604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8184B0-1D92-2245-B2BC-9E23B9BFF737}">
      <dsp:nvSpPr>
        <dsp:cNvPr id="0" name=""/>
        <dsp:cNvSpPr/>
      </dsp:nvSpPr>
      <dsp:spPr>
        <a:xfrm>
          <a:off x="498302" y="2080281"/>
          <a:ext cx="5916575" cy="7496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3632" tIns="0" rIns="223632" bIns="0" numCol="1" spcCol="1270" anchor="ctr" anchorCtr="0">
          <a:noAutofit/>
        </a:bodyPr>
        <a:lstStyle/>
        <a:p>
          <a:pPr lvl="0" algn="l" defTabSz="711200">
            <a:lnSpc>
              <a:spcPct val="90000"/>
            </a:lnSpc>
            <a:spcBef>
              <a:spcPct val="0"/>
            </a:spcBef>
            <a:spcAft>
              <a:spcPct val="35000"/>
            </a:spcAft>
          </a:pPr>
          <a:r>
            <a:rPr lang="fr-FR" sz="1600" kern="1200" dirty="0"/>
            <a:t>le respect par l'opération des règles relatives à la passation de marché, aux aides d'État, à la protection de l'environnement, à l'égalité des chances et à la non-discrimination </a:t>
          </a:r>
        </a:p>
      </dsp:txBody>
      <dsp:txXfrm>
        <a:off x="534899" y="2116878"/>
        <a:ext cx="5843381" cy="6764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0DD376-BC7B-8A41-91BC-7CB809ACE9C8}">
      <dsp:nvSpPr>
        <dsp:cNvPr id="0" name=""/>
        <dsp:cNvSpPr/>
      </dsp:nvSpPr>
      <dsp:spPr>
        <a:xfrm>
          <a:off x="1895" y="109207"/>
          <a:ext cx="4651371" cy="116284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r>
            <a:rPr lang="it-IT" sz="3500" kern="1200" dirty="0" err="1"/>
            <a:t>Pièces</a:t>
          </a:r>
          <a:r>
            <a:rPr lang="it-IT" sz="3500" kern="1200" dirty="0"/>
            <a:t> </a:t>
          </a:r>
          <a:r>
            <a:rPr lang="it-IT" sz="3500" kern="1200" dirty="0" err="1"/>
            <a:t>justificatives</a:t>
          </a:r>
          <a:r>
            <a:rPr lang="it-IT" sz="3500" kern="1200" dirty="0"/>
            <a:t> - </a:t>
          </a:r>
          <a:r>
            <a:rPr lang="it-IT" sz="3500" kern="1200" dirty="0" err="1"/>
            <a:t>Dépenses</a:t>
          </a:r>
          <a:endParaRPr lang="it-IT" sz="3500" kern="1200" dirty="0"/>
        </a:p>
      </dsp:txBody>
      <dsp:txXfrm>
        <a:off x="35953" y="143265"/>
        <a:ext cx="4583255" cy="1094726"/>
      </dsp:txXfrm>
    </dsp:sp>
    <dsp:sp modelId="{10B197BC-6651-2D49-9A64-18088BF2F0AA}">
      <dsp:nvSpPr>
        <dsp:cNvPr id="0" name=""/>
        <dsp:cNvSpPr/>
      </dsp:nvSpPr>
      <dsp:spPr>
        <a:xfrm rot="5389279">
          <a:off x="2193048" y="1444703"/>
          <a:ext cx="274403" cy="203497"/>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6AAD3B-9B32-8E46-877E-7B9D45F7D929}">
      <dsp:nvSpPr>
        <dsp:cNvPr id="0" name=""/>
        <dsp:cNvSpPr/>
      </dsp:nvSpPr>
      <dsp:spPr>
        <a:xfrm>
          <a:off x="8267" y="1820854"/>
          <a:ext cx="4651371" cy="1826384"/>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kern="1200" noProof="0" dirty="0">
              <a:solidFill>
                <a:schemeClr val="accent1"/>
              </a:solidFill>
            </a:rPr>
            <a:t>Factures ou reçus
Documents comptables équivalents</a:t>
          </a:r>
        </a:p>
      </dsp:txBody>
      <dsp:txXfrm>
        <a:off x="61760" y="1874347"/>
        <a:ext cx="4544385" cy="1719398"/>
      </dsp:txXfrm>
    </dsp:sp>
    <dsp:sp modelId="{DD556251-7160-CE44-B765-CCE7362FAF73}">
      <dsp:nvSpPr>
        <dsp:cNvPr id="0" name=""/>
        <dsp:cNvSpPr/>
      </dsp:nvSpPr>
      <dsp:spPr>
        <a:xfrm>
          <a:off x="5304459" y="109207"/>
          <a:ext cx="4651371" cy="116284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r>
            <a:rPr lang="it-IT" sz="3500" kern="1200" dirty="0" err="1"/>
            <a:t>Pièces</a:t>
          </a:r>
          <a:r>
            <a:rPr lang="it-IT" sz="3500" kern="1200" dirty="0"/>
            <a:t> </a:t>
          </a:r>
          <a:r>
            <a:rPr lang="it-IT" sz="3500" kern="1200" dirty="0" err="1"/>
            <a:t>justificatives</a:t>
          </a:r>
          <a:r>
            <a:rPr lang="it-IT" sz="3500" kern="1200" dirty="0"/>
            <a:t> - </a:t>
          </a:r>
          <a:r>
            <a:rPr lang="it-IT" sz="3500" kern="1200" dirty="0" err="1"/>
            <a:t>Paiements</a:t>
          </a:r>
          <a:endParaRPr lang="it-IT" sz="3500" kern="1200" dirty="0"/>
        </a:p>
      </dsp:txBody>
      <dsp:txXfrm>
        <a:off x="5338517" y="143265"/>
        <a:ext cx="4583255" cy="1094726"/>
      </dsp:txXfrm>
    </dsp:sp>
    <dsp:sp modelId="{05548F29-7649-7C46-8A2E-979751CD61BA}">
      <dsp:nvSpPr>
        <dsp:cNvPr id="0" name=""/>
        <dsp:cNvSpPr/>
      </dsp:nvSpPr>
      <dsp:spPr>
        <a:xfrm rot="5451679">
          <a:off x="7509867" y="1386839"/>
          <a:ext cx="216562" cy="203497"/>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47A336-A2B5-5443-9B78-1429570CB3BE}">
      <dsp:nvSpPr>
        <dsp:cNvPr id="0" name=""/>
        <dsp:cNvSpPr/>
      </dsp:nvSpPr>
      <dsp:spPr>
        <a:xfrm>
          <a:off x="5273108" y="1705125"/>
          <a:ext cx="4651371" cy="2141619"/>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it-IT" sz="2000" kern="1200" dirty="0">
              <a:solidFill>
                <a:schemeClr val="accent1"/>
              </a:solidFill>
            </a:rPr>
            <a:t>Ordres de paiement reçus de la banque et/ou de la trésorerie du bénéficiaire. 
Virements bancaires indiquant le montant et le nom du bénéficiaire, accompagnés d'un relevé bancaire confirmant le décaissement financier effectif et final.</a:t>
          </a:r>
        </a:p>
      </dsp:txBody>
      <dsp:txXfrm>
        <a:off x="5335834" y="1767851"/>
        <a:ext cx="4525919" cy="2016167"/>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DC49B273-5C27-0E4B-A42E-A37A0441C835}" type="datetimeFigureOut">
              <a:rPr lang="it-IT" smtClean="0"/>
              <a:pPr/>
              <a:t>07/03/2023</a:t>
            </a:fld>
            <a:endParaRPr lang="it-IT"/>
          </a:p>
        </p:txBody>
      </p:sp>
      <p:sp>
        <p:nvSpPr>
          <p:cNvPr id="4" name="Segnaposto immagine diapositiva 3"/>
          <p:cNvSpPr>
            <a:spLocks noGrp="1" noRot="1" noChangeAspect="1"/>
          </p:cNvSpPr>
          <p:nvPr>
            <p:ph type="sldImg" idx="2"/>
          </p:nvPr>
        </p:nvSpPr>
        <p:spPr>
          <a:xfrm>
            <a:off x="687388" y="1143000"/>
            <a:ext cx="5484812"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665217-397C-864A-8232-1ECA772BE375}" type="slidenum">
              <a:rPr lang="it-IT" smtClean="0"/>
              <a:pPr/>
              <a:t>‹N›</a:t>
            </a:fld>
            <a:endParaRPr lang="it-IT"/>
          </a:p>
        </p:txBody>
      </p:sp>
    </p:spTree>
    <p:extLst>
      <p:ext uri="{BB962C8B-B14F-4D97-AF65-F5344CB8AC3E}">
        <p14:creationId xmlns:p14="http://schemas.microsoft.com/office/powerpoint/2010/main" val="13187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it-IT"/>
              <a:t>Fare clic per modificare stile</a:t>
            </a:r>
          </a:p>
        </p:txBody>
      </p:sp>
      <p:sp>
        <p:nvSpPr>
          <p:cNvPr id="3" name="Sottotito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dirty="0"/>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98692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testo verticale 2"/>
          <p:cNvSpPr>
            <a:spLocks noGrp="1"/>
          </p:cNvSpPr>
          <p:nvPr>
            <p:ph type="body" orient="vert" idx="1"/>
          </p:nvPr>
        </p:nvSpPr>
        <p:spPr>
          <a:xfrm>
            <a:off x="3707707" y="3031299"/>
            <a:ext cx="7646096" cy="3145664"/>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186863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899" y="365125"/>
            <a:ext cx="2628900" cy="5811838"/>
          </a:xfrm>
          <a:prstGeom prst="rect">
            <a:avLst/>
          </a:prstGeom>
        </p:spPr>
        <p:txBody>
          <a:bodyPr vert="eaVert"/>
          <a:lstStyle/>
          <a:p>
            <a:r>
              <a:rPr lang="it-IT"/>
              <a:t>Fare clic per modificare stile</a:t>
            </a:r>
          </a:p>
        </p:txBody>
      </p:sp>
      <p:sp>
        <p:nvSpPr>
          <p:cNvPr id="3" name="Segnaposto testo verticale 2"/>
          <p:cNvSpPr>
            <a:spLocks noGrp="1"/>
          </p:cNvSpPr>
          <p:nvPr>
            <p:ph type="body" orient="vert" idx="1"/>
          </p:nvPr>
        </p:nvSpPr>
        <p:spPr>
          <a:xfrm>
            <a:off x="838199" y="365125"/>
            <a:ext cx="7734300" cy="5811838"/>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7790839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p>
            <a:r>
              <a:rPr lang="it-IT"/>
              <a:t>Fare clic per modificare lo stile del titolo</a:t>
            </a:r>
          </a:p>
        </p:txBody>
      </p:sp>
    </p:spTree>
    <p:extLst>
      <p:ext uri="{BB962C8B-B14F-4D97-AF65-F5344CB8AC3E}">
        <p14:creationId xmlns:p14="http://schemas.microsoft.com/office/powerpoint/2010/main" val="14587953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Header 1"/>
          <p:cNvSpPr>
            <a:spLocks noGrp="1"/>
          </p:cNvSpPr>
          <p:nvPr>
            <p:ph type="title"/>
          </p:nvPr>
        </p:nvSpPr>
        <p:spPr>
          <a:xfrm>
            <a:off x="377666" y="427735"/>
            <a:ext cx="6797992" cy="1710943"/>
          </a:xfrm>
        </p:spPr>
        <p:txBody>
          <a:bodyPr/>
          <a:lstStyle/>
          <a:p>
            <a:r>
              <a:rPr lang="en-US" noProof="0"/>
              <a:t>Title</a:t>
            </a:r>
          </a:p>
        </p:txBody>
      </p:sp>
      <p:sp>
        <p:nvSpPr>
          <p:cNvPr id="3" name="Text 2"/>
          <p:cNvSpPr>
            <a:spLocks noGrp="1"/>
          </p:cNvSpPr>
          <p:nvPr>
            <p:ph type="body" idx="1"/>
          </p:nvPr>
        </p:nvSpPr>
        <p:spPr>
          <a:xfrm>
            <a:off x="377666" y="2459482"/>
            <a:ext cx="6797992" cy="7057644"/>
          </a:xfrm>
        </p:spPr>
        <p:txBody>
          <a:bodyPr/>
          <a:lstStyle/>
          <a:p>
            <a:pPr lvl="0"/>
            <a:r>
              <a:rPr lang="en-US" noProof="0"/>
              <a:t>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Holder 4">
            <a:extLst>
              <a:ext uri="{FF2B5EF4-FFF2-40B4-BE49-F238E27FC236}">
                <a16:creationId xmlns:a16="http://schemas.microsoft.com/office/drawing/2014/main" id="{E4611ACA-0922-7422-4E87-43A4423C25D8}"/>
              </a:ext>
            </a:extLst>
          </p:cNvPr>
          <p:cNvSpPr>
            <a:spLocks noGrp="1" noChangeArrowheads="1"/>
          </p:cNvSpPr>
          <p:nvPr>
            <p:ph type="ftr" sz="quarter" idx="10"/>
          </p:nvPr>
        </p:nvSpPr>
        <p:spPr>
          <a:ln/>
        </p:spPr>
        <p:txBody>
          <a:bodyPr/>
          <a:lstStyle>
            <a:lvl1pPr>
              <a:defRPr/>
            </a:lvl1pPr>
          </a:lstStyle>
          <a:p>
            <a:endParaRPr lang="it-IT" altLang="it-IT"/>
          </a:p>
        </p:txBody>
      </p:sp>
      <p:sp>
        <p:nvSpPr>
          <p:cNvPr id="5" name="Holder 5">
            <a:extLst>
              <a:ext uri="{FF2B5EF4-FFF2-40B4-BE49-F238E27FC236}">
                <a16:creationId xmlns:a16="http://schemas.microsoft.com/office/drawing/2014/main" id="{C431A76A-C78B-A70E-E4B2-DADAB41549CE}"/>
              </a:ext>
            </a:extLst>
          </p:cNvPr>
          <p:cNvSpPr>
            <a:spLocks noGrp="1" noChangeArrowheads="1"/>
          </p:cNvSpPr>
          <p:nvPr>
            <p:ph type="dt" sz="half" idx="11"/>
          </p:nvPr>
        </p:nvSpPr>
        <p:spPr>
          <a:ln/>
        </p:spPr>
        <p:txBody>
          <a:bodyPr/>
          <a:lstStyle>
            <a:lvl1pPr>
              <a:defRPr/>
            </a:lvl1pPr>
          </a:lstStyle>
          <a:p>
            <a:fld id="{2A453EEB-7C94-3745-84CB-C06E7B90D3A1}" type="datetime1">
              <a:rPr lang="en-US" altLang="it-IT"/>
              <a:pPr/>
              <a:t>3/7/2023</a:t>
            </a:fld>
            <a:endParaRPr lang="en-US" altLang="it-IT"/>
          </a:p>
        </p:txBody>
      </p:sp>
      <p:sp>
        <p:nvSpPr>
          <p:cNvPr id="6" name="Holder 6">
            <a:extLst>
              <a:ext uri="{FF2B5EF4-FFF2-40B4-BE49-F238E27FC236}">
                <a16:creationId xmlns:a16="http://schemas.microsoft.com/office/drawing/2014/main" id="{740C288A-77A6-5A08-D4D6-C4CC977244B6}"/>
              </a:ext>
            </a:extLst>
          </p:cNvPr>
          <p:cNvSpPr>
            <a:spLocks noGrp="1"/>
          </p:cNvSpPr>
          <p:nvPr>
            <p:ph type="sldNum" sz="quarter" idx="12"/>
          </p:nvPr>
        </p:nvSpPr>
        <p:spPr/>
        <p:txBody>
          <a:bodyPr/>
          <a:lstStyle>
            <a:lvl1pPr>
              <a:defRPr/>
            </a:lvl1pPr>
          </a:lstStyle>
          <a:p>
            <a:fld id="{DC781FAB-FDE0-1249-B318-1BB7ED8A6EA3}" type="slidenum">
              <a:rPr lang="ru-RU" altLang="it-IT"/>
              <a:pPr/>
              <a:t>‹N›</a:t>
            </a:fld>
            <a:endParaRPr lang="ru-RU" altLang="it-IT"/>
          </a:p>
        </p:txBody>
      </p:sp>
    </p:spTree>
    <p:extLst>
      <p:ext uri="{BB962C8B-B14F-4D97-AF65-F5344CB8AC3E}">
        <p14:creationId xmlns:p14="http://schemas.microsoft.com/office/powerpoint/2010/main" val="255932746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contenuto 2"/>
          <p:cNvSpPr>
            <a:spLocks noGrp="1"/>
          </p:cNvSpPr>
          <p:nvPr>
            <p:ph idx="1"/>
          </p:nvPr>
        </p:nvSpPr>
        <p:spPr>
          <a:xfrm>
            <a:off x="3707707" y="3031299"/>
            <a:ext cx="7646096" cy="3145664"/>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308180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2" y="1709740"/>
            <a:ext cx="10515600" cy="2852737"/>
          </a:xfrm>
          <a:prstGeom prst="rect">
            <a:avLst/>
          </a:prstGeom>
        </p:spPr>
        <p:txBody>
          <a:bodyPr anchor="b"/>
          <a:lstStyle>
            <a:lvl1pPr>
              <a:defRPr sz="6000"/>
            </a:lvl1pPr>
          </a:lstStyle>
          <a:p>
            <a:r>
              <a:rPr lang="it-IT"/>
              <a:t>Fare clic per modificare stile</a:t>
            </a:r>
          </a:p>
        </p:txBody>
      </p:sp>
      <p:sp>
        <p:nvSpPr>
          <p:cNvPr id="3" name="Segnaposto testo 2"/>
          <p:cNvSpPr>
            <a:spLocks noGrp="1"/>
          </p:cNvSpPr>
          <p:nvPr>
            <p:ph type="body" idx="1"/>
          </p:nvPr>
        </p:nvSpPr>
        <p:spPr>
          <a:xfrm>
            <a:off x="831852" y="4589466"/>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1257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contenuto 2"/>
          <p:cNvSpPr>
            <a:spLocks noGrp="1"/>
          </p:cNvSpPr>
          <p:nvPr>
            <p:ph sz="half" idx="1"/>
          </p:nvPr>
        </p:nvSpPr>
        <p:spPr>
          <a:xfrm>
            <a:off x="838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314193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9" y="365127"/>
            <a:ext cx="10515600" cy="1325563"/>
          </a:xfrm>
          <a:prstGeom prst="rect">
            <a:avLst/>
          </a:prstGeom>
        </p:spPr>
        <p:txBody>
          <a:bodyPr/>
          <a:lstStyle/>
          <a:p>
            <a:r>
              <a:rPr lang="it-IT"/>
              <a:t>Fare clic per modificare stile</a:t>
            </a:r>
          </a:p>
        </p:txBody>
      </p:sp>
      <p:sp>
        <p:nvSpPr>
          <p:cNvPr id="3" name="Segnaposto testo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839789" y="2505076"/>
            <a:ext cx="5157787"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72203" y="2505076"/>
            <a:ext cx="5183188"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8" name="Segnaposto piè di pagina 7"/>
          <p:cNvSpPr>
            <a:spLocks noGrp="1"/>
          </p:cNvSpPr>
          <p:nvPr>
            <p:ph type="ftr" sz="quarter" idx="11"/>
          </p:nvPr>
        </p:nvSpPr>
        <p:spPr>
          <a:xfrm>
            <a:off x="3469712" y="400833"/>
            <a:ext cx="4709787" cy="864296"/>
          </a:xfrm>
          <a:prstGeom prst="rect">
            <a:avLst/>
          </a:prstGeom>
        </p:spPr>
        <p:txBody>
          <a:bodyPr/>
          <a:lstStyle/>
          <a:p>
            <a:endParaRPr lang="it-IT"/>
          </a:p>
        </p:txBody>
      </p:sp>
      <p:sp>
        <p:nvSpPr>
          <p:cNvPr id="9" name="Segnaposto numero diapositiva 8"/>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1307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data 2"/>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4" name="Segnaposto piè di pagina 3"/>
          <p:cNvSpPr>
            <a:spLocks noGrp="1"/>
          </p:cNvSpPr>
          <p:nvPr>
            <p:ph type="ftr" sz="quarter" idx="11"/>
          </p:nvPr>
        </p:nvSpPr>
        <p:spPr>
          <a:xfrm>
            <a:off x="3469712" y="400833"/>
            <a:ext cx="4709787" cy="864296"/>
          </a:xfrm>
          <a:prstGeom prst="rect">
            <a:avLst/>
          </a:prstGeom>
        </p:spPr>
        <p:txBody>
          <a:bodyPr/>
          <a:lstStyle/>
          <a:p>
            <a:endParaRPr lang="it-IT"/>
          </a:p>
        </p:txBody>
      </p:sp>
      <p:sp>
        <p:nvSpPr>
          <p:cNvPr id="5" name="Segnaposto numero diapositiva 4"/>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559809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3" name="Segnaposto piè di pagina 2"/>
          <p:cNvSpPr>
            <a:spLocks noGrp="1"/>
          </p:cNvSpPr>
          <p:nvPr>
            <p:ph type="ftr" sz="quarter" idx="11"/>
          </p:nvPr>
        </p:nvSpPr>
        <p:spPr>
          <a:xfrm>
            <a:off x="3469712" y="400833"/>
            <a:ext cx="4709787" cy="864296"/>
          </a:xfrm>
          <a:prstGeom prst="rect">
            <a:avLst/>
          </a:prstGeom>
        </p:spPr>
        <p:txBody>
          <a:bodyPr/>
          <a:lstStyle/>
          <a:p>
            <a:endParaRPr lang="it-IT"/>
          </a:p>
        </p:txBody>
      </p:sp>
      <p:sp>
        <p:nvSpPr>
          <p:cNvPr id="4" name="Segnaposto numero diapositiva 3"/>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589350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1" y="457200"/>
            <a:ext cx="3932236" cy="1600200"/>
          </a:xfrm>
          <a:prstGeom prst="rect">
            <a:avLst/>
          </a:prstGeom>
        </p:spPr>
        <p:txBody>
          <a:bodyPr anchor="b"/>
          <a:lstStyle>
            <a:lvl1pPr>
              <a:defRPr sz="3200"/>
            </a:lvl1pPr>
          </a:lstStyle>
          <a:p>
            <a:r>
              <a:rPr lang="it-IT"/>
              <a:t>Fare clic per modificare stile</a:t>
            </a:r>
          </a:p>
        </p:txBody>
      </p:sp>
      <p:sp>
        <p:nvSpPr>
          <p:cNvPr id="3" name="Segnaposto contenuto 2"/>
          <p:cNvSpPr>
            <a:spLocks noGrp="1"/>
          </p:cNvSpPr>
          <p:nvPr>
            <p:ph idx="1"/>
          </p:nvPr>
        </p:nvSpPr>
        <p:spPr>
          <a:xfrm>
            <a:off x="5183189" y="987427"/>
            <a:ext cx="6172201"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91"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01287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1" y="457200"/>
            <a:ext cx="3932236" cy="1600200"/>
          </a:xfrm>
          <a:prstGeom prst="rect">
            <a:avLst/>
          </a:prstGeom>
        </p:spPr>
        <p:txBody>
          <a:bodyPr anchor="b"/>
          <a:lstStyle>
            <a:lvl1pPr>
              <a:defRPr sz="3200"/>
            </a:lvl1pPr>
          </a:lstStyle>
          <a:p>
            <a:r>
              <a:rPr lang="it-IT"/>
              <a:t>Fare clic per modificare stile</a:t>
            </a:r>
          </a:p>
        </p:txBody>
      </p:sp>
      <p:sp>
        <p:nvSpPr>
          <p:cNvPr id="3" name="Segnaposto immagine 2"/>
          <p:cNvSpPr>
            <a:spLocks noGrp="1"/>
          </p:cNvSpPr>
          <p:nvPr>
            <p:ph type="pic" idx="1"/>
          </p:nvPr>
        </p:nvSpPr>
        <p:spPr>
          <a:xfrm>
            <a:off x="5183189" y="987427"/>
            <a:ext cx="6172201"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91"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4379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AutoShape 6" descr="Risultati immagini per logo unione europea jpg"/>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 name="CasellaDiTesto 11"/>
          <p:cNvSpPr txBox="1"/>
          <p:nvPr userDrawn="1"/>
        </p:nvSpPr>
        <p:spPr>
          <a:xfrm>
            <a:off x="359564" y="6412437"/>
            <a:ext cx="1821449"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Programme cofinancé par </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l’</a:t>
            </a:r>
            <a:r>
              <a:rPr lang="fr-FR" sz="1000" b="1" kern="1200" dirty="0">
                <a:solidFill>
                  <a:schemeClr val="tx1"/>
                </a:solidFill>
                <a:effectLst/>
                <a:latin typeface="Trebuchet MS" panose="020B0603020202020204" pitchFamily="34" charset="0"/>
                <a:ea typeface="+mn-ea"/>
                <a:cs typeface="+mn-cs"/>
              </a:rPr>
              <a:t>UNION</a:t>
            </a:r>
            <a:r>
              <a:rPr lang="fr-FR" sz="1000" b="1" kern="1200" baseline="0" dirty="0">
                <a:solidFill>
                  <a:schemeClr val="tx1"/>
                </a:solidFill>
                <a:effectLst/>
                <a:latin typeface="Trebuchet MS" panose="020B0603020202020204" pitchFamily="34" charset="0"/>
                <a:ea typeface="+mn-ea"/>
                <a:cs typeface="+mn-cs"/>
              </a:rPr>
              <a:t> EUROPEENNE</a:t>
            </a:r>
            <a:endParaRPr lang="it-IT" sz="1000" b="1" kern="1200" dirty="0">
              <a:solidFill>
                <a:schemeClr val="tx1"/>
              </a:solidFill>
              <a:effectLst/>
              <a:latin typeface="Trebuchet MS" panose="020B0603020202020204" pitchFamily="34" charset="0"/>
              <a:ea typeface="+mn-ea"/>
              <a:cs typeface="+mn-cs"/>
            </a:endParaRPr>
          </a:p>
        </p:txBody>
      </p:sp>
      <p:pic>
        <p:nvPicPr>
          <p:cNvPr id="1032" name="Picture 8"/>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9507256" y="5450424"/>
            <a:ext cx="2329841" cy="11620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4" name="Picture 10" descr="Risultati immagini per logo unione europea jp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460377" y="5587489"/>
            <a:ext cx="1318321" cy="877507"/>
          </a:xfrm>
          <a:prstGeom prst="rect">
            <a:avLst/>
          </a:prstGeom>
          <a:noFill/>
          <a:extLst>
            <a:ext uri="{909E8E84-426E-40dd-AFC4-6F175D3DCCD1}">
              <a14:hiddenFill xmlns:a14="http://schemas.microsoft.com/office/drawing/2010/main" xmlns="">
                <a:solidFill>
                  <a:srgbClr val="FFFFFF"/>
                </a:solidFill>
              </a14:hiddenFill>
            </a:ext>
          </a:extLst>
        </p:spPr>
      </p:pic>
      <p:pic>
        <p:nvPicPr>
          <p:cNvPr id="1035" name="Picture 11"/>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0" y="-5848"/>
            <a:ext cx="12192000" cy="1400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4" name="CasellaDiTesto 13"/>
          <p:cNvSpPr txBox="1"/>
          <p:nvPr userDrawn="1"/>
        </p:nvSpPr>
        <p:spPr>
          <a:xfrm>
            <a:off x="3858016" y="5587487"/>
            <a:ext cx="4308955"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2014979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translate.googleusercontent.com/translate_f#_ftn2"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png"/><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pn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p:cNvSpPr txBox="1"/>
          <p:nvPr/>
        </p:nvSpPr>
        <p:spPr>
          <a:xfrm>
            <a:off x="1" y="2334626"/>
            <a:ext cx="12191999" cy="3908762"/>
          </a:xfrm>
          <a:prstGeom prst="rect">
            <a:avLst/>
          </a:prstGeom>
          <a:noFill/>
        </p:spPr>
        <p:txBody>
          <a:bodyPr wrap="square" rtlCol="0">
            <a:spAutoFit/>
          </a:bodyPr>
          <a:lstStyle/>
          <a:p>
            <a:pPr algn="ctr">
              <a:spcAft>
                <a:spcPts val="0"/>
              </a:spcAft>
              <a:tabLst>
                <a:tab pos="4304030" algn="l"/>
              </a:tabLst>
            </a:pPr>
            <a:endPar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l’atelier de formation pour les auditeurs des projets stratégiques</a:t>
            </a:r>
          </a:p>
          <a:p>
            <a:pPr algn="ctr">
              <a:spcAft>
                <a:spcPts val="0"/>
              </a:spcAft>
              <a:tabLst>
                <a:tab pos="4304030" algn="l"/>
              </a:tabLst>
            </a:pPr>
            <a:endParaRPr lang="it-IT"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24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programme </a:t>
            </a:r>
            <a:r>
              <a:rPr lang="fr-FR" sz="2400" b="1" kern="50" cap="small" dirty="0" err="1">
                <a:solidFill>
                  <a:srgbClr val="002060"/>
                </a:solidFill>
                <a:latin typeface="Calibri" panose="020F0502020204030204" pitchFamily="34" charset="0"/>
                <a:ea typeface="Arial Unicode MS" panose="020B0604020202020204" pitchFamily="34" charset="-128"/>
                <a:cs typeface="Calibri" panose="020F0502020204030204" pitchFamily="34" charset="0"/>
              </a:rPr>
              <a:t>iev</a:t>
            </a:r>
            <a:r>
              <a:rPr lang="fr-FR" sz="24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 ct Italie Tunisie 2014-2020</a:t>
            </a:r>
          </a:p>
          <a:p>
            <a:pPr algn="ctr">
              <a:spcAft>
                <a:spcPts val="0"/>
              </a:spcAft>
              <a:tabLst>
                <a:tab pos="4304030" algn="l"/>
              </a:tabLst>
            </a:pPr>
            <a:endParaRPr lang="fr-FR" sz="24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24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7 MARS 2023</a:t>
            </a:r>
          </a:p>
          <a:p>
            <a:pPr algn="ctr">
              <a:spcAft>
                <a:spcPts val="0"/>
              </a:spcAft>
              <a:tabLst>
                <a:tab pos="4304030" algn="l"/>
              </a:tabLst>
            </a:pPr>
            <a:endParaRPr lang="fr-FR" sz="24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endParaRPr lang="it-IT" sz="24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defRPr/>
            </a:pPr>
            <a:endParaRPr lang="fr-FR" sz="3200" b="1" dirty="0"/>
          </a:p>
        </p:txBody>
      </p:sp>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Tree>
    <p:extLst>
      <p:ext uri="{BB962C8B-B14F-4D97-AF65-F5344CB8AC3E}">
        <p14:creationId xmlns:p14="http://schemas.microsoft.com/office/powerpoint/2010/main" val="667149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BE6B8F-7BD3-4C43-D466-C8840AD7BADF}"/>
              </a:ext>
            </a:extLst>
          </p:cNvPr>
          <p:cNvSpPr>
            <a:spLocks noGrp="1"/>
          </p:cNvSpPr>
          <p:nvPr>
            <p:ph type="title"/>
          </p:nvPr>
        </p:nvSpPr>
        <p:spPr>
          <a:xfrm>
            <a:off x="612425" y="89252"/>
            <a:ext cx="10515600" cy="1325563"/>
          </a:xfrm>
        </p:spPr>
        <p:txBody>
          <a:bodyPr/>
          <a:lstStyle/>
          <a:p>
            <a:r>
              <a:rPr lang="fr-FR" b="1" dirty="0">
                <a:solidFill>
                  <a:schemeClr val="bg1"/>
                </a:solidFill>
                <a:latin typeface="Trebuchet MS" panose="020B0603020202020204" pitchFamily="34" charset="0"/>
                <a:ea typeface="ＭＳ Ｐゴシック" charset="0"/>
                <a:cs typeface="Arial Unicode MS" charset="0"/>
              </a:rPr>
              <a:t>Critères d’éligibilité généraux </a:t>
            </a:r>
            <a:r>
              <a:rPr lang="it-IT" b="1" dirty="0">
                <a:solidFill>
                  <a:schemeClr val="bg1"/>
                </a:solidFill>
                <a:latin typeface="Trebuchet MS" panose="020B0603020202020204" pitchFamily="34" charset="0"/>
                <a:ea typeface="ＭＳ Ｐゴシック" charset="0"/>
                <a:cs typeface="Arial Unicode MS" charset="0"/>
              </a:rPr>
              <a:t/>
            </a:r>
            <a:br>
              <a:rPr lang="it-IT" b="1" dirty="0">
                <a:solidFill>
                  <a:schemeClr val="bg1"/>
                </a:solidFill>
                <a:latin typeface="Trebuchet MS" panose="020B0603020202020204" pitchFamily="34" charset="0"/>
                <a:ea typeface="ＭＳ Ｐゴシック" charset="0"/>
                <a:cs typeface="Arial Unicode MS" charset="0"/>
              </a:rPr>
            </a:br>
            <a:endParaRPr lang="fr-FR" b="1" dirty="0">
              <a:solidFill>
                <a:schemeClr val="bg1"/>
              </a:solidFill>
              <a:latin typeface="Trebuchet MS" panose="020B0603020202020204" pitchFamily="34" charset="0"/>
              <a:ea typeface="ＭＳ Ｐゴシック" charset="0"/>
              <a:cs typeface="Arial Unicode MS" charset="0"/>
            </a:endParaRPr>
          </a:p>
        </p:txBody>
      </p:sp>
      <p:sp>
        <p:nvSpPr>
          <p:cNvPr id="3" name="Segnaposto contenuto 2">
            <a:extLst>
              <a:ext uri="{FF2B5EF4-FFF2-40B4-BE49-F238E27FC236}">
                <a16:creationId xmlns:a16="http://schemas.microsoft.com/office/drawing/2014/main" id="{BFD19B93-0E9F-C56D-BF99-E90406C1BE0D}"/>
              </a:ext>
            </a:extLst>
          </p:cNvPr>
          <p:cNvSpPr>
            <a:spLocks noGrp="1"/>
          </p:cNvSpPr>
          <p:nvPr>
            <p:ph idx="1"/>
          </p:nvPr>
        </p:nvSpPr>
        <p:spPr>
          <a:xfrm>
            <a:off x="990256" y="1562792"/>
            <a:ext cx="9759937" cy="4738255"/>
          </a:xfrm>
        </p:spPr>
        <p:txBody>
          <a:bodyPr/>
          <a:lstStyle/>
          <a:p>
            <a:pPr marL="361950" indent="-361950">
              <a:lnSpc>
                <a:spcPct val="100000"/>
              </a:lnSpc>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ont été </a:t>
            </a:r>
            <a:r>
              <a:rPr lang="fr-FR" sz="1800" b="1" dirty="0">
                <a:solidFill>
                  <a:schemeClr val="accent1"/>
                </a:solidFill>
                <a:effectLst/>
                <a:latin typeface="Calibri" panose="020F0502020204030204" pitchFamily="34" charset="0"/>
                <a:ea typeface="Times New Roman" panose="02020603050405020304" pitchFamily="18" charset="0"/>
              </a:rPr>
              <a:t>effectivement engagées </a:t>
            </a:r>
            <a:r>
              <a:rPr lang="fr-FR" sz="1800" dirty="0">
                <a:solidFill>
                  <a:schemeClr val="accent1"/>
                </a:solidFill>
                <a:effectLst/>
                <a:latin typeface="Calibri" panose="020F0502020204030204" pitchFamily="34" charset="0"/>
                <a:ea typeface="Times New Roman" panose="02020603050405020304" pitchFamily="18" charset="0"/>
              </a:rPr>
              <a:t>et payées par le Bénéficiaire Principal/Partenaire, et peuvent être vérifiées sur la base des pièces justificatives originales pertinente</a:t>
            </a:r>
            <a:r>
              <a:rPr lang="it-IT" sz="1800" dirty="0">
                <a:solidFill>
                  <a:schemeClr val="accent1"/>
                </a:solidFill>
                <a:effectLst/>
              </a:rPr>
              <a:t> </a:t>
            </a:r>
          </a:p>
          <a:p>
            <a:pPr marL="361950" indent="-361950">
              <a:lnSpc>
                <a:spcPct val="100000"/>
              </a:lnSpc>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sont </a:t>
            </a:r>
            <a:r>
              <a:rPr lang="fr-FR" sz="1800" b="1" dirty="0">
                <a:solidFill>
                  <a:schemeClr val="accent1"/>
                </a:solidFill>
                <a:effectLst/>
                <a:latin typeface="Calibri" panose="020F0502020204030204" pitchFamily="34" charset="0"/>
                <a:ea typeface="Times New Roman" panose="02020603050405020304" pitchFamily="18" charset="0"/>
              </a:rPr>
              <a:t>directement liées au projet</a:t>
            </a:r>
            <a:r>
              <a:rPr lang="fr-FR" sz="1800" dirty="0">
                <a:solidFill>
                  <a:schemeClr val="accent1"/>
                </a:solidFill>
                <a:effectLst/>
                <a:latin typeface="Calibri" panose="020F0502020204030204" pitchFamily="34" charset="0"/>
                <a:ea typeface="Times New Roman" panose="02020603050405020304" pitchFamily="18" charset="0"/>
              </a:rPr>
              <a:t>, nécessaires pour sa mise en œuvre, et elles sont conformes au budget approuvé</a:t>
            </a:r>
            <a:r>
              <a:rPr lang="it-IT" sz="1800" dirty="0">
                <a:solidFill>
                  <a:schemeClr val="accent1"/>
                </a:solidFill>
                <a:effectLst/>
              </a:rPr>
              <a:t> </a:t>
            </a:r>
          </a:p>
          <a:p>
            <a:pPr marL="36195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ont été </a:t>
            </a:r>
            <a:r>
              <a:rPr lang="fr-FR" sz="1800" b="1" dirty="0">
                <a:solidFill>
                  <a:schemeClr val="accent1"/>
                </a:solidFill>
                <a:effectLst/>
                <a:latin typeface="Calibri" panose="020F0502020204030204" pitchFamily="34" charset="0"/>
                <a:ea typeface="Times New Roman" panose="02020603050405020304" pitchFamily="18" charset="0"/>
              </a:rPr>
              <a:t>engagées</a:t>
            </a:r>
            <a:r>
              <a:rPr lang="fr-FR" sz="1800" dirty="0">
                <a:solidFill>
                  <a:schemeClr val="accent1"/>
                </a:solidFill>
                <a:effectLst/>
                <a:latin typeface="Calibri" panose="020F0502020204030204" pitchFamily="34" charset="0"/>
                <a:ea typeface="Times New Roman" panose="02020603050405020304" pitchFamily="18" charset="0"/>
                <a:hlinkClick r:id="rId2">
                  <a:extLst>
                    <a:ext uri="{A12FA001-AC4F-418D-AE19-62706E023703}">
                      <ahyp:hlinkClr xmlns:ahyp="http://schemas.microsoft.com/office/drawing/2018/hyperlinkcolor" xmlns="" val="tx"/>
                    </a:ext>
                  </a:extLst>
                </a:hlinkClick>
              </a:rPr>
              <a:t> </a:t>
            </a:r>
            <a:r>
              <a:rPr lang="fr-FR" sz="1800" b="1" dirty="0">
                <a:solidFill>
                  <a:schemeClr val="accent1"/>
                </a:solidFill>
                <a:effectLst/>
                <a:latin typeface="Calibri" panose="020F0502020204030204" pitchFamily="34" charset="0"/>
                <a:ea typeface="Times New Roman" panose="02020603050405020304" pitchFamily="18" charset="0"/>
              </a:rPr>
              <a:t>et payées </a:t>
            </a:r>
            <a:r>
              <a:rPr lang="fr-FR" sz="1800" dirty="0">
                <a:solidFill>
                  <a:schemeClr val="accent1"/>
                </a:solidFill>
                <a:effectLst/>
                <a:latin typeface="Calibri" panose="020F0502020204030204" pitchFamily="34" charset="0"/>
                <a:ea typeface="Times New Roman" panose="02020603050405020304" pitchFamily="18" charset="0"/>
              </a:rPr>
              <a:t>entre la</a:t>
            </a:r>
            <a:r>
              <a:rPr lang="fr-FR" sz="1800" b="1" dirty="0">
                <a:solidFill>
                  <a:schemeClr val="accent1"/>
                </a:solidFill>
                <a:effectLst/>
                <a:latin typeface="Calibri" panose="020F0502020204030204" pitchFamily="34" charset="0"/>
                <a:ea typeface="Times New Roman" panose="02020603050405020304" pitchFamily="18" charset="0"/>
              </a:rPr>
              <a:t> </a:t>
            </a:r>
            <a:r>
              <a:rPr lang="fr-FR" sz="1800" dirty="0">
                <a:solidFill>
                  <a:schemeClr val="accent1"/>
                </a:solidFill>
                <a:effectLst/>
                <a:latin typeface="Calibri" panose="020F0502020204030204" pitchFamily="34" charset="0"/>
                <a:ea typeface="Times New Roman" panose="02020603050405020304" pitchFamily="18" charset="0"/>
              </a:rPr>
              <a:t>date de début du projet et la date de fin de la période de rapport concernée ou la fin de la période de mise en œuvre, avec les exceptions suivantes :</a:t>
            </a:r>
            <a:endParaRPr lang="it-IT" sz="1800" dirty="0">
              <a:solidFill>
                <a:schemeClr val="accent1"/>
              </a:solidFill>
              <a:effectLst/>
              <a:latin typeface="Times New Roman" panose="02020603050405020304" pitchFamily="18" charset="0"/>
              <a:ea typeface="Times New Roman" panose="02020603050405020304" pitchFamily="18" charset="0"/>
            </a:endParaRPr>
          </a:p>
          <a:p>
            <a:pPr marL="361950" lvl="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coûts préparatoires </a:t>
            </a:r>
            <a:r>
              <a:rPr lang="fr-FR" sz="1800" b="1" dirty="0">
                <a:solidFill>
                  <a:schemeClr val="accent1"/>
                </a:solidFill>
                <a:effectLst/>
                <a:latin typeface="Calibri" panose="020F0502020204030204" pitchFamily="34" charset="0"/>
                <a:ea typeface="Times New Roman" panose="02020603050405020304" pitchFamily="18" charset="0"/>
              </a:rPr>
              <a:t>ont été réalisés après la publication </a:t>
            </a:r>
            <a:r>
              <a:rPr lang="fr-FR" sz="1800" dirty="0">
                <a:solidFill>
                  <a:schemeClr val="accent1"/>
                </a:solidFill>
                <a:effectLst/>
                <a:latin typeface="Calibri" panose="020F0502020204030204" pitchFamily="34" charset="0"/>
                <a:ea typeface="Times New Roman" panose="02020603050405020304" pitchFamily="18" charset="0"/>
              </a:rPr>
              <a:t>de l'appel à propositions et </a:t>
            </a:r>
            <a:r>
              <a:rPr lang="fr-FR" sz="1800" b="1" dirty="0">
                <a:solidFill>
                  <a:schemeClr val="accent1"/>
                </a:solidFill>
                <a:effectLst/>
                <a:latin typeface="Calibri" panose="020F0502020204030204" pitchFamily="34" charset="0"/>
                <a:ea typeface="Times New Roman" panose="02020603050405020304" pitchFamily="18" charset="0"/>
              </a:rPr>
              <a:t>avant la soumission de la proposition ;</a:t>
            </a:r>
            <a:endParaRPr lang="it-IT" sz="1800" b="1" dirty="0">
              <a:solidFill>
                <a:schemeClr val="accent1"/>
              </a:solidFill>
              <a:effectLst/>
              <a:latin typeface="Times New Roman" panose="02020603050405020304" pitchFamily="18" charset="0"/>
              <a:ea typeface="Times New Roman" panose="02020603050405020304" pitchFamily="18" charset="0"/>
            </a:endParaRPr>
          </a:p>
          <a:p>
            <a:pPr marL="361950" lvl="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coûts liés à la garantie financière (si demandée), sont encourus </a:t>
            </a:r>
            <a:r>
              <a:rPr lang="fr-FR" sz="1800" b="1" dirty="0">
                <a:solidFill>
                  <a:schemeClr val="accent1"/>
                </a:solidFill>
                <a:effectLst/>
                <a:latin typeface="Calibri" panose="020F0502020204030204" pitchFamily="34" charset="0"/>
                <a:ea typeface="Times New Roman" panose="02020603050405020304" pitchFamily="18" charset="0"/>
              </a:rPr>
              <a:t>après l'entrée en vigueur du contrat et avant le début de la période de mise en œuvre ;</a:t>
            </a:r>
          </a:p>
          <a:p>
            <a:pPr marL="36195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Toutes les dépenses ont été engagées dans la zone éligible du Programme, à l'exception de la participation à des réunions et événements en-dehors des territoires éligibles du programme qui étaient déjà prévues dans la description du projet ou spécifiquement autorisée par l’AG</a:t>
            </a:r>
            <a:r>
              <a:rPr lang="it-IT" sz="1800" dirty="0">
                <a:solidFill>
                  <a:schemeClr val="accent1"/>
                </a:solidFill>
                <a:effectLst/>
              </a:rPr>
              <a:t> </a:t>
            </a:r>
          </a:p>
          <a:p>
            <a:pPr marL="361950" lvl="0" indent="-361950" algn="just">
              <a:lnSpc>
                <a:spcPct val="100000"/>
              </a:lnSpc>
              <a:spcBef>
                <a:spcPts val="300"/>
              </a:spcBef>
              <a:spcAft>
                <a:spcPts val="300"/>
              </a:spcAft>
              <a:buFont typeface="Wingdings" pitchFamily="2" charset="2"/>
              <a:buChar char="q"/>
            </a:pPr>
            <a:endParaRPr lang="it-IT" sz="1800" b="1" dirty="0">
              <a:solidFill>
                <a:schemeClr val="accent1"/>
              </a:solidFill>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4019075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BE6B8F-7BD3-4C43-D466-C8840AD7BADF}"/>
              </a:ext>
            </a:extLst>
          </p:cNvPr>
          <p:cNvSpPr>
            <a:spLocks noGrp="1"/>
          </p:cNvSpPr>
          <p:nvPr>
            <p:ph type="title"/>
          </p:nvPr>
        </p:nvSpPr>
        <p:spPr>
          <a:xfrm>
            <a:off x="612425" y="89252"/>
            <a:ext cx="10515600" cy="1325563"/>
          </a:xfrm>
        </p:spPr>
        <p:txBody>
          <a:bodyPr/>
          <a:lstStyle/>
          <a:p>
            <a:r>
              <a:rPr lang="it-IT" b="1" dirty="0">
                <a:solidFill>
                  <a:schemeClr val="bg1"/>
                </a:solidFill>
                <a:latin typeface="Trebuchet MS" panose="020B0603020202020204" pitchFamily="34" charset="0"/>
                <a:ea typeface="ＭＳ Ｐゴシック" charset="0"/>
                <a:cs typeface="Arial Unicode MS" charset="0"/>
              </a:rPr>
              <a:t/>
            </a:r>
            <a:br>
              <a:rPr lang="it-IT" b="1" dirty="0">
                <a:solidFill>
                  <a:schemeClr val="bg1"/>
                </a:solidFill>
                <a:latin typeface="Trebuchet MS" panose="020B0603020202020204" pitchFamily="34" charset="0"/>
                <a:ea typeface="ＭＳ Ｐゴシック" charset="0"/>
                <a:cs typeface="Arial Unicode MS" charset="0"/>
              </a:rPr>
            </a:br>
            <a:endParaRPr lang="fr-FR" b="1" dirty="0">
              <a:solidFill>
                <a:schemeClr val="bg1"/>
              </a:solidFill>
              <a:latin typeface="Trebuchet MS" panose="020B0603020202020204" pitchFamily="34" charset="0"/>
              <a:ea typeface="ＭＳ Ｐゴシック" charset="0"/>
              <a:cs typeface="Arial Unicode MS" charset="0"/>
            </a:endParaRPr>
          </a:p>
        </p:txBody>
      </p:sp>
      <p:sp>
        <p:nvSpPr>
          <p:cNvPr id="3" name="Segnaposto contenuto 2">
            <a:extLst>
              <a:ext uri="{FF2B5EF4-FFF2-40B4-BE49-F238E27FC236}">
                <a16:creationId xmlns:a16="http://schemas.microsoft.com/office/drawing/2014/main" id="{BFD19B93-0E9F-C56D-BF99-E90406C1BE0D}"/>
              </a:ext>
            </a:extLst>
          </p:cNvPr>
          <p:cNvSpPr>
            <a:spLocks noGrp="1"/>
          </p:cNvSpPr>
          <p:nvPr>
            <p:ph idx="1"/>
          </p:nvPr>
        </p:nvSpPr>
        <p:spPr>
          <a:xfrm>
            <a:off x="422639" y="1414814"/>
            <a:ext cx="9759937" cy="4432829"/>
          </a:xfrm>
        </p:spPr>
        <p:txBody>
          <a:bodyPr/>
          <a:lstStyle/>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 taux de change pour la conversion des dépenses engagées en monnaie nationale en euros a été correctement appliqué, conformément aux dispositions du contrat de subvention</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Toute TVA récupérable a été déduite du montant des dépenses déclarées pour tous les éléments concernés</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Toute dépense inéligible, y compris les contributions en nature, a été exclue des dépenses déclarées</a:t>
            </a:r>
            <a:r>
              <a:rPr lang="it-IT" sz="1800" dirty="0">
                <a:solidFill>
                  <a:schemeClr val="accent1"/>
                </a:solidFill>
                <a:effectLst/>
              </a:rPr>
              <a:t> </a:t>
            </a:r>
            <a:endParaRPr lang="it-IT" sz="1800" dirty="0">
              <a:solidFill>
                <a:schemeClr val="accent1"/>
              </a:solidFill>
            </a:endParaRP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sont vérifiées pour détecter toute duplication (ex. : factures multiples avec le même montant, numéros de facture, etc.) ou falsifications</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ont été correctement affectées aux Groupes de Tâches concernés</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 budget du Bénéficiaire Principal/ Partenaire par </a:t>
            </a:r>
            <a:r>
              <a:rPr lang="fr-FR" sz="1800" dirty="0" err="1">
                <a:solidFill>
                  <a:schemeClr val="accent1"/>
                </a:solidFill>
                <a:effectLst/>
                <a:latin typeface="Calibri" panose="020F0502020204030204" pitchFamily="34" charset="0"/>
                <a:ea typeface="Times New Roman" panose="02020603050405020304" pitchFamily="18" charset="0"/>
              </a:rPr>
              <a:t>GTs</a:t>
            </a:r>
            <a:r>
              <a:rPr lang="fr-FR" sz="1800" dirty="0">
                <a:solidFill>
                  <a:schemeClr val="accent1"/>
                </a:solidFill>
                <a:effectLst/>
                <a:latin typeface="Calibri" panose="020F0502020204030204" pitchFamily="34" charset="0"/>
                <a:ea typeface="Times New Roman" panose="02020603050405020304" pitchFamily="18" charset="0"/>
              </a:rPr>
              <a:t>, par partenaires et par des lignes budgétaires fixés dans le budget approuvé a été respecté</a:t>
            </a:r>
            <a:r>
              <a:rPr lang="it-IT" sz="1800" dirty="0">
                <a:solidFill>
                  <a:schemeClr val="accent1"/>
                </a:solidFill>
                <a:effectLst/>
              </a:rPr>
              <a:t> </a:t>
            </a:r>
            <a:endParaRPr lang="fr-FR" sz="1800" dirty="0">
              <a:solidFill>
                <a:schemeClr val="accent1"/>
              </a:solidFill>
            </a:endParaRPr>
          </a:p>
        </p:txBody>
      </p:sp>
      <p:sp>
        <p:nvSpPr>
          <p:cNvPr id="5" name="CasellaDiTesto 4">
            <a:extLst>
              <a:ext uri="{FF2B5EF4-FFF2-40B4-BE49-F238E27FC236}">
                <a16:creationId xmlns:a16="http://schemas.microsoft.com/office/drawing/2014/main" id="{E1F65EB6-FA0E-D867-89B1-7D683F54E54B}"/>
              </a:ext>
            </a:extLst>
          </p:cNvPr>
          <p:cNvSpPr txBox="1"/>
          <p:nvPr/>
        </p:nvSpPr>
        <p:spPr>
          <a:xfrm>
            <a:off x="1063975" y="89251"/>
            <a:ext cx="9759936" cy="769441"/>
          </a:xfrm>
          <a:prstGeom prst="rect">
            <a:avLst/>
          </a:prstGeom>
          <a:noFill/>
        </p:spPr>
        <p:txBody>
          <a:bodyPr wrap="square">
            <a:spAutoFit/>
          </a:bodyPr>
          <a:lstStyle/>
          <a:p>
            <a:r>
              <a:rPr lang="fr-FR" sz="4400" b="1" dirty="0">
                <a:solidFill>
                  <a:schemeClr val="bg1"/>
                </a:solidFill>
                <a:latin typeface="Trebuchet MS" panose="020B0603020202020204" pitchFamily="34" charset="0"/>
                <a:ea typeface="ＭＳ Ｐゴシック" charset="0"/>
                <a:cs typeface="Arial Unicode MS" charset="0"/>
              </a:rPr>
              <a:t>Critères d’éligibilité généraux </a:t>
            </a:r>
          </a:p>
        </p:txBody>
      </p:sp>
    </p:spTree>
    <p:extLst>
      <p:ext uri="{BB962C8B-B14F-4D97-AF65-F5344CB8AC3E}">
        <p14:creationId xmlns:p14="http://schemas.microsoft.com/office/powerpoint/2010/main" val="6150258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740EEC-87A3-1153-C477-6CD4858F0E25}"/>
              </a:ext>
            </a:extLst>
          </p:cNvPr>
          <p:cNvSpPr>
            <a:spLocks noGrp="1"/>
          </p:cNvSpPr>
          <p:nvPr>
            <p:ph type="title"/>
          </p:nvPr>
        </p:nvSpPr>
        <p:spPr>
          <a:xfrm>
            <a:off x="368303" y="18255"/>
            <a:ext cx="10515600" cy="1325563"/>
          </a:xfrm>
        </p:spPr>
        <p:txBody>
          <a:bodyPr/>
          <a:lstStyle/>
          <a:p>
            <a:r>
              <a:rPr lang="fr-FR" b="1" dirty="0">
                <a:solidFill>
                  <a:schemeClr val="bg1"/>
                </a:solidFill>
                <a:latin typeface="Trebuchet MS" panose="020B0603020202020204" pitchFamily="34" charset="0"/>
                <a:ea typeface="ＭＳ Ｐゴシック" charset="0"/>
                <a:cs typeface="Arial Unicode MS" charset="0"/>
              </a:rPr>
              <a:t>Pieces justificatifs </a:t>
            </a:r>
          </a:p>
        </p:txBody>
      </p:sp>
      <p:graphicFrame>
        <p:nvGraphicFramePr>
          <p:cNvPr id="4" name="Segnaposto contenuto 3">
            <a:extLst>
              <a:ext uri="{FF2B5EF4-FFF2-40B4-BE49-F238E27FC236}">
                <a16:creationId xmlns:a16="http://schemas.microsoft.com/office/drawing/2014/main" id="{84D224B6-F49F-6673-43FA-66EB9FB6FDEA}"/>
              </a:ext>
            </a:extLst>
          </p:cNvPr>
          <p:cNvGraphicFramePr>
            <a:graphicFrameLocks noGrp="1"/>
          </p:cNvGraphicFramePr>
          <p:nvPr>
            <p:ph idx="1"/>
            <p:extLst>
              <p:ext uri="{D42A27DB-BD31-4B8C-83A1-F6EECF244321}">
                <p14:modId xmlns:p14="http://schemas.microsoft.com/office/powerpoint/2010/main" val="1151942162"/>
              </p:ext>
            </p:extLst>
          </p:nvPr>
        </p:nvGraphicFramePr>
        <p:xfrm>
          <a:off x="1663467" y="2055292"/>
          <a:ext cx="9957726" cy="3929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4409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24699" y="278654"/>
            <a:ext cx="5462281" cy="623276"/>
          </a:xfrm>
        </p:spPr>
        <p:txBody>
          <a:bodyPr/>
          <a:lstStyle/>
          <a:p>
            <a:r>
              <a:rPr lang="it-IT" b="1" dirty="0">
                <a:solidFill>
                  <a:schemeClr val="bg1"/>
                </a:solidFill>
                <a:latin typeface="Trebuchet MS" panose="020B0603020202020204" pitchFamily="34" charset="0"/>
                <a:ea typeface="ＭＳ Ｐゴシック" charset="0"/>
                <a:cs typeface="Arial Unicode MS" charset="0"/>
              </a:rPr>
              <a:t>En </a:t>
            </a:r>
            <a:r>
              <a:rPr lang="it-IT" b="1" dirty="0" err="1">
                <a:solidFill>
                  <a:schemeClr val="bg1"/>
                </a:solidFill>
                <a:latin typeface="Trebuchet MS" panose="020B0603020202020204" pitchFamily="34" charset="0"/>
                <a:ea typeface="ＭＳ Ｐゴシック" charset="0"/>
                <a:cs typeface="Arial Unicode MS" charset="0"/>
              </a:rPr>
              <a:t>outre</a:t>
            </a:r>
            <a:r>
              <a:rPr lang="it-IT" b="1" dirty="0">
                <a:solidFill>
                  <a:schemeClr val="bg1"/>
                </a:solidFill>
                <a:latin typeface="Trebuchet MS" panose="020B0603020202020204" pitchFamily="34" charset="0"/>
                <a:ea typeface="ＭＳ Ｐゴシック" charset="0"/>
                <a:cs typeface="Arial Unicode MS" charset="0"/>
              </a:rPr>
              <a:t>….</a:t>
            </a:r>
          </a:p>
        </p:txBody>
      </p:sp>
      <p:sp>
        <p:nvSpPr>
          <p:cNvPr id="4" name="Segnaposto data 3"/>
          <p:cNvSpPr>
            <a:spLocks noGrp="1"/>
          </p:cNvSpPr>
          <p:nvPr>
            <p:ph type="dt" sz="half" idx="10"/>
          </p:nvPr>
        </p:nvSpPr>
        <p:spPr/>
        <p:txBody>
          <a:bodyPr/>
          <a:lstStyle/>
          <a:p>
            <a:fld id="{F760ED65-7564-49CC-9877-0853FD2F63B7}" type="datetime1">
              <a:rPr lang="en-US" smtClean="0"/>
              <a:t>3/7/2023</a:t>
            </a:fld>
            <a:endParaRPr lang="it-IT" dirty="0"/>
          </a:p>
        </p:txBody>
      </p:sp>
      <p:sp>
        <p:nvSpPr>
          <p:cNvPr id="9" name="Rettangolo 8"/>
          <p:cNvSpPr/>
          <p:nvPr/>
        </p:nvSpPr>
        <p:spPr>
          <a:xfrm>
            <a:off x="2654300" y="1573799"/>
            <a:ext cx="5956301" cy="1215708"/>
          </a:xfrm>
          <a:prstGeom prst="rect">
            <a:avLst/>
          </a:prstGeom>
          <a:solidFill>
            <a:schemeClr val="accent1">
              <a:lumMod val="20000"/>
              <a:lumOff val="80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lIns="91428" tIns="45715" rIns="91428" bIns="45715" rtlCol="0" anchor="t"/>
          <a:lstStyle/>
          <a:p>
            <a:r>
              <a:rPr lang="fr-FR" sz="2400" dirty="0">
                <a:solidFill>
                  <a:schemeClr val="accent1"/>
                </a:solidFill>
              </a:rPr>
              <a:t>Toutes les pièces justificatives originales des dépenses (factures, reçus, etc.) doivent être annulé  avec un cachet indiquant </a:t>
            </a:r>
            <a:r>
              <a:rPr lang="en-US" sz="2400" dirty="0">
                <a:solidFill>
                  <a:schemeClr val="accent1"/>
                </a:solidFill>
              </a:rPr>
              <a:t>:</a:t>
            </a:r>
            <a:endParaRPr lang="it-IT" sz="2200" dirty="0">
              <a:solidFill>
                <a:schemeClr val="accent1"/>
              </a:solidFill>
            </a:endParaRPr>
          </a:p>
          <a:p>
            <a:pPr algn="just"/>
            <a:endParaRPr lang="it-IT" sz="2200" dirty="0"/>
          </a:p>
        </p:txBody>
      </p:sp>
      <p:pic>
        <p:nvPicPr>
          <p:cNvPr id="3" name="Immagine 2">
            <a:extLst>
              <a:ext uri="{FF2B5EF4-FFF2-40B4-BE49-F238E27FC236}">
                <a16:creationId xmlns:a16="http://schemas.microsoft.com/office/drawing/2014/main" id="{1739230E-8211-3DE3-75E1-6CF7AF174E15}"/>
              </a:ext>
            </a:extLst>
          </p:cNvPr>
          <p:cNvPicPr>
            <a:picLocks noChangeAspect="1"/>
          </p:cNvPicPr>
          <p:nvPr/>
        </p:nvPicPr>
        <p:blipFill>
          <a:blip r:embed="rId2"/>
          <a:stretch>
            <a:fillRect/>
          </a:stretch>
        </p:blipFill>
        <p:spPr>
          <a:xfrm>
            <a:off x="0" y="1545886"/>
            <a:ext cx="2654300" cy="2120523"/>
          </a:xfrm>
          <a:prstGeom prst="rect">
            <a:avLst/>
          </a:prstGeom>
        </p:spPr>
      </p:pic>
      <p:pic>
        <p:nvPicPr>
          <p:cNvPr id="7" name="Immagine 6">
            <a:extLst>
              <a:ext uri="{FF2B5EF4-FFF2-40B4-BE49-F238E27FC236}">
                <a16:creationId xmlns:a16="http://schemas.microsoft.com/office/drawing/2014/main" id="{CAF7A457-0309-AD21-4C84-59FC98E45AD8}"/>
              </a:ext>
            </a:extLst>
          </p:cNvPr>
          <p:cNvPicPr>
            <a:picLocks noChangeAspect="1"/>
          </p:cNvPicPr>
          <p:nvPr/>
        </p:nvPicPr>
        <p:blipFill>
          <a:blip r:embed="rId3"/>
          <a:stretch>
            <a:fillRect/>
          </a:stretch>
        </p:blipFill>
        <p:spPr>
          <a:xfrm>
            <a:off x="9015846" y="193336"/>
            <a:ext cx="3009900" cy="2705100"/>
          </a:xfrm>
          <a:prstGeom prst="rect">
            <a:avLst/>
          </a:prstGeom>
        </p:spPr>
      </p:pic>
      <p:graphicFrame>
        <p:nvGraphicFramePr>
          <p:cNvPr id="11" name="Tabella 10">
            <a:extLst>
              <a:ext uri="{FF2B5EF4-FFF2-40B4-BE49-F238E27FC236}">
                <a16:creationId xmlns:a16="http://schemas.microsoft.com/office/drawing/2014/main" id="{1FACB78D-A668-57EF-0784-95C0896903DF}"/>
              </a:ext>
            </a:extLst>
          </p:cNvPr>
          <p:cNvGraphicFramePr>
            <a:graphicFrameLocks noGrp="1"/>
          </p:cNvGraphicFramePr>
          <p:nvPr>
            <p:extLst>
              <p:ext uri="{D42A27DB-BD31-4B8C-83A1-F6EECF244321}">
                <p14:modId xmlns:p14="http://schemas.microsoft.com/office/powerpoint/2010/main" val="2075223298"/>
              </p:ext>
            </p:extLst>
          </p:nvPr>
        </p:nvGraphicFramePr>
        <p:xfrm>
          <a:off x="2493648" y="3423570"/>
          <a:ext cx="6682850" cy="2453640"/>
        </p:xfrm>
        <a:graphic>
          <a:graphicData uri="http://schemas.openxmlformats.org/drawingml/2006/table">
            <a:tbl>
              <a:tblPr firstRow="1" firstCol="1" bandRow="1">
                <a:tableStyleId>{5C22544A-7EE6-4342-B048-85BDC9FD1C3A}</a:tableStyleId>
              </a:tblPr>
              <a:tblGrid>
                <a:gridCol w="6682850">
                  <a:extLst>
                    <a:ext uri="{9D8B030D-6E8A-4147-A177-3AD203B41FA5}">
                      <a16:colId xmlns:a16="http://schemas.microsoft.com/office/drawing/2014/main" val="19951000"/>
                    </a:ext>
                  </a:extLst>
                </a:gridCol>
              </a:tblGrid>
              <a:tr h="1835096">
                <a:tc>
                  <a:txBody>
                    <a:bodyPr/>
                    <a:lstStyle/>
                    <a:p>
                      <a:pPr algn="just">
                        <a:lnSpc>
                          <a:spcPct val="115000"/>
                        </a:lnSpc>
                        <a:spcBef>
                          <a:spcPts val="600"/>
                        </a:spcBef>
                        <a:spcAft>
                          <a:spcPts val="600"/>
                        </a:spcAft>
                      </a:pPr>
                      <a:r>
                        <a:rPr lang="fr-FR" sz="2000" dirty="0">
                          <a:effectLst/>
                        </a:rPr>
                        <a:t>"Dépense soutenue par les fonds du programme IEV de Coopération Transfrontalière ITALIE TUNISIE 2014-2020 dans le cadre du projet (acronyme) ____________________________ </a:t>
                      </a:r>
                      <a:r>
                        <a:rPr lang="fr-FR" sz="2000" dirty="0" err="1">
                          <a:effectLst/>
                        </a:rPr>
                        <a:t>cod</a:t>
                      </a:r>
                      <a:r>
                        <a:rPr lang="fr-FR" sz="2000" dirty="0">
                          <a:effectLst/>
                        </a:rPr>
                        <a:t>. n. _______________________, CUP__________, pour un montant égal à € _________________ type de rapport (intermédiaire/final) __________________</a:t>
                      </a:r>
                      <a:endParaRPr lang="it-IT"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25521416"/>
                  </a:ext>
                </a:extLst>
              </a:tr>
            </a:tbl>
          </a:graphicData>
        </a:graphic>
      </p:graphicFrame>
    </p:spTree>
    <p:extLst>
      <p:ext uri="{BB962C8B-B14F-4D97-AF65-F5344CB8AC3E}">
        <p14:creationId xmlns:p14="http://schemas.microsoft.com/office/powerpoint/2010/main" val="4122241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F450B64A-CF8D-4F4A-AE69-8B60E0441556}" type="datetime1">
              <a:rPr lang="en-US" smtClean="0"/>
              <a:t>3/7/2023</a:t>
            </a:fld>
            <a:endParaRPr lang="it-IT" dirty="0"/>
          </a:p>
        </p:txBody>
      </p:sp>
      <p:sp>
        <p:nvSpPr>
          <p:cNvPr id="7" name="Titolo 1"/>
          <p:cNvSpPr>
            <a:spLocks noGrp="1"/>
          </p:cNvSpPr>
          <p:nvPr>
            <p:ph type="title"/>
          </p:nvPr>
        </p:nvSpPr>
        <p:spPr>
          <a:xfrm>
            <a:off x="1904075" y="188220"/>
            <a:ext cx="5941292" cy="623276"/>
          </a:xfrm>
        </p:spPr>
        <p:txBody>
          <a:bodyPr/>
          <a:lstStyle/>
          <a:p>
            <a:r>
              <a:rPr lang="it-IT" b="1" dirty="0">
                <a:solidFill>
                  <a:schemeClr val="bg1"/>
                </a:solidFill>
                <a:latin typeface="Trebuchet MS" panose="020B0603020202020204" pitchFamily="34" charset="0"/>
                <a:ea typeface="ＭＳ Ｐゴシック" charset="0"/>
                <a:cs typeface="Arial Unicode MS" charset="0"/>
              </a:rPr>
              <a:t>En </a:t>
            </a:r>
            <a:r>
              <a:rPr lang="it-IT" b="1" dirty="0" err="1">
                <a:solidFill>
                  <a:schemeClr val="bg1"/>
                </a:solidFill>
                <a:latin typeface="Trebuchet MS" panose="020B0603020202020204" pitchFamily="34" charset="0"/>
                <a:ea typeface="ＭＳ Ｐゴシック" charset="0"/>
                <a:cs typeface="Arial Unicode MS" charset="0"/>
              </a:rPr>
              <a:t>outre</a:t>
            </a:r>
            <a:r>
              <a:rPr lang="it-IT" b="1" dirty="0">
                <a:solidFill>
                  <a:schemeClr val="bg1"/>
                </a:solidFill>
                <a:latin typeface="Trebuchet MS" panose="020B0603020202020204" pitchFamily="34" charset="0"/>
                <a:ea typeface="ＭＳ Ｐゴシック" charset="0"/>
                <a:cs typeface="Arial Unicode MS" charset="0"/>
              </a:rPr>
              <a:t>…….</a:t>
            </a:r>
          </a:p>
        </p:txBody>
      </p:sp>
      <p:pic>
        <p:nvPicPr>
          <p:cNvPr id="11" name="Immagine 10">
            <a:extLst>
              <a:ext uri="{FF2B5EF4-FFF2-40B4-BE49-F238E27FC236}">
                <a16:creationId xmlns:a16="http://schemas.microsoft.com/office/drawing/2014/main" id="{E628DE7F-AC41-3F4A-3871-CD4F81CE8E5E}"/>
              </a:ext>
            </a:extLst>
          </p:cNvPr>
          <p:cNvPicPr>
            <a:picLocks noChangeAspect="1"/>
          </p:cNvPicPr>
          <p:nvPr/>
        </p:nvPicPr>
        <p:blipFill>
          <a:blip r:embed="rId2"/>
          <a:stretch>
            <a:fillRect/>
          </a:stretch>
        </p:blipFill>
        <p:spPr>
          <a:xfrm>
            <a:off x="9182100" y="1440344"/>
            <a:ext cx="3009900" cy="2705100"/>
          </a:xfrm>
          <a:prstGeom prst="rect">
            <a:avLst/>
          </a:prstGeom>
        </p:spPr>
      </p:pic>
      <p:sp>
        <p:nvSpPr>
          <p:cNvPr id="15" name="CasellaDiTesto 14">
            <a:extLst>
              <a:ext uri="{FF2B5EF4-FFF2-40B4-BE49-F238E27FC236}">
                <a16:creationId xmlns:a16="http://schemas.microsoft.com/office/drawing/2014/main" id="{C4D7C2A7-C246-7488-457A-748F8E80DDD7}"/>
              </a:ext>
            </a:extLst>
          </p:cNvPr>
          <p:cNvSpPr txBox="1"/>
          <p:nvPr/>
        </p:nvSpPr>
        <p:spPr>
          <a:xfrm>
            <a:off x="838200" y="2129005"/>
            <a:ext cx="8073043" cy="1938992"/>
          </a:xfrm>
          <a:prstGeom prst="rect">
            <a:avLst/>
          </a:prstGeom>
          <a:noFill/>
        </p:spPr>
        <p:txBody>
          <a:bodyPr wrap="square">
            <a:spAutoFit/>
          </a:bodyPr>
          <a:lstStyle/>
          <a:p>
            <a:r>
              <a:rPr lang="fr-FR" sz="2400" dirty="0">
                <a:solidFill>
                  <a:schemeClr val="accent1"/>
                </a:solidFill>
              </a:rPr>
              <a:t>Les dépenses sont téléchargées sur la plateforme </a:t>
            </a:r>
            <a:r>
              <a:rPr lang="fr-FR" sz="2400" dirty="0" err="1">
                <a:solidFill>
                  <a:schemeClr val="accent1"/>
                </a:solidFill>
              </a:rPr>
              <a:t>Ulysses</a:t>
            </a:r>
            <a:r>
              <a:rPr lang="fr-FR" sz="2400" dirty="0">
                <a:solidFill>
                  <a:schemeClr val="accent1"/>
                </a:solidFill>
              </a:rPr>
              <a:t>. </a:t>
            </a:r>
          </a:p>
          <a:p>
            <a:endParaRPr lang="fr-FR" sz="2400" dirty="0">
              <a:solidFill>
                <a:schemeClr val="accent1"/>
              </a:solidFill>
            </a:endParaRPr>
          </a:p>
          <a:p>
            <a:r>
              <a:rPr lang="fr-FR" sz="2400" dirty="0">
                <a:solidFill>
                  <a:schemeClr val="accent1"/>
                </a:solidFill>
              </a:rPr>
              <a:t>Un rapport narratif détaillant les activités réalisées par rapport aux dépenses engagées  est présent  et téléchargé dans la plateforme </a:t>
            </a:r>
            <a:r>
              <a:rPr lang="fr-FR" sz="2400" dirty="0" err="1">
                <a:solidFill>
                  <a:schemeClr val="accent1"/>
                </a:solidFill>
              </a:rPr>
              <a:t>Ulysses</a:t>
            </a:r>
            <a:r>
              <a:rPr lang="fr-FR" sz="2400" dirty="0">
                <a:solidFill>
                  <a:schemeClr val="accent1"/>
                </a:solidFill>
              </a:rPr>
              <a:t>. </a:t>
            </a:r>
          </a:p>
        </p:txBody>
      </p:sp>
    </p:spTree>
    <p:extLst>
      <p:ext uri="{BB962C8B-B14F-4D97-AF65-F5344CB8AC3E}">
        <p14:creationId xmlns:p14="http://schemas.microsoft.com/office/powerpoint/2010/main" val="9368302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6" y="1"/>
            <a:ext cx="9196640"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Documen</a:t>
            </a:r>
            <a:r>
              <a:rPr lang="fr-FR" b="1" dirty="0">
                <a:solidFill>
                  <a:schemeClr val="bg1"/>
                </a:solidFill>
                <a:latin typeface="Trebuchet MS" panose="020B0603020202020204" pitchFamily="34" charset="0"/>
                <a:ea typeface="ＭＳ Ｐゴシック" charset="0"/>
                <a:cs typeface="Arial Unicode MS" charset="0"/>
              </a:rPr>
              <a:t>ts à soumettre</a:t>
            </a:r>
            <a:r>
              <a:rPr lang="fr-FR" sz="4400" b="1" dirty="0">
                <a:solidFill>
                  <a:schemeClr val="bg1"/>
                </a:solidFill>
                <a:latin typeface="Trebuchet MS" panose="020B0603020202020204" pitchFamily="34" charset="0"/>
                <a:ea typeface="ＭＳ Ｐゴシック" charset="0"/>
                <a:cs typeface="Arial Unicode MS" charset="0"/>
              </a:rPr>
              <a:t/>
            </a:r>
            <a:br>
              <a:rPr lang="fr-FR" sz="4400" b="1" dirty="0">
                <a:solidFill>
                  <a:schemeClr val="bg1"/>
                </a:solidFill>
                <a:latin typeface="Trebuchet MS" panose="020B0603020202020204" pitchFamily="34" charset="0"/>
                <a:ea typeface="ＭＳ Ｐゴシック" charset="0"/>
                <a:cs typeface="Arial Unicode MS" charset="0"/>
              </a:rPr>
            </a:br>
            <a:endParaRPr lang="fr-FR" dirty="0"/>
          </a:p>
        </p:txBody>
      </p:sp>
      <p:sp>
        <p:nvSpPr>
          <p:cNvPr id="3" name="Segnaposto testo 2">
            <a:extLst>
              <a:ext uri="{FF2B5EF4-FFF2-40B4-BE49-F238E27FC236}">
                <a16:creationId xmlns:a16="http://schemas.microsoft.com/office/drawing/2014/main" id="{E15CE9B6-85B6-DB8C-1FA1-49C9C47D57B2}"/>
              </a:ext>
            </a:extLst>
          </p:cNvPr>
          <p:cNvSpPr>
            <a:spLocks noGrp="1"/>
          </p:cNvSpPr>
          <p:nvPr>
            <p:ph type="body" idx="1"/>
          </p:nvPr>
        </p:nvSpPr>
        <p:spPr>
          <a:xfrm>
            <a:off x="187789" y="1466476"/>
            <a:ext cx="7513267" cy="416955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pPr marL="1022350" indent="-874713" algn="just">
              <a:lnSpc>
                <a:spcPct val="150000"/>
              </a:lnSpc>
              <a:spcAft>
                <a:spcPts val="600"/>
              </a:spcAft>
              <a:buFont typeface="Wingdings" pitchFamily="2" charset="2"/>
              <a:buChar char="q"/>
              <a:tabLst>
                <a:tab pos="3059113" algn="ctr"/>
                <a:tab pos="6119813" algn="r"/>
              </a:tabLst>
            </a:pPr>
            <a:endParaRPr lang="fr-FR"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1022350" indent="-874713" algn="just">
              <a:lnSpc>
                <a:spcPct val="150000"/>
              </a:lnSpc>
              <a:spcAft>
                <a:spcPts val="600"/>
              </a:spcAft>
              <a:buFont typeface="Wingdings" pitchFamily="2" charset="2"/>
              <a:buChar char="q"/>
              <a:tabLst>
                <a:tab pos="3059113" algn="ctr"/>
                <a:tab pos="6119813" algn="r"/>
              </a:tabLst>
            </a:pPr>
            <a:r>
              <a:rPr lang="fr-FR"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Rapport d’audit</a:t>
            </a:r>
          </a:p>
          <a:p>
            <a:pPr marL="1022350" indent="-874713" algn="just">
              <a:lnSpc>
                <a:spcPct val="100000"/>
              </a:lnSpc>
              <a:spcAft>
                <a:spcPts val="600"/>
              </a:spcAft>
              <a:buFont typeface="Wingdings" pitchFamily="2" charset="2"/>
              <a:buChar char="q"/>
              <a:tabLst>
                <a:tab pos="3059113" algn="ctr"/>
                <a:tab pos="6119813" algn="r"/>
              </a:tabLst>
            </a:pPr>
            <a:r>
              <a:rPr lang="fr-FR"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Check </a:t>
            </a:r>
            <a:r>
              <a:rPr lang="fr-FR" dirty="0" err="1">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list</a:t>
            </a:r>
            <a:r>
              <a:rPr lang="fr-FR"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 de contrôle de premier niveau pour la vérification documentaire et sur place des opérations </a:t>
            </a:r>
          </a:p>
          <a:p>
            <a:pPr marL="1022350" indent="-874713" algn="just">
              <a:lnSpc>
                <a:spcPct val="150000"/>
              </a:lnSpc>
              <a:spcAft>
                <a:spcPts val="600"/>
              </a:spcAft>
              <a:buFont typeface="Wingdings" pitchFamily="2" charset="2"/>
              <a:buChar char="q"/>
              <a:tabLst>
                <a:tab pos="3059113" algn="ctr"/>
                <a:tab pos="6119813" algn="r"/>
              </a:tabLst>
            </a:pPr>
            <a:r>
              <a:rPr lang="fr-FR"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Certificat de </a:t>
            </a:r>
            <a:r>
              <a:rPr lang="fr-FR" dirty="0">
                <a:solidFill>
                  <a:schemeClr val="accent1"/>
                </a:solidFill>
                <a:latin typeface="Calibri" panose="020F0502020204030204" pitchFamily="34" charset="0"/>
                <a:cs typeface="Times New Roman" panose="02020603050405020304" pitchFamily="18" charset="0"/>
              </a:rPr>
              <a:t>validation</a:t>
            </a:r>
          </a:p>
          <a:p>
            <a:pPr marL="381000" indent="-342900" algn="just">
              <a:lnSpc>
                <a:spcPct val="150000"/>
              </a:lnSpc>
              <a:spcAft>
                <a:spcPts val="600"/>
              </a:spcAft>
              <a:buFont typeface="Wingdings" pitchFamily="2" charset="2"/>
              <a:buChar char="q"/>
              <a:tabLst>
                <a:tab pos="3059113" algn="ctr"/>
                <a:tab pos="6119813" algn="r"/>
              </a:tabLst>
            </a:pPr>
            <a:endParaRPr lang="fr-FR" sz="2000" dirty="0">
              <a:latin typeface="Calibri" panose="020F0502020204030204" pitchFamily="34" charset="0"/>
              <a:ea typeface="Times New Roman" panose="02020603050405020304" pitchFamily="18" charset="0"/>
              <a:cs typeface="Times New Roman" panose="02020603050405020304" pitchFamily="18" charset="0"/>
            </a:endParaRPr>
          </a:p>
          <a:p>
            <a:pPr marL="38100" indent="0" algn="just">
              <a:lnSpc>
                <a:spcPct val="150000"/>
              </a:lnSpc>
              <a:spcAft>
                <a:spcPts val="600"/>
              </a:spcAft>
              <a:buNone/>
              <a:tabLst>
                <a:tab pos="3059113" algn="ctr"/>
                <a:tab pos="6119813" algn="r"/>
              </a:tabLst>
            </a:pPr>
            <a:endParaRPr lang="fr-FR"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381000" indent="-342900" algn="just">
              <a:lnSpc>
                <a:spcPct val="150000"/>
              </a:lnSpc>
              <a:spcAft>
                <a:spcPts val="600"/>
              </a:spcAft>
              <a:buFont typeface="Wingdings" pitchFamily="2" charset="2"/>
              <a:buChar char="q"/>
              <a:tabLst>
                <a:tab pos="3059113" algn="ctr"/>
                <a:tab pos="6119813" algn="r"/>
              </a:tabLst>
            </a:pPr>
            <a:endParaRPr lang="fr-FR"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889000" indent="-850900" algn="just">
              <a:lnSpc>
                <a:spcPct val="150000"/>
              </a:lnSpc>
              <a:spcAft>
                <a:spcPts val="600"/>
              </a:spcAft>
              <a:buFont typeface="Wingdings" pitchFamily="2" charset="2"/>
              <a:buChar char="q"/>
              <a:tabLst>
                <a:tab pos="3059113" algn="ctr"/>
                <a:tab pos="6119813" algn="r"/>
              </a:tabLst>
            </a:pPr>
            <a:endParaRPr lang="it-IT" sz="2000" dirty="0">
              <a:effectLst/>
              <a:latin typeface="Times New Roman" panose="02020603050405020304" pitchFamily="18" charset="0"/>
              <a:ea typeface="Times New Roman" panose="02020603050405020304" pitchFamily="18"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it-IT" sz="2400" dirty="0">
              <a:solidFill>
                <a:srgbClr val="002060"/>
              </a:solidFill>
              <a:effectLst/>
              <a:latin typeface="Times New Roman" panose="02020603050405020304" pitchFamily="18" charset="0"/>
              <a:ea typeface="Times New Roman" panose="02020603050405020304" pitchFamily="18" charset="0"/>
            </a:endParaRPr>
          </a:p>
          <a:p>
            <a:pPr marL="0" indent="0">
              <a:buNone/>
            </a:pPr>
            <a:endParaRPr lang="fr-FR" dirty="0"/>
          </a:p>
        </p:txBody>
      </p:sp>
      <p:pic>
        <p:nvPicPr>
          <p:cNvPr id="4" name="Immagine 3">
            <a:extLst>
              <a:ext uri="{FF2B5EF4-FFF2-40B4-BE49-F238E27FC236}">
                <a16:creationId xmlns:a16="http://schemas.microsoft.com/office/drawing/2014/main" id="{A1887D8F-387E-5943-5673-F5A730AE166B}"/>
              </a:ext>
            </a:extLst>
          </p:cNvPr>
          <p:cNvPicPr>
            <a:picLocks noChangeAspect="1"/>
          </p:cNvPicPr>
          <p:nvPr/>
        </p:nvPicPr>
        <p:blipFill>
          <a:blip r:embed="rId2"/>
          <a:stretch>
            <a:fillRect/>
          </a:stretch>
        </p:blipFill>
        <p:spPr>
          <a:xfrm>
            <a:off x="7701056" y="1377950"/>
            <a:ext cx="3746500" cy="2171700"/>
          </a:xfrm>
          <a:prstGeom prst="rect">
            <a:avLst/>
          </a:prstGeom>
        </p:spPr>
      </p:pic>
    </p:spTree>
    <p:extLst>
      <p:ext uri="{BB962C8B-B14F-4D97-AF65-F5344CB8AC3E}">
        <p14:creationId xmlns:p14="http://schemas.microsoft.com/office/powerpoint/2010/main" val="187877065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49382" y="136438"/>
            <a:ext cx="10590413" cy="623276"/>
          </a:xfrm>
        </p:spPr>
        <p:txBody>
          <a:bodyPr/>
          <a:lstStyle/>
          <a:p>
            <a:r>
              <a:rPr lang="fr-FR" b="1" dirty="0">
                <a:solidFill>
                  <a:schemeClr val="bg1"/>
                </a:solidFill>
                <a:latin typeface="Trebuchet MS" panose="020B0603020202020204" pitchFamily="34" charset="0"/>
                <a:ea typeface="ＭＳ Ｐゴシック" charset="0"/>
                <a:cs typeface="Arial Unicode MS" charset="0"/>
              </a:rPr>
              <a:t>Quels documents sont nécessaires pour le contrôle de premier niveau </a:t>
            </a:r>
          </a:p>
        </p:txBody>
      </p:sp>
      <p:sp>
        <p:nvSpPr>
          <p:cNvPr id="19" name="CasellaDiTesto 18">
            <a:extLst>
              <a:ext uri="{FF2B5EF4-FFF2-40B4-BE49-F238E27FC236}">
                <a16:creationId xmlns:a16="http://schemas.microsoft.com/office/drawing/2014/main" id="{CC3E789E-D0EE-0C57-768C-D98678D8836B}"/>
              </a:ext>
            </a:extLst>
          </p:cNvPr>
          <p:cNvSpPr txBox="1"/>
          <p:nvPr/>
        </p:nvSpPr>
        <p:spPr>
          <a:xfrm>
            <a:off x="352619" y="1621762"/>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1</a:t>
            </a:r>
          </a:p>
        </p:txBody>
      </p:sp>
      <p:sp>
        <p:nvSpPr>
          <p:cNvPr id="20" name="Rettangolo 19">
            <a:extLst>
              <a:ext uri="{FF2B5EF4-FFF2-40B4-BE49-F238E27FC236}">
                <a16:creationId xmlns:a16="http://schemas.microsoft.com/office/drawing/2014/main" id="{BF22C120-455C-8F65-8158-06700658EE9E}"/>
              </a:ext>
            </a:extLst>
          </p:cNvPr>
          <p:cNvSpPr/>
          <p:nvPr/>
        </p:nvSpPr>
        <p:spPr>
          <a:xfrm>
            <a:off x="1864694" y="1540098"/>
            <a:ext cx="8998147" cy="849832"/>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Actes et éléments administratifs et comptables depuis l'accomplissement des procédures de passation de marché prévues pour la sélection des prestataires de services jusqu'aux justificatifs des dépenses effectivement réalisées</a:t>
            </a:r>
            <a:r>
              <a:rPr lang="fr-FR" dirty="0"/>
              <a:t>.</a:t>
            </a:r>
          </a:p>
        </p:txBody>
      </p:sp>
      <p:sp>
        <p:nvSpPr>
          <p:cNvPr id="21" name="CasellaDiTesto 20">
            <a:extLst>
              <a:ext uri="{FF2B5EF4-FFF2-40B4-BE49-F238E27FC236}">
                <a16:creationId xmlns:a16="http://schemas.microsoft.com/office/drawing/2014/main" id="{B82510C2-EC86-4FC8-4CB1-0CEAC6F6D99F}"/>
              </a:ext>
            </a:extLst>
          </p:cNvPr>
          <p:cNvSpPr txBox="1"/>
          <p:nvPr/>
        </p:nvSpPr>
        <p:spPr>
          <a:xfrm>
            <a:off x="284522" y="2578424"/>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2</a:t>
            </a:r>
          </a:p>
        </p:txBody>
      </p:sp>
      <p:sp>
        <p:nvSpPr>
          <p:cNvPr id="26" name="Rettangolo 25">
            <a:extLst>
              <a:ext uri="{FF2B5EF4-FFF2-40B4-BE49-F238E27FC236}">
                <a16:creationId xmlns:a16="http://schemas.microsoft.com/office/drawing/2014/main" id="{AE44C308-C223-FEE2-7F5F-0796751325F7}"/>
              </a:ext>
            </a:extLst>
          </p:cNvPr>
          <p:cNvSpPr/>
          <p:nvPr/>
        </p:nvSpPr>
        <p:spPr>
          <a:xfrm>
            <a:off x="1841647" y="3333584"/>
            <a:ext cx="8998147" cy="65606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Documents justificatifs des dépenses et des paiements</a:t>
            </a:r>
          </a:p>
        </p:txBody>
      </p:sp>
      <p:sp>
        <p:nvSpPr>
          <p:cNvPr id="27" name="CasellaDiTesto 26">
            <a:extLst>
              <a:ext uri="{FF2B5EF4-FFF2-40B4-BE49-F238E27FC236}">
                <a16:creationId xmlns:a16="http://schemas.microsoft.com/office/drawing/2014/main" id="{3B0A0F1A-D4D5-AF07-D098-BDB0327F48B6}"/>
              </a:ext>
            </a:extLst>
          </p:cNvPr>
          <p:cNvSpPr txBox="1"/>
          <p:nvPr/>
        </p:nvSpPr>
        <p:spPr>
          <a:xfrm>
            <a:off x="284522" y="3429000"/>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3</a:t>
            </a:r>
          </a:p>
        </p:txBody>
      </p:sp>
      <p:sp>
        <p:nvSpPr>
          <p:cNvPr id="28" name="CasellaDiTesto 27">
            <a:extLst>
              <a:ext uri="{FF2B5EF4-FFF2-40B4-BE49-F238E27FC236}">
                <a16:creationId xmlns:a16="http://schemas.microsoft.com/office/drawing/2014/main" id="{09C0358B-20F6-9390-9AE1-B44877939560}"/>
              </a:ext>
            </a:extLst>
          </p:cNvPr>
          <p:cNvSpPr txBox="1"/>
          <p:nvPr/>
        </p:nvSpPr>
        <p:spPr>
          <a:xfrm>
            <a:off x="261579" y="4048743"/>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4</a:t>
            </a:r>
          </a:p>
        </p:txBody>
      </p:sp>
      <p:sp>
        <p:nvSpPr>
          <p:cNvPr id="29" name="CasellaDiTesto 28">
            <a:extLst>
              <a:ext uri="{FF2B5EF4-FFF2-40B4-BE49-F238E27FC236}">
                <a16:creationId xmlns:a16="http://schemas.microsoft.com/office/drawing/2014/main" id="{E9D00E64-82A6-2C09-62CA-3CE4EAFA338C}"/>
              </a:ext>
            </a:extLst>
          </p:cNvPr>
          <p:cNvSpPr txBox="1"/>
          <p:nvPr/>
        </p:nvSpPr>
        <p:spPr>
          <a:xfrm>
            <a:off x="261579" y="4774573"/>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5</a:t>
            </a:r>
          </a:p>
        </p:txBody>
      </p:sp>
      <p:sp>
        <p:nvSpPr>
          <p:cNvPr id="30" name="Rettangolo 29">
            <a:extLst>
              <a:ext uri="{FF2B5EF4-FFF2-40B4-BE49-F238E27FC236}">
                <a16:creationId xmlns:a16="http://schemas.microsoft.com/office/drawing/2014/main" id="{81FCD9D0-4F2B-AA0A-1275-89D68480002C}"/>
              </a:ext>
            </a:extLst>
          </p:cNvPr>
          <p:cNvSpPr/>
          <p:nvPr/>
        </p:nvSpPr>
        <p:spPr>
          <a:xfrm>
            <a:off x="1841648" y="2515172"/>
            <a:ext cx="8998147" cy="65606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Les documents juridiquement contraignants (contrats, actes contractuels, notes de commande, ordres de mission, etc.).</a:t>
            </a:r>
          </a:p>
        </p:txBody>
      </p:sp>
      <p:sp>
        <p:nvSpPr>
          <p:cNvPr id="32" name="Rettangolo 31">
            <a:extLst>
              <a:ext uri="{FF2B5EF4-FFF2-40B4-BE49-F238E27FC236}">
                <a16:creationId xmlns:a16="http://schemas.microsoft.com/office/drawing/2014/main" id="{B5944C26-4BD7-F95A-E682-CC59EDA82735}"/>
              </a:ext>
            </a:extLst>
          </p:cNvPr>
          <p:cNvSpPr/>
          <p:nvPr/>
        </p:nvSpPr>
        <p:spPr>
          <a:xfrm>
            <a:off x="1841647" y="4114890"/>
            <a:ext cx="8998147" cy="65606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Documents justificatifs (feuilles de temps, feuilles comptables, etc.) justifiant la méthodologie utilisée et clarifiant les méthodes de calcul.</a:t>
            </a:r>
          </a:p>
        </p:txBody>
      </p:sp>
      <p:sp>
        <p:nvSpPr>
          <p:cNvPr id="34" name="Rettangolo 33">
            <a:extLst>
              <a:ext uri="{FF2B5EF4-FFF2-40B4-BE49-F238E27FC236}">
                <a16:creationId xmlns:a16="http://schemas.microsoft.com/office/drawing/2014/main" id="{8704652A-9D3E-12A1-CD23-A0A91CDC0882}"/>
              </a:ext>
            </a:extLst>
          </p:cNvPr>
          <p:cNvSpPr/>
          <p:nvPr/>
        </p:nvSpPr>
        <p:spPr>
          <a:xfrm>
            <a:off x="1864694" y="4970408"/>
            <a:ext cx="8998147" cy="65606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Copies de tout le matériel publicitaire et des produits de communication réalisés </a:t>
            </a:r>
          </a:p>
        </p:txBody>
      </p:sp>
    </p:spTree>
    <p:extLst>
      <p:ext uri="{BB962C8B-B14F-4D97-AF65-F5344CB8AC3E}">
        <p14:creationId xmlns:p14="http://schemas.microsoft.com/office/powerpoint/2010/main" val="3835384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49382" y="136438"/>
            <a:ext cx="10590413" cy="623276"/>
          </a:xfrm>
        </p:spPr>
        <p:txBody>
          <a:bodyPr/>
          <a:lstStyle/>
          <a:p>
            <a:r>
              <a:rPr lang="it-IT" b="1" dirty="0" err="1">
                <a:solidFill>
                  <a:schemeClr val="bg1"/>
                </a:solidFill>
                <a:latin typeface="Trebuchet MS" panose="020B0603020202020204" pitchFamily="34" charset="0"/>
                <a:ea typeface="ＭＳ Ｐゴシック" charset="0"/>
                <a:cs typeface="Arial Unicode MS" charset="0"/>
              </a:rPr>
              <a:t>Autorisations</a:t>
            </a:r>
            <a:r>
              <a:rPr lang="it-IT" b="1" dirty="0">
                <a:solidFill>
                  <a:schemeClr val="bg1"/>
                </a:solidFill>
                <a:latin typeface="Trebuchet MS" panose="020B0603020202020204" pitchFamily="34" charset="0"/>
                <a:ea typeface="ＭＳ Ｐゴシック" charset="0"/>
                <a:cs typeface="Arial Unicode MS" charset="0"/>
              </a:rPr>
              <a:t> AG </a:t>
            </a:r>
          </a:p>
        </p:txBody>
      </p:sp>
      <p:sp>
        <p:nvSpPr>
          <p:cNvPr id="20" name="Rettangolo 19">
            <a:extLst>
              <a:ext uri="{FF2B5EF4-FFF2-40B4-BE49-F238E27FC236}">
                <a16:creationId xmlns:a16="http://schemas.microsoft.com/office/drawing/2014/main" id="{BF22C120-455C-8F65-8158-06700658EE9E}"/>
              </a:ext>
            </a:extLst>
          </p:cNvPr>
          <p:cNvSpPr/>
          <p:nvPr/>
        </p:nvSpPr>
        <p:spPr>
          <a:xfrm>
            <a:off x="2726574" y="1506847"/>
            <a:ext cx="6184670" cy="849832"/>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2400" dirty="0">
                <a:solidFill>
                  <a:schemeClr val="bg1"/>
                </a:solidFill>
              </a:rPr>
              <a:t>Missions en dehors de la zone de coopération.</a:t>
            </a:r>
          </a:p>
        </p:txBody>
      </p:sp>
      <p:sp>
        <p:nvSpPr>
          <p:cNvPr id="30" name="Rettangolo 29">
            <a:extLst>
              <a:ext uri="{FF2B5EF4-FFF2-40B4-BE49-F238E27FC236}">
                <a16:creationId xmlns:a16="http://schemas.microsoft.com/office/drawing/2014/main" id="{81FCD9D0-4F2B-AA0A-1275-89D68480002C}"/>
              </a:ext>
            </a:extLst>
          </p:cNvPr>
          <p:cNvSpPr/>
          <p:nvPr/>
        </p:nvSpPr>
        <p:spPr>
          <a:xfrm>
            <a:off x="1841648" y="3404062"/>
            <a:ext cx="8998147" cy="210670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dirty="0">
                <a:solidFill>
                  <a:schemeClr val="accent1"/>
                </a:solidFill>
              </a:rPr>
              <a:t>Les missions en dehors de la zone de coopération doivent être autorisées au préalable par le comité de pilotage et après par l’AG  par le biais d'une demande spécifique envoyée. </a:t>
            </a:r>
          </a:p>
          <a:p>
            <a:pPr algn="ctr"/>
            <a:endParaRPr lang="fr-FR" sz="2000" dirty="0">
              <a:solidFill>
                <a:schemeClr val="accent1"/>
              </a:solidFill>
            </a:endParaRPr>
          </a:p>
          <a:p>
            <a:pPr algn="ctr"/>
            <a:r>
              <a:rPr lang="fr-FR" sz="2000" b="1" dirty="0">
                <a:solidFill>
                  <a:srgbClr val="FF0000"/>
                </a:solidFill>
              </a:rPr>
              <a:t>Les dépenses ne sont pas éligibles si elles ne sont pas autorisées à l'avance</a:t>
            </a:r>
            <a:r>
              <a:rPr lang="fr-FR" sz="1400" b="1" dirty="0">
                <a:solidFill>
                  <a:srgbClr val="FF0000"/>
                </a:solidFill>
              </a:rPr>
              <a:t>.</a:t>
            </a:r>
          </a:p>
        </p:txBody>
      </p:sp>
      <p:sp>
        <p:nvSpPr>
          <p:cNvPr id="3" name="Freccia giù 2">
            <a:extLst>
              <a:ext uri="{FF2B5EF4-FFF2-40B4-BE49-F238E27FC236}">
                <a16:creationId xmlns:a16="http://schemas.microsoft.com/office/drawing/2014/main" id="{476BD344-3E83-9220-B756-C784FBCDA8BB}"/>
              </a:ext>
            </a:extLst>
          </p:cNvPr>
          <p:cNvSpPr/>
          <p:nvPr/>
        </p:nvSpPr>
        <p:spPr>
          <a:xfrm>
            <a:off x="5370022" y="2593571"/>
            <a:ext cx="864523" cy="5102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1063417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27130"/>
            <a:ext cx="12192000" cy="1325563"/>
          </a:xfrm>
        </p:spPr>
        <p:txBody>
          <a:bodyPr/>
          <a:lstStyle/>
          <a:p>
            <a:pPr lvl="0" algn="ctr">
              <a:lnSpc>
                <a:spcPct val="100000"/>
              </a:lnSpc>
              <a:spcBef>
                <a:spcPts val="0"/>
              </a:spcBef>
            </a:pPr>
            <a:r>
              <a:rPr lang="it-IT" sz="3200" dirty="0">
                <a:solidFill>
                  <a:prstClr val="white"/>
                </a:solidFill>
                <a:latin typeface="Trebuchet MS" panose="020B0603020202020204" pitchFamily="34" charset="0"/>
                <a:ea typeface="+mn-ea"/>
                <a:cs typeface="+mn-cs"/>
              </a:rPr>
              <a:t>PROGRAMME IEV DE COOPERATION TRANSFRONTALIERE</a:t>
            </a:r>
            <a:br>
              <a:rPr lang="it-IT" sz="3200" dirty="0">
                <a:solidFill>
                  <a:prstClr val="white"/>
                </a:solidFill>
                <a:latin typeface="Trebuchet MS" panose="020B0603020202020204" pitchFamily="34" charset="0"/>
                <a:ea typeface="+mn-ea"/>
                <a:cs typeface="+mn-cs"/>
              </a:rPr>
            </a:br>
            <a:r>
              <a:rPr lang="it-IT" sz="3200" dirty="0">
                <a:solidFill>
                  <a:prstClr val="white"/>
                </a:solidFill>
                <a:latin typeface="Trebuchet MS" panose="020B0603020202020204" pitchFamily="34" charset="0"/>
                <a:ea typeface="+mn-ea"/>
                <a:cs typeface="+mn-cs"/>
              </a:rPr>
              <a:t> ITALIE – TUNISIE 2014-2020</a:t>
            </a:r>
          </a:p>
        </p:txBody>
      </p:sp>
      <p:sp>
        <p:nvSpPr>
          <p:cNvPr id="4" name="CasellaDiTesto 3"/>
          <p:cNvSpPr txBox="1"/>
          <p:nvPr/>
        </p:nvSpPr>
        <p:spPr>
          <a:xfrm>
            <a:off x="175364" y="1553417"/>
            <a:ext cx="11611628" cy="4152419"/>
          </a:xfrm>
          <a:prstGeom prst="rect">
            <a:avLst/>
          </a:prstGeom>
          <a:noFill/>
        </p:spPr>
        <p:txBody>
          <a:bodyPr wrap="square" rtlCol="0">
            <a:spAutoFit/>
          </a:bodyPr>
          <a:lstStyle/>
          <a:p>
            <a:pPr lvl="0" algn="ctr" fontAlgn="base">
              <a:spcBef>
                <a:spcPts val="2000"/>
              </a:spcBef>
              <a:spcAft>
                <a:spcPct val="0"/>
              </a:spcAft>
            </a:pPr>
            <a:endParaRPr lang="it-IT"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FR" sz="2000" dirty="0">
                <a:latin typeface="Trebuchet MS" panose="020B0603020202020204" pitchFamily="34" charset="0"/>
              </a:rPr>
              <a:t>Autorité de Gestion</a:t>
            </a:r>
          </a:p>
          <a:p>
            <a:pPr lvl="0" algn="ctr" eaLnBrk="0" fontAlgn="base" hangingPunct="0">
              <a:lnSpc>
                <a:spcPct val="90000"/>
              </a:lnSpc>
              <a:spcBef>
                <a:spcPts val="450"/>
              </a:spcBef>
              <a:spcAft>
                <a:spcPct val="0"/>
              </a:spcAft>
              <a:buClr>
                <a:srgbClr val="000000"/>
              </a:buClr>
              <a:buSzPct val="100000"/>
            </a:pPr>
            <a:r>
              <a:rPr lang="it-IT" sz="2000" b="1" i="1" dirty="0">
                <a:solidFill>
                  <a:srgbClr val="FF9900"/>
                </a:solidFill>
                <a:latin typeface="Trebuchet MS" panose="020B0603020202020204" pitchFamily="34" charset="0"/>
                <a:ea typeface="ＭＳ Ｐゴシック" charset="0"/>
              </a:rPr>
              <a:t>servizio5.programmazione@regione.sicilia.it</a:t>
            </a: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algn="ctr" eaLnBrk="0" fontAlgn="base" hangingPunct="0">
              <a:lnSpc>
                <a:spcPct val="90000"/>
              </a:lnSpc>
              <a:spcBef>
                <a:spcPts val="450"/>
              </a:spcBef>
              <a:spcAft>
                <a:spcPct val="0"/>
              </a:spcAft>
              <a:buClr>
                <a:srgbClr val="000000"/>
              </a:buClr>
              <a:buSzPct val="100000"/>
            </a:pPr>
            <a:r>
              <a:rPr lang="fr-FR" sz="2000" dirty="0">
                <a:latin typeface="Trebuchet MS" panose="020B0603020202020204" pitchFamily="34" charset="0"/>
              </a:rPr>
              <a:t>Programme Italie-Tunisie 2014-2020</a:t>
            </a: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www.italietunisie.eu</a:t>
            </a: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a:t>
            </a:r>
            <a:r>
              <a:rPr lang="fr-BE" sz="2000" b="1" i="1" dirty="0" err="1">
                <a:solidFill>
                  <a:srgbClr val="FF9900"/>
                </a:solidFill>
                <a:latin typeface="Trebuchet MS" panose="020B0603020202020204" pitchFamily="34" charset="0"/>
                <a:ea typeface="ＭＳ Ｐゴシック" charset="0"/>
              </a:rPr>
              <a:t>Programme.ItalieTunisie</a:t>
            </a: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a:t>
            </a:r>
            <a:r>
              <a:rPr lang="fr-BE" sz="2000" b="1" i="1" dirty="0" err="1">
                <a:solidFill>
                  <a:srgbClr val="FF9900"/>
                </a:solidFill>
                <a:latin typeface="Trebuchet MS" panose="020B0603020202020204" pitchFamily="34" charset="0"/>
                <a:ea typeface="ＭＳ Ｐゴシック" charset="0"/>
              </a:rPr>
              <a:t>ItalieTunisie</a:t>
            </a: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5469" y="3944985"/>
            <a:ext cx="771060" cy="7710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5677" y="4678037"/>
            <a:ext cx="847073" cy="84707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924898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C7D3809E-E145-A71B-EF40-2ADE5FE8336D}"/>
              </a:ext>
            </a:extLst>
          </p:cNvPr>
          <p:cNvSpPr txBox="1"/>
          <p:nvPr/>
        </p:nvSpPr>
        <p:spPr>
          <a:xfrm>
            <a:off x="2844800" y="609600"/>
            <a:ext cx="184731" cy="369332"/>
          </a:xfrm>
          <a:prstGeom prst="rect">
            <a:avLst/>
          </a:prstGeom>
          <a:noFill/>
        </p:spPr>
        <p:txBody>
          <a:bodyPr wrap="none" rtlCol="0">
            <a:spAutoFit/>
          </a:bodyPr>
          <a:lstStyle/>
          <a:p>
            <a:endParaRPr lang="fr-FR" dirty="0"/>
          </a:p>
        </p:txBody>
      </p:sp>
      <p:sp>
        <p:nvSpPr>
          <p:cNvPr id="3" name="CasellaDiTesto 2">
            <a:extLst>
              <a:ext uri="{FF2B5EF4-FFF2-40B4-BE49-F238E27FC236}">
                <a16:creationId xmlns:a16="http://schemas.microsoft.com/office/drawing/2014/main" id="{5DD07BF2-46CA-F544-5C38-0B6EAF1AEFA1}"/>
              </a:ext>
            </a:extLst>
          </p:cNvPr>
          <p:cNvSpPr txBox="1"/>
          <p:nvPr/>
        </p:nvSpPr>
        <p:spPr>
          <a:xfrm>
            <a:off x="2021840" y="721360"/>
            <a:ext cx="184731" cy="369332"/>
          </a:xfrm>
          <a:prstGeom prst="rect">
            <a:avLst/>
          </a:prstGeom>
          <a:noFill/>
        </p:spPr>
        <p:txBody>
          <a:bodyPr wrap="none" rtlCol="0">
            <a:spAutoFit/>
          </a:bodyPr>
          <a:lstStyle/>
          <a:p>
            <a:endParaRPr lang="fr-FR"/>
          </a:p>
        </p:txBody>
      </p:sp>
      <p:sp>
        <p:nvSpPr>
          <p:cNvPr id="6" name="CasellaDiTesto 5">
            <a:extLst>
              <a:ext uri="{FF2B5EF4-FFF2-40B4-BE49-F238E27FC236}">
                <a16:creationId xmlns:a16="http://schemas.microsoft.com/office/drawing/2014/main" id="{273935E5-7709-2381-A2F7-F315A6A4A704}"/>
              </a:ext>
            </a:extLst>
          </p:cNvPr>
          <p:cNvSpPr txBox="1"/>
          <p:nvPr/>
        </p:nvSpPr>
        <p:spPr>
          <a:xfrm>
            <a:off x="915867" y="182751"/>
            <a:ext cx="9375289" cy="584775"/>
          </a:xfrm>
          <a:prstGeom prst="rect">
            <a:avLst/>
          </a:prstGeom>
          <a:noFill/>
        </p:spPr>
        <p:txBody>
          <a:bodyPr wrap="square" rtlCol="0">
            <a:spAutoFit/>
          </a:bodyPr>
          <a:lstStyle/>
          <a:p>
            <a:r>
              <a:rPr lang="fr-FR" sz="3200" b="1" dirty="0">
                <a:solidFill>
                  <a:schemeClr val="bg1"/>
                </a:solidFill>
                <a:latin typeface="Trebuchet MS" panose="020B0603020202020204" pitchFamily="34" charset="0"/>
                <a:ea typeface="ＭＳ Ｐゴシック" charset="0"/>
                <a:cs typeface="Arial Unicode MS" charset="0"/>
              </a:rPr>
              <a:t>L’</a:t>
            </a:r>
            <a:r>
              <a:rPr lang="fr-FR" sz="3200" b="1" dirty="0" err="1">
                <a:solidFill>
                  <a:schemeClr val="bg1"/>
                </a:solidFill>
                <a:latin typeface="Trebuchet MS" panose="020B0603020202020204" pitchFamily="34" charset="0"/>
                <a:ea typeface="ＭＳ Ｐゴシック" charset="0"/>
                <a:cs typeface="Arial Unicode MS" charset="0"/>
              </a:rPr>
              <a:t>auditing</a:t>
            </a:r>
            <a:r>
              <a:rPr lang="fr-FR" sz="3200" b="1" dirty="0">
                <a:solidFill>
                  <a:schemeClr val="bg1"/>
                </a:solidFill>
                <a:latin typeface="Trebuchet MS" panose="020B0603020202020204" pitchFamily="34" charset="0"/>
                <a:ea typeface="ＭＳ Ｐゴシック" charset="0"/>
                <a:cs typeface="Arial Unicode MS" charset="0"/>
              </a:rPr>
              <a:t> des dépenses: le cadre de référence  </a:t>
            </a:r>
          </a:p>
        </p:txBody>
      </p:sp>
      <p:graphicFrame>
        <p:nvGraphicFramePr>
          <p:cNvPr id="4" name="Tabella 4">
            <a:extLst>
              <a:ext uri="{FF2B5EF4-FFF2-40B4-BE49-F238E27FC236}">
                <a16:creationId xmlns:a16="http://schemas.microsoft.com/office/drawing/2014/main" id="{FBDEDAC8-5F62-9958-D37D-890F4EB35A60}"/>
              </a:ext>
            </a:extLst>
          </p:cNvPr>
          <p:cNvGraphicFramePr>
            <a:graphicFrameLocks noGrp="1"/>
          </p:cNvGraphicFramePr>
          <p:nvPr>
            <p:extLst>
              <p:ext uri="{D42A27DB-BD31-4B8C-83A1-F6EECF244321}">
                <p14:modId xmlns:p14="http://schemas.microsoft.com/office/powerpoint/2010/main" val="22042999"/>
              </p:ext>
            </p:extLst>
          </p:nvPr>
        </p:nvGraphicFramePr>
        <p:xfrm>
          <a:off x="172570" y="1405781"/>
          <a:ext cx="11846859" cy="5574256"/>
        </p:xfrm>
        <a:graphic>
          <a:graphicData uri="http://schemas.openxmlformats.org/drawingml/2006/table">
            <a:tbl>
              <a:tblPr firstRow="1" bandRow="1">
                <a:tableStyleId>{5C22544A-7EE6-4342-B048-85BDC9FD1C3A}</a:tableStyleId>
              </a:tblPr>
              <a:tblGrid>
                <a:gridCol w="5824168">
                  <a:extLst>
                    <a:ext uri="{9D8B030D-6E8A-4147-A177-3AD203B41FA5}">
                      <a16:colId xmlns:a16="http://schemas.microsoft.com/office/drawing/2014/main" val="1039791081"/>
                    </a:ext>
                  </a:extLst>
                </a:gridCol>
                <a:gridCol w="6022691">
                  <a:extLst>
                    <a:ext uri="{9D8B030D-6E8A-4147-A177-3AD203B41FA5}">
                      <a16:colId xmlns:a16="http://schemas.microsoft.com/office/drawing/2014/main" val="1536578879"/>
                    </a:ext>
                  </a:extLst>
                </a:gridCol>
              </a:tblGrid>
              <a:tr h="244653">
                <a:tc>
                  <a:txBody>
                    <a:bodyPr/>
                    <a:lstStyle/>
                    <a:p>
                      <a:r>
                        <a:rPr lang="fr-FR" sz="1800" b="1" kern="50" dirty="0">
                          <a:solidFill>
                            <a:schemeClr val="bg1"/>
                          </a:solidFill>
                          <a:latin typeface="Calibri" panose="020F0502020204030204" pitchFamily="34" charset="0"/>
                          <a:ea typeface="Arial Unicode MS" panose="020B0604020202020204" pitchFamily="34" charset="-128"/>
                          <a:cs typeface="Calibri" panose="020F0502020204030204" pitchFamily="34" charset="0"/>
                        </a:rPr>
                        <a:t>REGLEMENT   D'EXÉCUTION (UE) No 897/2014- ART 32</a:t>
                      </a:r>
                      <a:endParaRPr lang="fr-FR" dirty="0">
                        <a:solidFill>
                          <a:schemeClr val="bg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kern="50" dirty="0">
                          <a:solidFill>
                            <a:schemeClr val="bg1"/>
                          </a:solidFill>
                          <a:latin typeface="Calibri" panose="020F0502020204030204" pitchFamily="34" charset="0"/>
                          <a:ea typeface="Arial Unicode MS" panose="020B0604020202020204" pitchFamily="34" charset="-128"/>
                          <a:cs typeface="Calibri" panose="020F0502020204030204" pitchFamily="34" charset="0"/>
                        </a:rPr>
                        <a:t>ART 6.6  CONTRAT DE SUBVENTION</a:t>
                      </a:r>
                      <a:endParaRPr lang="it-IT" dirty="0">
                        <a:solidFill>
                          <a:schemeClr val="bg1"/>
                        </a:solidFill>
                      </a:endParaRPr>
                    </a:p>
                    <a:p>
                      <a:endParaRPr lang="fr-FR" dirty="0"/>
                    </a:p>
                  </a:txBody>
                  <a:tcPr/>
                </a:tc>
                <a:extLst>
                  <a:ext uri="{0D108BD9-81ED-4DB2-BD59-A6C34878D82A}">
                    <a16:rowId xmlns:a16="http://schemas.microsoft.com/office/drawing/2014/main" val="1303068203"/>
                  </a:ext>
                </a:extLst>
              </a:tr>
              <a:tr h="4934176">
                <a:tc>
                  <a:txBody>
                    <a:bodyPr/>
                    <a:lstStyle/>
                    <a:p>
                      <a:r>
                        <a:rPr lang="fr-FR" dirty="0"/>
                        <a:t>Les dépenses déclarées par le bénéficiaire à l'appui d'une demande de paiement sont examinées par un auditeur ou par un agent public qualifié n'ayant aucun lien avec le bénéficiaire </a:t>
                      </a:r>
                    </a:p>
                    <a:p>
                      <a:endParaRPr lang="fr-FR" dirty="0"/>
                    </a:p>
                    <a:p>
                      <a:r>
                        <a:rPr lang="fr-FR" sz="1800" dirty="0">
                          <a:solidFill>
                            <a:srgbClr val="002060"/>
                          </a:solidFill>
                          <a:effectLst/>
                        </a:rPr>
                        <a:t>L'</a:t>
                      </a:r>
                      <a:r>
                        <a:rPr lang="fr-FR" sz="1800" b="1" dirty="0">
                          <a:solidFill>
                            <a:srgbClr val="002060"/>
                          </a:solidFill>
                          <a:effectLst/>
                        </a:rPr>
                        <a:t>auditeur </a:t>
                      </a:r>
                      <a:r>
                        <a:rPr lang="fr-FR" sz="1800" dirty="0">
                          <a:solidFill>
                            <a:srgbClr val="002060"/>
                          </a:solidFill>
                          <a:effectLst/>
                        </a:rPr>
                        <a:t>ou l'agent public qualifié examine si les coûts déclarés par le bénéficiaire et les recettes du projet sont </a:t>
                      </a:r>
                      <a:r>
                        <a:rPr lang="fr-FR" sz="1800" b="1" dirty="0">
                          <a:solidFill>
                            <a:srgbClr val="002060"/>
                          </a:solidFill>
                          <a:effectLst/>
                        </a:rPr>
                        <a:t>réels,</a:t>
                      </a:r>
                      <a:r>
                        <a:rPr lang="fr-FR" sz="1800" dirty="0">
                          <a:solidFill>
                            <a:srgbClr val="002060"/>
                          </a:solidFill>
                          <a:effectLst/>
                        </a:rPr>
                        <a:t> </a:t>
                      </a:r>
                      <a:r>
                        <a:rPr lang="fr-FR" sz="1800" b="1" i="1" dirty="0">
                          <a:solidFill>
                            <a:srgbClr val="002060"/>
                          </a:solidFill>
                          <a:effectLst/>
                        </a:rPr>
                        <a:t>comptabilises</a:t>
                      </a:r>
                      <a:r>
                        <a:rPr lang="fr-FR" sz="1800" dirty="0">
                          <a:solidFill>
                            <a:srgbClr val="002060"/>
                          </a:solidFill>
                          <a:effectLst/>
                        </a:rPr>
                        <a:t> avec exactitude et </a:t>
                      </a:r>
                      <a:r>
                        <a:rPr lang="fr-FR" sz="1800" b="1" i="1" dirty="0">
                          <a:solidFill>
                            <a:srgbClr val="002060"/>
                          </a:solidFill>
                          <a:effectLst/>
                        </a:rPr>
                        <a:t>éligibles</a:t>
                      </a:r>
                      <a:r>
                        <a:rPr lang="fr-FR" sz="1800" dirty="0">
                          <a:solidFill>
                            <a:srgbClr val="002060"/>
                          </a:solidFill>
                          <a:effectLst/>
                        </a:rPr>
                        <a:t> conformé­ ment aux dispositions du contrat</a:t>
                      </a:r>
                      <a:endParaRPr lang="fr-FR" dirty="0"/>
                    </a:p>
                    <a:p>
                      <a:endParaRPr lang="fr-FR" dirty="0"/>
                    </a:p>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noProof="0" dirty="0">
                          <a:solidFill>
                            <a:srgbClr val="002060"/>
                          </a:solidFill>
                        </a:rPr>
                        <a:t>Toutes les dépenses du projet seront examinées par les auditeurs engages par le Bénéficiaire principal et les partenaires, selon les systèmes de contrôle établis au niveau national et aux exigences énoncées à l’article 32 du Règlement (UE) n. 897/2014 et ses modifications successives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noProof="0" dirty="0">
                        <a:solidFill>
                          <a:srgbClr val="00206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800" noProof="0" dirty="0">
                          <a:solidFill>
                            <a:srgbClr val="002060"/>
                          </a:solidFill>
                        </a:rPr>
                        <a:t>L’auditeur examine si les coûts déclarés par le Bénéficiaire Principal sont réels, correctement enregistrés et éligibles conformément aux dispositions du Contrat, et établit un rapport de vérification des dépenses conformément au modèle et aux instructions fournis par l’AG. Le Bénéficiaire Principal et les partenaires accordent aux auditeurs tous les droits d’accès nécessaires à la vérification des dépenses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noProof="0" dirty="0">
                        <a:solidFill>
                          <a:srgbClr val="002060"/>
                        </a:solidFill>
                      </a:endParaRPr>
                    </a:p>
                    <a:p>
                      <a:r>
                        <a:rPr lang="fr-FR" sz="1800" noProof="0" dirty="0">
                          <a:solidFill>
                            <a:srgbClr val="002060"/>
                          </a:solidFill>
                        </a:rPr>
                        <a:t>Tous les rapports de vérification des dépenses doivent être joints à chaque demande de paiement</a:t>
                      </a:r>
                      <a:r>
                        <a:rPr lang="fr-FR" sz="1800" dirty="0">
                          <a:solidFill>
                            <a:srgbClr val="002060"/>
                          </a:solidFill>
                        </a:rPr>
                        <a:t>. </a:t>
                      </a:r>
                    </a:p>
                    <a:p>
                      <a:endParaRPr lang="fr-FR" dirty="0"/>
                    </a:p>
                  </a:txBody>
                  <a:tcPr/>
                </a:tc>
                <a:extLst>
                  <a:ext uri="{0D108BD9-81ED-4DB2-BD59-A6C34878D82A}">
                    <a16:rowId xmlns:a16="http://schemas.microsoft.com/office/drawing/2014/main" val="2067898377"/>
                  </a:ext>
                </a:extLst>
              </a:tr>
            </a:tbl>
          </a:graphicData>
        </a:graphic>
      </p:graphicFrame>
    </p:spTree>
    <p:extLst>
      <p:ext uri="{BB962C8B-B14F-4D97-AF65-F5344CB8AC3E}">
        <p14:creationId xmlns:p14="http://schemas.microsoft.com/office/powerpoint/2010/main" val="1379981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52BBE923-94DA-7B25-E2E4-7B1937E2E051}"/>
              </a:ext>
            </a:extLst>
          </p:cNvPr>
          <p:cNvSpPr txBox="1"/>
          <p:nvPr/>
        </p:nvSpPr>
        <p:spPr>
          <a:xfrm>
            <a:off x="174444" y="97291"/>
            <a:ext cx="10758379" cy="1354217"/>
          </a:xfrm>
          <a:prstGeom prst="rect">
            <a:avLst/>
          </a:prstGeom>
          <a:noFill/>
        </p:spPr>
        <p:txBody>
          <a:bodyPr wrap="square" rtlCol="0">
            <a:spAutoFit/>
          </a:bodyPr>
          <a:lstStyle/>
          <a:p>
            <a:endParaRPr lang="it-IT" sz="1800" dirty="0">
              <a:solidFill>
                <a:schemeClr val="bg1"/>
              </a:solidFill>
              <a:effectLst/>
              <a:latin typeface="Times New Roman" panose="02020603050405020304" pitchFamily="18" charset="0"/>
              <a:ea typeface="Times New Roman" panose="02020603050405020304" pitchFamily="18" charset="0"/>
            </a:endParaRPr>
          </a:p>
          <a:p>
            <a:r>
              <a:rPr lang="fr-FR" sz="3200" b="1" dirty="0">
                <a:solidFill>
                  <a:schemeClr val="bg1"/>
                </a:solidFill>
                <a:latin typeface="Trebuchet MS" panose="020B0603020202020204" pitchFamily="34" charset="0"/>
                <a:ea typeface="ＭＳ Ｐゴシック" charset="0"/>
                <a:cs typeface="Arial Unicode MS" charset="0"/>
              </a:rPr>
              <a:t>La procédure  de gestion financière et de vérification de dépenses </a:t>
            </a:r>
          </a:p>
        </p:txBody>
      </p:sp>
      <p:sp>
        <p:nvSpPr>
          <p:cNvPr id="6" name="CasellaDiTesto 5">
            <a:extLst>
              <a:ext uri="{FF2B5EF4-FFF2-40B4-BE49-F238E27FC236}">
                <a16:creationId xmlns:a16="http://schemas.microsoft.com/office/drawing/2014/main" id="{59F4CE1D-A3FA-F2C7-D109-2AA52F96517E}"/>
              </a:ext>
            </a:extLst>
          </p:cNvPr>
          <p:cNvSpPr txBox="1"/>
          <p:nvPr/>
        </p:nvSpPr>
        <p:spPr>
          <a:xfrm>
            <a:off x="591669" y="1655010"/>
            <a:ext cx="9923930" cy="1815882"/>
          </a:xfrm>
          <a:prstGeom prst="rect">
            <a:avLst/>
          </a:prstGeom>
          <a:noFill/>
        </p:spPr>
        <p:txBody>
          <a:bodyPr wrap="square">
            <a:spAutoFit/>
          </a:bodyPr>
          <a:lstStyle/>
          <a:p>
            <a:r>
              <a:rPr lang="fr-FR" sz="28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La procédure de vérification des dépenses du Programme sont les suivantes: </a:t>
            </a:r>
          </a:p>
          <a:p>
            <a:endParaRPr lang="fr-FR" sz="2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fr-FR" sz="2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2800" dirty="0"/>
          </a:p>
        </p:txBody>
      </p:sp>
      <p:sp>
        <p:nvSpPr>
          <p:cNvPr id="8" name="Freccia destra 7">
            <a:extLst>
              <a:ext uri="{FF2B5EF4-FFF2-40B4-BE49-F238E27FC236}">
                <a16:creationId xmlns:a16="http://schemas.microsoft.com/office/drawing/2014/main" id="{91FEAE1A-62EE-D893-FCA8-7ED3EF8936AD}"/>
              </a:ext>
            </a:extLst>
          </p:cNvPr>
          <p:cNvSpPr/>
          <p:nvPr/>
        </p:nvSpPr>
        <p:spPr>
          <a:xfrm>
            <a:off x="591668" y="3003232"/>
            <a:ext cx="1250577" cy="7664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CasellaDiTesto 8">
            <a:extLst>
              <a:ext uri="{FF2B5EF4-FFF2-40B4-BE49-F238E27FC236}">
                <a16:creationId xmlns:a16="http://schemas.microsoft.com/office/drawing/2014/main" id="{582E36FA-005C-78CD-FE70-3E3501EECC91}"/>
              </a:ext>
            </a:extLst>
          </p:cNvPr>
          <p:cNvSpPr txBox="1"/>
          <p:nvPr/>
        </p:nvSpPr>
        <p:spPr>
          <a:xfrm>
            <a:off x="3371393" y="2868207"/>
            <a:ext cx="6064624" cy="1200329"/>
          </a:xfrm>
          <a:prstGeom prst="rect">
            <a:avLst/>
          </a:prstGeom>
          <a:noFill/>
        </p:spPr>
        <p:txBody>
          <a:bodyPr wrap="square" rtlCol="0">
            <a:spAutoFit/>
          </a:bodyPr>
          <a:lstStyle/>
          <a:p>
            <a:r>
              <a:rPr lang="fr-FR" sz="2400" dirty="0">
                <a:solidFill>
                  <a:schemeClr val="accent1"/>
                </a:solidFill>
              </a:rPr>
              <a:t>Les contrôles administratifs </a:t>
            </a:r>
            <a:r>
              <a:rPr lang="fr-FR" sz="24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de tous les rapports de vérification des dépenses soumis par le bénéficiaire/partenaire du projet</a:t>
            </a:r>
            <a:endParaRPr lang="fr-FR" sz="2400" dirty="0">
              <a:solidFill>
                <a:schemeClr val="accent1"/>
              </a:solidFill>
            </a:endParaRPr>
          </a:p>
        </p:txBody>
      </p:sp>
      <p:sp>
        <p:nvSpPr>
          <p:cNvPr id="10" name="Freccia destra 9">
            <a:extLst>
              <a:ext uri="{FF2B5EF4-FFF2-40B4-BE49-F238E27FC236}">
                <a16:creationId xmlns:a16="http://schemas.microsoft.com/office/drawing/2014/main" id="{7DAC6947-5D33-C483-039C-05243E3228EE}"/>
              </a:ext>
            </a:extLst>
          </p:cNvPr>
          <p:cNvSpPr/>
          <p:nvPr/>
        </p:nvSpPr>
        <p:spPr>
          <a:xfrm>
            <a:off x="591669" y="4414372"/>
            <a:ext cx="1250577" cy="7664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CasellaDiTesto 16">
            <a:extLst>
              <a:ext uri="{FF2B5EF4-FFF2-40B4-BE49-F238E27FC236}">
                <a16:creationId xmlns:a16="http://schemas.microsoft.com/office/drawing/2014/main" id="{66F02301-55B5-A477-1454-70E1C1788DD4}"/>
              </a:ext>
            </a:extLst>
          </p:cNvPr>
          <p:cNvSpPr txBox="1"/>
          <p:nvPr/>
        </p:nvSpPr>
        <p:spPr>
          <a:xfrm>
            <a:off x="3237338" y="4411359"/>
            <a:ext cx="6064624" cy="830997"/>
          </a:xfrm>
          <a:prstGeom prst="rect">
            <a:avLst/>
          </a:prstGeom>
          <a:noFill/>
        </p:spPr>
        <p:txBody>
          <a:bodyPr wrap="square" rtlCol="0">
            <a:spAutoFit/>
          </a:bodyPr>
          <a:lstStyle/>
          <a:p>
            <a:r>
              <a:rPr lang="fr-FR" sz="2400" dirty="0">
                <a:solidFill>
                  <a:schemeClr val="accent1"/>
                </a:solidFill>
              </a:rPr>
              <a:t>Les contrôles sur places des opérations individuelles, par échantillonnage </a:t>
            </a:r>
          </a:p>
        </p:txBody>
      </p:sp>
      <p:pic>
        <p:nvPicPr>
          <p:cNvPr id="18" name="Immagine 17">
            <a:extLst>
              <a:ext uri="{FF2B5EF4-FFF2-40B4-BE49-F238E27FC236}">
                <a16:creationId xmlns:a16="http://schemas.microsoft.com/office/drawing/2014/main" id="{E0975CBA-E638-010F-90E4-E238C7E5EDC5}"/>
              </a:ext>
            </a:extLst>
          </p:cNvPr>
          <p:cNvPicPr>
            <a:picLocks noChangeAspect="1"/>
          </p:cNvPicPr>
          <p:nvPr/>
        </p:nvPicPr>
        <p:blipFill>
          <a:blip r:embed="rId2"/>
          <a:stretch>
            <a:fillRect/>
          </a:stretch>
        </p:blipFill>
        <p:spPr>
          <a:xfrm>
            <a:off x="8196731" y="4298801"/>
            <a:ext cx="3403600" cy="2404035"/>
          </a:xfrm>
          <a:prstGeom prst="rect">
            <a:avLst/>
          </a:prstGeom>
        </p:spPr>
      </p:pic>
      <p:sp>
        <p:nvSpPr>
          <p:cNvPr id="11" name="Fumetto 3 10">
            <a:extLst>
              <a:ext uri="{FF2B5EF4-FFF2-40B4-BE49-F238E27FC236}">
                <a16:creationId xmlns:a16="http://schemas.microsoft.com/office/drawing/2014/main" id="{B225AB2F-B760-B3DF-8341-0ABAB8B98587}"/>
              </a:ext>
            </a:extLst>
          </p:cNvPr>
          <p:cNvSpPr/>
          <p:nvPr/>
        </p:nvSpPr>
        <p:spPr>
          <a:xfrm rot="1032553">
            <a:off x="8836081" y="2343675"/>
            <a:ext cx="3359035" cy="1049064"/>
          </a:xfrm>
          <a:prstGeom prst="wedgeEllipseCallout">
            <a:avLst>
              <a:gd name="adj1" fmla="val 9408"/>
              <a:gd name="adj2" fmla="val 88341"/>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Art 2 du contrat des auditeurs </a:t>
            </a:r>
          </a:p>
        </p:txBody>
      </p:sp>
    </p:spTree>
    <p:extLst>
      <p:ext uri="{BB962C8B-B14F-4D97-AF65-F5344CB8AC3E}">
        <p14:creationId xmlns:p14="http://schemas.microsoft.com/office/powerpoint/2010/main" val="3875763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6" y="1"/>
            <a:ext cx="9196640"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Les contrôles administratifs</a:t>
            </a:r>
            <a:endParaRPr lang="fr-FR" dirty="0"/>
          </a:p>
        </p:txBody>
      </p:sp>
      <p:graphicFrame>
        <p:nvGraphicFramePr>
          <p:cNvPr id="15" name="Diagramma 14">
            <a:extLst>
              <a:ext uri="{FF2B5EF4-FFF2-40B4-BE49-F238E27FC236}">
                <a16:creationId xmlns:a16="http://schemas.microsoft.com/office/drawing/2014/main" id="{68C44921-DFF6-E77B-16D3-913277221F56}"/>
              </a:ext>
            </a:extLst>
          </p:cNvPr>
          <p:cNvGraphicFramePr/>
          <p:nvPr>
            <p:extLst>
              <p:ext uri="{D42A27DB-BD31-4B8C-83A1-F6EECF244321}">
                <p14:modId xmlns:p14="http://schemas.microsoft.com/office/powerpoint/2010/main" val="2327426553"/>
              </p:ext>
            </p:extLst>
          </p:nvPr>
        </p:nvGraphicFramePr>
        <p:xfrm>
          <a:off x="1339449" y="2211485"/>
          <a:ext cx="8509000" cy="44814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7" name="Immagine 16">
            <a:extLst>
              <a:ext uri="{FF2B5EF4-FFF2-40B4-BE49-F238E27FC236}">
                <a16:creationId xmlns:a16="http://schemas.microsoft.com/office/drawing/2014/main" id="{B2715E6B-E29D-BD37-E4C5-159D8E1D25A0}"/>
              </a:ext>
            </a:extLst>
          </p:cNvPr>
          <p:cNvPicPr>
            <a:picLocks noChangeAspect="1"/>
          </p:cNvPicPr>
          <p:nvPr/>
        </p:nvPicPr>
        <p:blipFill>
          <a:blip r:embed="rId7"/>
          <a:stretch>
            <a:fillRect/>
          </a:stretch>
        </p:blipFill>
        <p:spPr>
          <a:xfrm>
            <a:off x="8089900" y="2051189"/>
            <a:ext cx="3149600" cy="2578100"/>
          </a:xfrm>
          <a:prstGeom prst="rect">
            <a:avLst/>
          </a:prstGeom>
        </p:spPr>
      </p:pic>
    </p:spTree>
    <p:extLst>
      <p:ext uri="{BB962C8B-B14F-4D97-AF65-F5344CB8AC3E}">
        <p14:creationId xmlns:p14="http://schemas.microsoft.com/office/powerpoint/2010/main" val="177022979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5" y="1"/>
            <a:ext cx="10617199"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Les contrôles sur place</a:t>
            </a:r>
            <a:endParaRPr lang="fr-FR" dirty="0"/>
          </a:p>
        </p:txBody>
      </p:sp>
      <p:graphicFrame>
        <p:nvGraphicFramePr>
          <p:cNvPr id="15" name="Diagramma 14">
            <a:extLst>
              <a:ext uri="{FF2B5EF4-FFF2-40B4-BE49-F238E27FC236}">
                <a16:creationId xmlns:a16="http://schemas.microsoft.com/office/drawing/2014/main" id="{68C44921-DFF6-E77B-16D3-913277221F56}"/>
              </a:ext>
            </a:extLst>
          </p:cNvPr>
          <p:cNvGraphicFramePr/>
          <p:nvPr>
            <p:extLst>
              <p:ext uri="{D42A27DB-BD31-4B8C-83A1-F6EECF244321}">
                <p14:modId xmlns:p14="http://schemas.microsoft.com/office/powerpoint/2010/main" val="1457948744"/>
              </p:ext>
            </p:extLst>
          </p:nvPr>
        </p:nvGraphicFramePr>
        <p:xfrm>
          <a:off x="1339449" y="2211485"/>
          <a:ext cx="8509000" cy="44814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ttangolo arrotondato 1">
            <a:extLst>
              <a:ext uri="{FF2B5EF4-FFF2-40B4-BE49-F238E27FC236}">
                <a16:creationId xmlns:a16="http://schemas.microsoft.com/office/drawing/2014/main" id="{63ABC5B6-5304-0628-E5F7-D69B62EB6029}"/>
              </a:ext>
            </a:extLst>
          </p:cNvPr>
          <p:cNvSpPr/>
          <p:nvPr/>
        </p:nvSpPr>
        <p:spPr>
          <a:xfrm>
            <a:off x="511411" y="1337994"/>
            <a:ext cx="10617200" cy="713196"/>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1" name="Rettangolo 10">
            <a:extLst>
              <a:ext uri="{FF2B5EF4-FFF2-40B4-BE49-F238E27FC236}">
                <a16:creationId xmlns:a16="http://schemas.microsoft.com/office/drawing/2014/main" id="{0B58C8DA-4666-7791-12F9-459F3A134F57}"/>
              </a:ext>
            </a:extLst>
          </p:cNvPr>
          <p:cNvSpPr/>
          <p:nvPr/>
        </p:nvSpPr>
        <p:spPr>
          <a:xfrm>
            <a:off x="821266" y="1514450"/>
            <a:ext cx="10027967" cy="369332"/>
          </a:xfrm>
          <a:prstGeom prst="rect">
            <a:avLst/>
          </a:prstGeom>
        </p:spPr>
        <p:txBody>
          <a:bodyPr wrap="square">
            <a:spAutoFit/>
          </a:bodyPr>
          <a:lstStyle/>
          <a:p>
            <a:r>
              <a:rPr lang="fr-FR" sz="1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Les visites sur place sont réalisées en cours d’exécution du projet avec l’objet de vérifier</a:t>
            </a:r>
            <a:endParaRPr lang="fr-FR" sz="5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p:txBody>
      </p:sp>
      <p:pic>
        <p:nvPicPr>
          <p:cNvPr id="17" name="Immagine 16">
            <a:extLst>
              <a:ext uri="{FF2B5EF4-FFF2-40B4-BE49-F238E27FC236}">
                <a16:creationId xmlns:a16="http://schemas.microsoft.com/office/drawing/2014/main" id="{B2715E6B-E29D-BD37-E4C5-159D8E1D25A0}"/>
              </a:ext>
            </a:extLst>
          </p:cNvPr>
          <p:cNvPicPr>
            <a:picLocks noChangeAspect="1"/>
          </p:cNvPicPr>
          <p:nvPr/>
        </p:nvPicPr>
        <p:blipFill>
          <a:blip r:embed="rId7"/>
          <a:stretch>
            <a:fillRect/>
          </a:stretch>
        </p:blipFill>
        <p:spPr>
          <a:xfrm>
            <a:off x="9042400" y="2747506"/>
            <a:ext cx="3149600" cy="2578100"/>
          </a:xfrm>
          <a:prstGeom prst="rect">
            <a:avLst/>
          </a:prstGeom>
        </p:spPr>
      </p:pic>
    </p:spTree>
    <p:extLst>
      <p:ext uri="{BB962C8B-B14F-4D97-AF65-F5344CB8AC3E}">
        <p14:creationId xmlns:p14="http://schemas.microsoft.com/office/powerpoint/2010/main" val="33487312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6" y="1"/>
            <a:ext cx="9196640"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Les contrôles sur place</a:t>
            </a:r>
            <a:endParaRPr lang="fr-FR" dirty="0"/>
          </a:p>
        </p:txBody>
      </p:sp>
      <p:graphicFrame>
        <p:nvGraphicFramePr>
          <p:cNvPr id="15" name="Diagramma 14">
            <a:extLst>
              <a:ext uri="{FF2B5EF4-FFF2-40B4-BE49-F238E27FC236}">
                <a16:creationId xmlns:a16="http://schemas.microsoft.com/office/drawing/2014/main" id="{68C44921-DFF6-E77B-16D3-913277221F56}"/>
              </a:ext>
            </a:extLst>
          </p:cNvPr>
          <p:cNvGraphicFramePr/>
          <p:nvPr>
            <p:extLst>
              <p:ext uri="{D42A27DB-BD31-4B8C-83A1-F6EECF244321}">
                <p14:modId xmlns:p14="http://schemas.microsoft.com/office/powerpoint/2010/main" val="1224416542"/>
              </p:ext>
            </p:extLst>
          </p:nvPr>
        </p:nvGraphicFramePr>
        <p:xfrm>
          <a:off x="1388687" y="1658589"/>
          <a:ext cx="8452251" cy="33085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7" name="Immagine 16">
            <a:extLst>
              <a:ext uri="{FF2B5EF4-FFF2-40B4-BE49-F238E27FC236}">
                <a16:creationId xmlns:a16="http://schemas.microsoft.com/office/drawing/2014/main" id="{B2715E6B-E29D-BD37-E4C5-159D8E1D25A0}"/>
              </a:ext>
            </a:extLst>
          </p:cNvPr>
          <p:cNvPicPr>
            <a:picLocks noChangeAspect="1"/>
          </p:cNvPicPr>
          <p:nvPr/>
        </p:nvPicPr>
        <p:blipFill>
          <a:blip r:embed="rId7"/>
          <a:stretch>
            <a:fillRect/>
          </a:stretch>
        </p:blipFill>
        <p:spPr>
          <a:xfrm>
            <a:off x="8442376" y="2031326"/>
            <a:ext cx="3149600" cy="2578100"/>
          </a:xfrm>
          <a:prstGeom prst="rect">
            <a:avLst/>
          </a:prstGeom>
        </p:spPr>
      </p:pic>
      <p:sp>
        <p:nvSpPr>
          <p:cNvPr id="3" name="CasellaDiTesto 2">
            <a:extLst>
              <a:ext uri="{FF2B5EF4-FFF2-40B4-BE49-F238E27FC236}">
                <a16:creationId xmlns:a16="http://schemas.microsoft.com/office/drawing/2014/main" id="{5262B14F-95BB-ECCF-94E2-46EEC701C30B}"/>
              </a:ext>
            </a:extLst>
          </p:cNvPr>
          <p:cNvSpPr txBox="1"/>
          <p:nvPr/>
        </p:nvSpPr>
        <p:spPr>
          <a:xfrm>
            <a:off x="1835160" y="4702951"/>
            <a:ext cx="7010400" cy="1186479"/>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defTabSz="711200">
              <a:lnSpc>
                <a:spcPct val="90000"/>
              </a:lnSpc>
              <a:spcBef>
                <a:spcPct val="0"/>
              </a:spcBef>
              <a:spcAft>
                <a:spcPct val="35000"/>
              </a:spcAft>
            </a:pPr>
            <a:r>
              <a:rPr lang="fr-FR" sz="1600" dirty="0">
                <a:solidFill>
                  <a:srgbClr val="FF0000"/>
                </a:solidFill>
                <a:latin typeface="Calibri"/>
              </a:rPr>
              <a:t>L</a:t>
            </a:r>
            <a:r>
              <a:rPr lang="fr-FR" dirty="0">
                <a:solidFill>
                  <a:srgbClr val="FF0000"/>
                </a:solidFill>
                <a:latin typeface="Calibri"/>
              </a:rPr>
              <a:t>’ auditeur est tenu d’établir un rapport de visite sur place</a:t>
            </a:r>
            <a:r>
              <a:rPr lang="it-IT" dirty="0">
                <a:solidFill>
                  <a:srgbClr val="FF0000"/>
                </a:solidFill>
                <a:latin typeface="Calibri"/>
              </a:rPr>
              <a:t> </a:t>
            </a:r>
          </a:p>
          <a:p>
            <a:pPr defTabSz="711200">
              <a:lnSpc>
                <a:spcPct val="90000"/>
              </a:lnSpc>
              <a:spcBef>
                <a:spcPct val="0"/>
              </a:spcBef>
              <a:spcAft>
                <a:spcPct val="35000"/>
              </a:spcAft>
            </a:pPr>
            <a:r>
              <a:rPr lang="fr-FR" dirty="0">
                <a:solidFill>
                  <a:srgbClr val="FF0000"/>
                </a:solidFill>
                <a:latin typeface="Calibri"/>
              </a:rPr>
              <a:t>Le rapport est transmis au bénéficiaire/partenaire, au  point de contrôle et est incorporé au rapport transmis à l’autorité de gestion lors de la remise des demandes </a:t>
            </a:r>
            <a:r>
              <a:rPr lang="fr-FR">
                <a:solidFill>
                  <a:srgbClr val="FF0000"/>
                </a:solidFill>
                <a:latin typeface="Calibri"/>
              </a:rPr>
              <a:t>de remboursement</a:t>
            </a:r>
            <a:r>
              <a:rPr lang="fr-FR">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alibri" panose="020F0502020204030204" pitchFamily="34" charset="0"/>
                <a:ea typeface="Times New Roman" panose="02020603050405020304" pitchFamily="18" charset="0"/>
                <a:cs typeface="Times New Roman" panose="02020603050405020304" pitchFamily="18" charset="0"/>
              </a:rPr>
              <a:t> </a:t>
            </a:r>
            <a:endParaRPr lang="it-IT"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9004289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6" y="1"/>
            <a:ext cx="9196640"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Les contrôles administratifs: conformité  </a:t>
            </a:r>
            <a:br>
              <a:rPr lang="fr-FR" sz="4400" b="1" dirty="0">
                <a:solidFill>
                  <a:schemeClr val="bg1"/>
                </a:solidFill>
                <a:latin typeface="Trebuchet MS" panose="020B0603020202020204" pitchFamily="34" charset="0"/>
                <a:ea typeface="ＭＳ Ｐゴシック" charset="0"/>
                <a:cs typeface="Arial Unicode MS" charset="0"/>
              </a:rPr>
            </a:br>
            <a:endParaRPr lang="fr-FR" dirty="0"/>
          </a:p>
        </p:txBody>
      </p:sp>
      <p:sp>
        <p:nvSpPr>
          <p:cNvPr id="3" name="Segnaposto testo 2">
            <a:extLst>
              <a:ext uri="{FF2B5EF4-FFF2-40B4-BE49-F238E27FC236}">
                <a16:creationId xmlns:a16="http://schemas.microsoft.com/office/drawing/2014/main" id="{E15CE9B6-85B6-DB8C-1FA1-49C9C47D57B2}"/>
              </a:ext>
            </a:extLst>
          </p:cNvPr>
          <p:cNvSpPr>
            <a:spLocks noGrp="1"/>
          </p:cNvSpPr>
          <p:nvPr>
            <p:ph type="body" idx="1"/>
          </p:nvPr>
        </p:nvSpPr>
        <p:spPr>
          <a:xfrm>
            <a:off x="501534" y="1086889"/>
            <a:ext cx="11188931" cy="5047904"/>
          </a:xfrm>
        </p:spPr>
        <p:txBody>
          <a:bodyPr/>
          <a:lstStyle/>
          <a:p>
            <a:pPr marL="0" indent="0">
              <a:buNone/>
            </a:pPr>
            <a:r>
              <a:rPr lang="fr-FR" sz="20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rPr>
              <a:t>La </a:t>
            </a:r>
            <a:r>
              <a:rPr lang="fr-FR" sz="18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rPr>
              <a:t>documentation doit être conforme à :</a:t>
            </a:r>
            <a:r>
              <a:rPr lang="it-IT" sz="1800" dirty="0">
                <a:solidFill>
                  <a:srgbClr val="002060"/>
                </a:solidFill>
                <a:effectLst/>
              </a:rPr>
              <a:t> </a:t>
            </a:r>
          </a:p>
          <a:p>
            <a:pPr marL="889000" indent="-850900">
              <a:buFont typeface="Wingdings" pitchFamily="2" charset="2"/>
              <a:buChar char="q"/>
              <a:tabLst>
                <a:tab pos="3059113" algn="ctr"/>
                <a:tab pos="6119813" algn="r"/>
              </a:tabLst>
            </a:pPr>
            <a:r>
              <a:rPr lang="fr-FR" sz="18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les réglementations européennes, nationales et régionales applicables </a:t>
            </a:r>
          </a:p>
          <a:p>
            <a:pPr marL="889000" lvl="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le programme IEV CT Italie Tunisie 2014-2020 ;</a:t>
            </a:r>
            <a:endParaRPr lang="it-IT" sz="1800" dirty="0">
              <a:solidFill>
                <a:schemeClr val="accent1"/>
              </a:solidFill>
              <a:effectLst/>
              <a:latin typeface="Times New Roman" panose="02020603050405020304" pitchFamily="18" charset="0"/>
              <a:ea typeface="Times New Roman" panose="02020603050405020304" pitchFamily="18" charset="0"/>
            </a:endParaRPr>
          </a:p>
          <a:p>
            <a:pPr marL="889000" lvl="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les documents du programme pour la gestion du projet </a:t>
            </a:r>
          </a:p>
          <a:p>
            <a:pPr marL="88900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le contrat de subvention et ses annexes ;</a:t>
            </a:r>
          </a:p>
          <a:p>
            <a:pPr marL="88900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l</a:t>
            </a:r>
            <a:r>
              <a:rPr lang="fr-FR" sz="18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a convention de partenariat, </a:t>
            </a:r>
          </a:p>
          <a:p>
            <a:pPr marL="88900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le budget du projet et les modifications apportés </a:t>
            </a:r>
          </a:p>
          <a:p>
            <a:pPr marL="88900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la liste de contrôle de premier niveau pour la vérification documentaire et sur place des opérations</a:t>
            </a:r>
          </a:p>
          <a:p>
            <a:pPr marL="38100" indent="0" algn="just">
              <a:lnSpc>
                <a:spcPct val="150000"/>
              </a:lnSpc>
              <a:spcAft>
                <a:spcPts val="600"/>
              </a:spcAft>
              <a:buNone/>
              <a:tabLst>
                <a:tab pos="3059113" algn="ctr"/>
                <a:tab pos="6119813" algn="r"/>
              </a:tabLst>
            </a:pPr>
            <a:endParaRPr lang="fr-FR" sz="20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8100" indent="0" algn="just">
              <a:lnSpc>
                <a:spcPct val="150000"/>
              </a:lnSpc>
              <a:spcAft>
                <a:spcPts val="600"/>
              </a:spcAft>
              <a:buNone/>
              <a:tabLst>
                <a:tab pos="3059113" algn="ctr"/>
                <a:tab pos="6119813" algn="r"/>
              </a:tabLst>
            </a:pPr>
            <a:endParaRPr lang="it-IT" sz="2000" dirty="0">
              <a:effectLst/>
              <a:latin typeface="Times New Roman" panose="02020603050405020304" pitchFamily="18" charset="0"/>
              <a:ea typeface="Times New Roman" panose="02020603050405020304" pitchFamily="18"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it-IT" sz="2400" dirty="0">
              <a:solidFill>
                <a:srgbClr val="002060"/>
              </a:solidFill>
              <a:effectLst/>
              <a:latin typeface="Times New Roman" panose="02020603050405020304" pitchFamily="18" charset="0"/>
              <a:ea typeface="Times New Roman" panose="02020603050405020304" pitchFamily="18" charset="0"/>
            </a:endParaRPr>
          </a:p>
          <a:p>
            <a:pPr marL="0" indent="0">
              <a:buNone/>
            </a:pPr>
            <a:endParaRPr lang="fr-FR" dirty="0"/>
          </a:p>
        </p:txBody>
      </p:sp>
    </p:spTree>
    <p:extLst>
      <p:ext uri="{BB962C8B-B14F-4D97-AF65-F5344CB8AC3E}">
        <p14:creationId xmlns:p14="http://schemas.microsoft.com/office/powerpoint/2010/main" val="427829788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07737C-808D-A24D-4AC6-4710BB37A0F6}"/>
              </a:ext>
            </a:extLst>
          </p:cNvPr>
          <p:cNvSpPr>
            <a:spLocks noGrp="1"/>
          </p:cNvSpPr>
          <p:nvPr>
            <p:ph type="title"/>
          </p:nvPr>
        </p:nvSpPr>
        <p:spPr>
          <a:xfrm>
            <a:off x="479265" y="0"/>
            <a:ext cx="8132719" cy="1363287"/>
          </a:xfrm>
        </p:spPr>
        <p:txBody>
          <a:bodyPr/>
          <a:lstStyle/>
          <a:p>
            <a:r>
              <a:rPr lang="fr-FR" b="1" dirty="0">
                <a:solidFill>
                  <a:schemeClr val="bg1"/>
                </a:solidFill>
                <a:latin typeface="Trebuchet MS" panose="020B0603020202020204" pitchFamily="34" charset="0"/>
                <a:ea typeface="ＭＳ Ｐゴシック" charset="0"/>
                <a:cs typeface="Arial Unicode MS" charset="0"/>
              </a:rPr>
              <a:t>Approbation des rapports </a:t>
            </a:r>
          </a:p>
        </p:txBody>
      </p:sp>
      <p:sp>
        <p:nvSpPr>
          <p:cNvPr id="3" name="Segnaposto testo 2">
            <a:extLst>
              <a:ext uri="{FF2B5EF4-FFF2-40B4-BE49-F238E27FC236}">
                <a16:creationId xmlns:a16="http://schemas.microsoft.com/office/drawing/2014/main" id="{CDCC0A9E-3170-11DA-943A-75A6C859E9F2}"/>
              </a:ext>
            </a:extLst>
          </p:cNvPr>
          <p:cNvSpPr>
            <a:spLocks noGrp="1"/>
          </p:cNvSpPr>
          <p:nvPr>
            <p:ph type="body" idx="1"/>
          </p:nvPr>
        </p:nvSpPr>
        <p:spPr>
          <a:xfrm>
            <a:off x="631767" y="1363287"/>
            <a:ext cx="9476509" cy="7057644"/>
          </a:xfrm>
        </p:spPr>
        <p:txBody>
          <a:bodyPr/>
          <a:lstStyle/>
          <a:p>
            <a:pPr marL="0" indent="0" algn="just">
              <a:lnSpc>
                <a:spcPct val="100000"/>
              </a:lnSpc>
              <a:spcBef>
                <a:spcPts val="1200"/>
              </a:spcBef>
              <a:spcAft>
                <a:spcPts val="600"/>
              </a:spcAft>
              <a:buNone/>
              <a:tabLst>
                <a:tab pos="3060065" algn="ctr"/>
                <a:tab pos="6120130" algn="r"/>
                <a:tab pos="450215" algn="l"/>
              </a:tabLs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fr-FR" sz="24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Les rapports financiers et les rapports de vérification des dépenses et des revenus sont vérifiés  par le Secrétariat Technique Conjoint (STC) et  </a:t>
            </a:r>
            <a:r>
              <a:rPr lang="fr-FR" sz="2400"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l'Autorité de Gestion (AG) après </a:t>
            </a:r>
            <a:r>
              <a:rPr lang="fr-FR" sz="24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leur soumission par le bénéficiaire principal. Les Points de Contact de Contrôle (PCC) peuvent assister l'AG/STC dans la révision de ces rapports.</a:t>
            </a:r>
            <a:endParaRPr lang="it-IT" sz="2400" dirty="0">
              <a:solidFill>
                <a:schemeClr val="accent1"/>
              </a:solidFill>
              <a:effectLst/>
              <a:latin typeface="Times New Roman" panose="02020603050405020304" pitchFamily="18" charset="0"/>
              <a:ea typeface="Times New Roman" panose="02020603050405020304" pitchFamily="18" charset="0"/>
            </a:endParaRPr>
          </a:p>
          <a:p>
            <a:pPr marL="0" indent="0" algn="just">
              <a:lnSpc>
                <a:spcPct val="100000"/>
              </a:lnSpc>
              <a:spcAft>
                <a:spcPts val="600"/>
              </a:spcAft>
              <a:buNone/>
              <a:tabLst>
                <a:tab pos="3060065" algn="ctr"/>
                <a:tab pos="6120130" algn="r"/>
                <a:tab pos="449580" algn="l"/>
              </a:tabLst>
            </a:pPr>
            <a:r>
              <a:rPr lang="fr-FR" sz="24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Si l'Autorité de Gestion, le Secrétariat Technique Conjoint ou l’Autorité d’Audit (ADA) ou les Points de Contact de Contrôle ont des doutes sur les constatations indiquées dans le rapport de vérification des dépenses et des revenus, l'Auditeur recevra une demande de clarification par l'intermédiaire du bénéficiaire principal/partenaire du projet, à laquelle il sera répondu dans un maximum de 7 jours civils.</a:t>
            </a:r>
            <a:endParaRPr lang="it-IT" sz="2400" dirty="0">
              <a:solidFill>
                <a:schemeClr val="accent1"/>
              </a:solidFill>
              <a:effectLst/>
              <a:latin typeface="Times New Roman" panose="02020603050405020304" pitchFamily="18" charset="0"/>
              <a:ea typeface="Times New Roman" panose="02020603050405020304" pitchFamily="18" charset="0"/>
            </a:endParaRPr>
          </a:p>
          <a:p>
            <a:pPr marL="450215" indent="-450215" algn="just">
              <a:lnSpc>
                <a:spcPts val="1600"/>
              </a:lnSpc>
              <a:spcAft>
                <a:spcPts val="600"/>
              </a:spcAft>
              <a:tabLst>
                <a:tab pos="3060065" algn="ctr"/>
                <a:tab pos="6120130" algn="r"/>
                <a:tab pos="449580" algn="l"/>
              </a:tabLst>
            </a:pPr>
            <a:r>
              <a:rPr lang="fr-FR" sz="18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it-IT" sz="1800" dirty="0">
              <a:solidFill>
                <a:schemeClr val="accent1"/>
              </a:solidFill>
              <a:effectLst/>
              <a:latin typeface="Times New Roman" panose="02020603050405020304" pitchFamily="18" charset="0"/>
              <a:ea typeface="Times New Roman" panose="02020603050405020304" pitchFamily="18" charset="0"/>
            </a:endParaRPr>
          </a:p>
          <a:p>
            <a:endParaRPr lang="fr-FR" dirty="0"/>
          </a:p>
        </p:txBody>
      </p:sp>
      <p:sp>
        <p:nvSpPr>
          <p:cNvPr id="6" name="Fumetto 3 5">
            <a:extLst>
              <a:ext uri="{FF2B5EF4-FFF2-40B4-BE49-F238E27FC236}">
                <a16:creationId xmlns:a16="http://schemas.microsoft.com/office/drawing/2014/main" id="{55AD59A5-1B26-ECF9-80A2-C4C4183CD53A}"/>
              </a:ext>
            </a:extLst>
          </p:cNvPr>
          <p:cNvSpPr/>
          <p:nvPr/>
        </p:nvSpPr>
        <p:spPr>
          <a:xfrm rot="1032553">
            <a:off x="10056276" y="1823134"/>
            <a:ext cx="2310297" cy="1062463"/>
          </a:xfrm>
          <a:prstGeom prst="wedgeEllipseCallout">
            <a:avLst>
              <a:gd name="adj1" fmla="val 9408"/>
              <a:gd name="adj2" fmla="val 88341"/>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Art 9 du contrat des auditeurs </a:t>
            </a:r>
          </a:p>
        </p:txBody>
      </p:sp>
    </p:spTree>
    <p:extLst>
      <p:ext uri="{BB962C8B-B14F-4D97-AF65-F5344CB8AC3E}">
        <p14:creationId xmlns:p14="http://schemas.microsoft.com/office/powerpoint/2010/main" val="359916512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71500" y="256534"/>
            <a:ext cx="10333990" cy="1199051"/>
          </a:xfrm>
        </p:spPr>
        <p:txBody>
          <a:bodyPr/>
          <a:lstStyle/>
          <a:p>
            <a:r>
              <a:rPr lang="it-IT" b="1" dirty="0" err="1">
                <a:solidFill>
                  <a:schemeClr val="bg1"/>
                </a:solidFill>
                <a:latin typeface="Trebuchet MS" panose="020B0603020202020204" pitchFamily="34" charset="0"/>
                <a:ea typeface="ＭＳ Ｐゴシック" charset="0"/>
                <a:cs typeface="Arial Unicode MS" charset="0"/>
              </a:rPr>
              <a:t>Critères</a:t>
            </a:r>
            <a:r>
              <a:rPr lang="it-IT" b="1" dirty="0">
                <a:solidFill>
                  <a:schemeClr val="bg1"/>
                </a:solidFill>
                <a:latin typeface="Trebuchet MS" panose="020B0603020202020204" pitchFamily="34" charset="0"/>
                <a:ea typeface="ＭＳ Ｐゴシック" charset="0"/>
                <a:cs typeface="Arial Unicode MS" charset="0"/>
              </a:rPr>
              <a:t> d'</a:t>
            </a:r>
            <a:r>
              <a:rPr lang="it-IT" b="1" dirty="0" err="1">
                <a:solidFill>
                  <a:schemeClr val="bg1"/>
                </a:solidFill>
                <a:latin typeface="Trebuchet MS" panose="020B0603020202020204" pitchFamily="34" charset="0"/>
                <a:ea typeface="ＭＳ Ｐゴシック" charset="0"/>
                <a:cs typeface="Arial Unicode MS" charset="0"/>
              </a:rPr>
              <a:t>éligibilité</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des</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dépenses</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les</a:t>
            </a:r>
            <a:r>
              <a:rPr lang="it-IT" b="1" dirty="0">
                <a:solidFill>
                  <a:schemeClr val="bg1"/>
                </a:solidFill>
                <a:latin typeface="Trebuchet MS" panose="020B0603020202020204" pitchFamily="34" charset="0"/>
                <a:ea typeface="ＭＳ Ｐゴシック" charset="0"/>
                <a:cs typeface="Arial Unicode MS" charset="0"/>
              </a:rPr>
              <a:t> </a:t>
            </a:r>
            <a:r>
              <a:rPr lang="fr-FR" b="1" dirty="0">
                <a:solidFill>
                  <a:schemeClr val="bg1"/>
                </a:solidFill>
                <a:latin typeface="Trebuchet MS" panose="020B0603020202020204" pitchFamily="34" charset="0"/>
                <a:ea typeface="ＭＳ Ｐゴシック" charset="0"/>
                <a:cs typeface="Arial Unicode MS" charset="0"/>
              </a:rPr>
              <a:t>préalables</a:t>
            </a:r>
            <a:r>
              <a:rPr lang="it-IT" b="1" dirty="0">
                <a:solidFill>
                  <a:schemeClr val="bg1"/>
                </a:solidFill>
                <a:latin typeface="Trebuchet MS" panose="020B0603020202020204" pitchFamily="34" charset="0"/>
                <a:ea typeface="ＭＳ Ｐゴシック" charset="0"/>
                <a:cs typeface="Arial Unicode MS" charset="0"/>
              </a:rPr>
              <a:t> </a:t>
            </a:r>
          </a:p>
        </p:txBody>
      </p:sp>
      <p:sp>
        <p:nvSpPr>
          <p:cNvPr id="4" name="Segnaposto data 3"/>
          <p:cNvSpPr>
            <a:spLocks noGrp="1"/>
          </p:cNvSpPr>
          <p:nvPr>
            <p:ph type="dt" sz="half" idx="10"/>
          </p:nvPr>
        </p:nvSpPr>
        <p:spPr/>
        <p:txBody>
          <a:bodyPr/>
          <a:lstStyle/>
          <a:p>
            <a:fld id="{B0B96AF2-6E33-438F-B559-0C8E26150CA0}" type="datetime1">
              <a:rPr lang="en-US" smtClean="0"/>
              <a:t>3/7/2023</a:t>
            </a:fld>
            <a:endParaRPr lang="it-IT" dirty="0"/>
          </a:p>
        </p:txBody>
      </p:sp>
      <p:sp>
        <p:nvSpPr>
          <p:cNvPr id="8" name="Rettangolo 7">
            <a:extLst>
              <a:ext uri="{FF2B5EF4-FFF2-40B4-BE49-F238E27FC236}">
                <a16:creationId xmlns:a16="http://schemas.microsoft.com/office/drawing/2014/main" id="{F7EA8DAB-EA82-A614-76EF-D76FB54E7C44}"/>
              </a:ext>
            </a:extLst>
          </p:cNvPr>
          <p:cNvSpPr/>
          <p:nvPr/>
        </p:nvSpPr>
        <p:spPr>
          <a:xfrm>
            <a:off x="0" y="1796649"/>
            <a:ext cx="4921944" cy="4154254"/>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Période : le délai dans lequel les dépenses doivent être définitivement payées et qui garantit le droit au le droit au remboursement de ces dépenses De la date de début du projet jusqu'à 40 jours après la date de fin du projet</a:t>
            </a:r>
          </a:p>
        </p:txBody>
      </p:sp>
      <p:sp>
        <p:nvSpPr>
          <p:cNvPr id="11" name="CasellaDiTesto 10">
            <a:extLst>
              <a:ext uri="{FF2B5EF4-FFF2-40B4-BE49-F238E27FC236}">
                <a16:creationId xmlns:a16="http://schemas.microsoft.com/office/drawing/2014/main" id="{F648030D-5882-00C8-EBE2-7E36269F34DF}"/>
              </a:ext>
            </a:extLst>
          </p:cNvPr>
          <p:cNvSpPr txBox="1"/>
          <p:nvPr/>
        </p:nvSpPr>
        <p:spPr>
          <a:xfrm>
            <a:off x="272301" y="1956912"/>
            <a:ext cx="4377342" cy="3539430"/>
          </a:xfrm>
          <a:prstGeom prst="rect">
            <a:avLst/>
          </a:prstGeom>
          <a:noFill/>
        </p:spPr>
        <p:txBody>
          <a:bodyPr wrap="square" rtlCol="0">
            <a:spAutoFit/>
          </a:bodyPr>
          <a:lstStyle/>
          <a:p>
            <a:r>
              <a:rPr lang="fr-FR" sz="1600" b="1" dirty="0">
                <a:solidFill>
                  <a:schemeClr val="accent1"/>
                </a:solidFill>
              </a:rPr>
              <a:t>Période</a:t>
            </a:r>
            <a:r>
              <a:rPr lang="fr-FR" sz="1600" b="1" dirty="0">
                <a:solidFill>
                  <a:srgbClr val="002060"/>
                </a:solidFill>
              </a:rPr>
              <a:t> : </a:t>
            </a:r>
            <a:r>
              <a:rPr lang="fr-FR" sz="1600" dirty="0">
                <a:solidFill>
                  <a:schemeClr val="accent1"/>
                </a:solidFill>
              </a:rPr>
              <a:t>le délai dans lequel les dépenses doivent être définitivement payées et qui garantit le droit au remboursement de ces dépenses. </a:t>
            </a:r>
          </a:p>
          <a:p>
            <a:r>
              <a:rPr lang="fr-FR" sz="1600" dirty="0">
                <a:solidFill>
                  <a:schemeClr val="accent1"/>
                </a:solidFill>
              </a:rPr>
              <a:t>L’admissibilité des dépenses va de la date de signature du contrat de subvention  et la date de clôture du projet</a:t>
            </a:r>
          </a:p>
          <a:p>
            <a:r>
              <a:rPr lang="fr-FR" sz="1600" dirty="0">
                <a:solidFill>
                  <a:schemeClr val="accent1"/>
                </a:solidFill>
              </a:rPr>
              <a:t>La date de clôture du projet doit être considérée comme la date ultime pour la conclusion des activités d'étude de projet.</a:t>
            </a:r>
          </a:p>
          <a:p>
            <a:endParaRPr lang="fr-FR" sz="1600" dirty="0">
              <a:solidFill>
                <a:schemeClr val="accent1"/>
              </a:solidFill>
            </a:endParaRPr>
          </a:p>
          <a:p>
            <a:r>
              <a:rPr lang="fr-FR" sz="1600" dirty="0">
                <a:solidFill>
                  <a:schemeClr val="accent1"/>
                </a:solidFill>
              </a:rPr>
              <a:t>Le bénéficiaire aura à sa disposition un laps de temps maximum de </a:t>
            </a:r>
            <a:r>
              <a:rPr lang="fr-FR" sz="1600" b="1" dirty="0">
                <a:solidFill>
                  <a:schemeClr val="accent1"/>
                </a:solidFill>
              </a:rPr>
              <a:t>trois mois </a:t>
            </a:r>
            <a:r>
              <a:rPr lang="fr-FR" sz="1600" dirty="0">
                <a:solidFill>
                  <a:schemeClr val="accent1"/>
                </a:solidFill>
              </a:rPr>
              <a:t>pour envoyer le rapport final à l'Autorité de Gestion</a:t>
            </a:r>
            <a:r>
              <a:rPr lang="fr-FR" sz="1600" dirty="0">
                <a:effectLst/>
                <a:latin typeface="Gill Sans MT" panose="020B0502020104020203" pitchFamily="34" charset="77"/>
                <a:ea typeface="MS Mincho" panose="02020609040205080304" pitchFamily="49" charset="-128"/>
              </a:rPr>
              <a:t>.</a:t>
            </a:r>
            <a:endParaRPr lang="it-IT" sz="1600" dirty="0">
              <a:effectLst/>
              <a:latin typeface="Times New Roman" panose="02020603050405020304" pitchFamily="18" charset="0"/>
              <a:ea typeface="Times New Roman" panose="02020603050405020304" pitchFamily="18" charset="0"/>
            </a:endParaRPr>
          </a:p>
          <a:p>
            <a:endParaRPr lang="fr-FR" sz="1600" dirty="0">
              <a:solidFill>
                <a:schemeClr val="accent1"/>
              </a:solidFill>
            </a:endParaRPr>
          </a:p>
        </p:txBody>
      </p:sp>
      <p:sp>
        <p:nvSpPr>
          <p:cNvPr id="10" name="Rettangolo 9">
            <a:extLst>
              <a:ext uri="{FF2B5EF4-FFF2-40B4-BE49-F238E27FC236}">
                <a16:creationId xmlns:a16="http://schemas.microsoft.com/office/drawing/2014/main" id="{DA6460DB-20DD-8504-E44E-FEA9CB11EA8E}"/>
              </a:ext>
            </a:extLst>
          </p:cNvPr>
          <p:cNvSpPr/>
          <p:nvPr/>
        </p:nvSpPr>
        <p:spPr>
          <a:xfrm>
            <a:off x="5235634" y="1517329"/>
            <a:ext cx="6118167" cy="4839023"/>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Période : le délai dans lequel les dépenses doivent être définitivement payées et qui garantit le droit au le droit au remboursement de ces dépenses De la date de début du projet jusqu'à 40 jours après la date de fin du projet</a:t>
            </a:r>
          </a:p>
        </p:txBody>
      </p:sp>
      <p:pic>
        <p:nvPicPr>
          <p:cNvPr id="14" name="Image 8">
            <a:extLst>
              <a:ext uri="{FF2B5EF4-FFF2-40B4-BE49-F238E27FC236}">
                <a16:creationId xmlns:a16="http://schemas.microsoft.com/office/drawing/2014/main" id="{961261C1-419B-7071-C571-C20420C442CC}"/>
              </a:ext>
            </a:extLst>
          </p:cNvPr>
          <p:cNvPicPr>
            <a:picLocks noChangeAspect="1"/>
          </p:cNvPicPr>
          <p:nvPr/>
        </p:nvPicPr>
        <p:blipFill>
          <a:blip r:embed="rId2"/>
          <a:srcRect/>
          <a:stretch>
            <a:fillRect/>
          </a:stretch>
        </p:blipFill>
        <p:spPr bwMode="auto">
          <a:xfrm>
            <a:off x="5529927" y="2252329"/>
            <a:ext cx="5529580" cy="3645852"/>
          </a:xfrm>
          <a:prstGeom prst="rect">
            <a:avLst/>
          </a:prstGeom>
          <a:noFill/>
          <a:ln w="9525">
            <a:noFill/>
            <a:miter lim="800000"/>
            <a:headEnd/>
            <a:tailEnd/>
          </a:ln>
        </p:spPr>
      </p:pic>
      <p:sp>
        <p:nvSpPr>
          <p:cNvPr id="12" name="CasellaDiTesto 11">
            <a:extLst>
              <a:ext uri="{FF2B5EF4-FFF2-40B4-BE49-F238E27FC236}">
                <a16:creationId xmlns:a16="http://schemas.microsoft.com/office/drawing/2014/main" id="{FA23E769-A726-7B67-4AC9-9B4C6717E694}"/>
              </a:ext>
            </a:extLst>
          </p:cNvPr>
          <p:cNvSpPr txBox="1"/>
          <p:nvPr/>
        </p:nvSpPr>
        <p:spPr>
          <a:xfrm>
            <a:off x="6451600" y="1754521"/>
            <a:ext cx="4017446" cy="369332"/>
          </a:xfrm>
          <a:prstGeom prst="rect">
            <a:avLst/>
          </a:prstGeom>
          <a:noFill/>
        </p:spPr>
        <p:txBody>
          <a:bodyPr wrap="none" rtlCol="0">
            <a:spAutoFit/>
          </a:bodyPr>
          <a:lstStyle/>
          <a:p>
            <a:r>
              <a:rPr lang="fr-FR" b="1" dirty="0">
                <a:solidFill>
                  <a:schemeClr val="accent1"/>
                </a:solidFill>
              </a:rPr>
              <a:t>La zone d’admissibilité du le Programme</a:t>
            </a:r>
          </a:p>
        </p:txBody>
      </p:sp>
    </p:spTree>
    <p:extLst>
      <p:ext uri="{BB962C8B-B14F-4D97-AF65-F5344CB8AC3E}">
        <p14:creationId xmlns:p14="http://schemas.microsoft.com/office/powerpoint/2010/main" val="3545634937"/>
      </p:ext>
    </p:extLst>
  </p:cSld>
  <p:clrMapOvr>
    <a:masterClrMapping/>
  </p:clrMapOvr>
</p:sld>
</file>

<file path=ppt/theme/theme1.xml><?xml version="1.0" encoding="utf-8"?>
<a:theme xmlns:a="http://schemas.openxmlformats.org/drawingml/2006/main" name="Tema di Office">
  <a:themeElements>
    <a:clrScheme name="Elica">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6685</TotalTime>
  <Words>1260</Words>
  <Application>Microsoft Office PowerPoint</Application>
  <PresentationFormat>Widescreen</PresentationFormat>
  <Paragraphs>140</Paragraphs>
  <Slides>18</Slides>
  <Notes>0</Notes>
  <HiddenSlides>0</HiddenSlides>
  <MMClips>0</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18</vt:i4>
      </vt:variant>
    </vt:vector>
  </HeadingPairs>
  <TitlesOfParts>
    <vt:vector size="29" baseType="lpstr">
      <vt:lpstr>ＭＳ Ｐゴシック</vt:lpstr>
      <vt:lpstr>Arial</vt:lpstr>
      <vt:lpstr>Arial Unicode MS</vt:lpstr>
      <vt:lpstr>Calibri</vt:lpstr>
      <vt:lpstr>Calibri Light</vt:lpstr>
      <vt:lpstr>Gill Sans MT</vt:lpstr>
      <vt:lpstr>MS Mincho</vt:lpstr>
      <vt:lpstr>Times New Roman</vt:lpstr>
      <vt:lpstr>Trebuchet MS</vt:lpstr>
      <vt:lpstr>Wingdings</vt:lpstr>
      <vt:lpstr>Tema di Office</vt:lpstr>
      <vt:lpstr>Presentazione standard di PowerPoint</vt:lpstr>
      <vt:lpstr>Presentazione standard di PowerPoint</vt:lpstr>
      <vt:lpstr>Presentazione standard di PowerPoint</vt:lpstr>
      <vt:lpstr>Les contrôles administratifs</vt:lpstr>
      <vt:lpstr>Les contrôles sur place</vt:lpstr>
      <vt:lpstr>Les contrôles sur place</vt:lpstr>
      <vt:lpstr>Les contrôles administratifs: conformité   </vt:lpstr>
      <vt:lpstr>Approbation des rapports </vt:lpstr>
      <vt:lpstr>Critères d'éligibilité des dépenses: les préalables </vt:lpstr>
      <vt:lpstr>Critères d’éligibilité généraux  </vt:lpstr>
      <vt:lpstr> </vt:lpstr>
      <vt:lpstr>Pieces justificatifs </vt:lpstr>
      <vt:lpstr>En outre….</vt:lpstr>
      <vt:lpstr>En outre…….</vt:lpstr>
      <vt:lpstr>Documents à soumettre </vt:lpstr>
      <vt:lpstr>Quels documents sont nécessaires pour le contrôle de premier niveau </vt:lpstr>
      <vt:lpstr>Autorisations AG </vt:lpstr>
      <vt:lpstr>PROGRAMME IEV DE COOPERATION TRANSFRONTALIERE  ITALIE – TUNISIE 2014-2020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Programme Italie Tunisie 2014-2020</dc:title>
  <dc:creator>Ced cdcTorina</dc:creator>
  <cp:lastModifiedBy>Laura Zimbardo</cp:lastModifiedBy>
  <cp:revision>636</cp:revision>
  <dcterms:created xsi:type="dcterms:W3CDTF">2017-01-12T20:26:07Z</dcterms:created>
  <dcterms:modified xsi:type="dcterms:W3CDTF">2023-03-07T12:18:34Z</dcterms:modified>
</cp:coreProperties>
</file>