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350" r:id="rId2"/>
    <p:sldId id="514" r:id="rId3"/>
    <p:sldId id="509" r:id="rId4"/>
    <p:sldId id="511" r:id="rId5"/>
    <p:sldId id="532" r:id="rId6"/>
    <p:sldId id="482" r:id="rId7"/>
    <p:sldId id="483" r:id="rId8"/>
    <p:sldId id="486" r:id="rId9"/>
    <p:sldId id="515" r:id="rId10"/>
    <p:sldId id="488" r:id="rId11"/>
    <p:sldId id="521" r:id="rId12"/>
    <p:sldId id="523" r:id="rId13"/>
    <p:sldId id="494" r:id="rId14"/>
    <p:sldId id="527" r:id="rId15"/>
    <p:sldId id="497" r:id="rId16"/>
    <p:sldId id="498" r:id="rId17"/>
    <p:sldId id="499" r:id="rId18"/>
    <p:sldId id="526" r:id="rId19"/>
    <p:sldId id="528" r:id="rId20"/>
    <p:sldId id="525" r:id="rId21"/>
    <p:sldId id="530" r:id="rId22"/>
    <p:sldId id="531" r:id="rId23"/>
    <p:sldId id="529" r:id="rId24"/>
    <p:sldId id="495" r:id="rId25"/>
    <p:sldId id="476" r:id="rId2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C" initials="S" lastIdx="1" clrIdx="0"/>
  <p:cmAuthor id="1" name="STC" initials="STC" lastIdx="7" clrIdx="1"/>
  <p:cmAuthor id="2" name="valeria dangelo" initials="vd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D1F8"/>
    <a:srgbClr val="CAD2EE"/>
    <a:srgbClr val="FFF6EF"/>
    <a:srgbClr val="EDF0F9"/>
    <a:srgbClr val="F8FAD8"/>
    <a:srgbClr val="FC96D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47" autoAdjust="0"/>
    <p:restoredTop sz="94618"/>
  </p:normalViewPr>
  <p:slideViewPr>
    <p:cSldViewPr snapToGrid="0" snapToObjects="1">
      <p:cViewPr>
        <p:scale>
          <a:sx n="95" d="100"/>
          <a:sy n="95" d="100"/>
        </p:scale>
        <p:origin x="-372" y="-4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37BA1C-F73A-46B0-8671-B0FA2F9D6F29}" type="doc">
      <dgm:prSet loTypeId="urn:microsoft.com/office/officeart/2005/8/layout/chevron1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111D0569-F6D2-4A1F-A412-1F4340BC1234}">
      <dgm:prSet phldrT="[Testo]" custT="1"/>
      <dgm:spPr>
        <a:solidFill>
          <a:srgbClr val="00B050"/>
        </a:solidFill>
      </dgm:spPr>
      <dgm:t>
        <a:bodyPr/>
        <a:lstStyle/>
        <a:p>
          <a:r>
            <a:rPr lang="it-IT" sz="1600" b="1" dirty="0" err="1"/>
            <a:t>Bénéficiaire</a:t>
          </a:r>
          <a:r>
            <a:rPr lang="it-IT" sz="1600" b="1" dirty="0"/>
            <a:t>/</a:t>
          </a:r>
          <a:r>
            <a:rPr lang="it-IT" sz="1600" b="1" dirty="0" err="1"/>
            <a:t>Partenaires</a:t>
          </a:r>
          <a:endParaRPr lang="it-IT" sz="1600" b="1" dirty="0"/>
        </a:p>
      </dgm:t>
    </dgm:pt>
    <dgm:pt modelId="{794F488F-5F14-43B8-9580-B18AF36FA3CC}" type="parTrans" cxnId="{9D689E85-3664-4D37-A4A9-C1EEA23DD41C}">
      <dgm:prSet/>
      <dgm:spPr/>
      <dgm:t>
        <a:bodyPr/>
        <a:lstStyle/>
        <a:p>
          <a:endParaRPr lang="it-IT"/>
        </a:p>
      </dgm:t>
    </dgm:pt>
    <dgm:pt modelId="{9EDECC65-43F8-4DD1-AEA2-C1C97CB86046}" type="sibTrans" cxnId="{9D689E85-3664-4D37-A4A9-C1EEA23DD41C}">
      <dgm:prSet/>
      <dgm:spPr/>
      <dgm:t>
        <a:bodyPr/>
        <a:lstStyle/>
        <a:p>
          <a:endParaRPr lang="it-IT"/>
        </a:p>
      </dgm:t>
    </dgm:pt>
    <dgm:pt modelId="{924C1992-1C03-49AD-8529-6E42C857C5DF}">
      <dgm:prSet phldrT="[Testo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it-IT" sz="1600" b="1" dirty="0" err="1"/>
            <a:t>Auditeurs</a:t>
          </a:r>
          <a:endParaRPr lang="it-IT" sz="1600" b="1" dirty="0"/>
        </a:p>
      </dgm:t>
    </dgm:pt>
    <dgm:pt modelId="{B29A2595-CDDB-4706-942C-FE7301C169BC}" type="parTrans" cxnId="{AABC8E7D-DD6E-40AF-82B6-4B889859BEB8}">
      <dgm:prSet/>
      <dgm:spPr/>
      <dgm:t>
        <a:bodyPr/>
        <a:lstStyle/>
        <a:p>
          <a:endParaRPr lang="it-IT"/>
        </a:p>
      </dgm:t>
    </dgm:pt>
    <dgm:pt modelId="{5FEEDE4C-0969-4A0C-B07D-08832E64EBCC}" type="sibTrans" cxnId="{AABC8E7D-DD6E-40AF-82B6-4B889859BEB8}">
      <dgm:prSet/>
      <dgm:spPr/>
      <dgm:t>
        <a:bodyPr/>
        <a:lstStyle/>
        <a:p>
          <a:endParaRPr lang="it-IT"/>
        </a:p>
      </dgm:t>
    </dgm:pt>
    <dgm:pt modelId="{F3FDAFD6-34A8-4BCE-B917-CFF47262BEDE}">
      <dgm:prSet phldrT="[Testo]" custT="1"/>
      <dgm:spPr>
        <a:solidFill>
          <a:srgbClr val="00B050"/>
        </a:solidFill>
      </dgm:spPr>
      <dgm:t>
        <a:bodyPr/>
        <a:lstStyle/>
        <a:p>
          <a:r>
            <a:rPr lang="it-IT" sz="1600" b="1" dirty="0" err="1"/>
            <a:t>Partenaires</a:t>
          </a:r>
          <a:endParaRPr lang="it-IT" sz="1600" b="1" dirty="0"/>
        </a:p>
      </dgm:t>
    </dgm:pt>
    <dgm:pt modelId="{3342680B-E6A6-4113-AFC2-C35E813AFE1D}" type="parTrans" cxnId="{3445B432-4A5F-4C76-AD92-092F84517033}">
      <dgm:prSet/>
      <dgm:spPr/>
      <dgm:t>
        <a:bodyPr/>
        <a:lstStyle/>
        <a:p>
          <a:endParaRPr lang="fr-FR"/>
        </a:p>
      </dgm:t>
    </dgm:pt>
    <dgm:pt modelId="{7F8C7F7B-D58A-4BEE-A2BB-3926D6E2EBD2}" type="sibTrans" cxnId="{3445B432-4A5F-4C76-AD92-092F84517033}">
      <dgm:prSet/>
      <dgm:spPr/>
      <dgm:t>
        <a:bodyPr/>
        <a:lstStyle/>
        <a:p>
          <a:endParaRPr lang="fr-FR"/>
        </a:p>
      </dgm:t>
    </dgm:pt>
    <dgm:pt modelId="{35A03234-6904-4A7F-BC54-6F178CB73B43}">
      <dgm:prSet phldrT="[Testo]"/>
      <dgm:spPr>
        <a:solidFill>
          <a:srgbClr val="00B050"/>
        </a:solidFill>
      </dgm:spPr>
      <dgm:t>
        <a:bodyPr/>
        <a:lstStyle/>
        <a:p>
          <a:r>
            <a:rPr lang="it-IT" b="1" dirty="0"/>
            <a:t>Bénéficiaire</a:t>
          </a:r>
        </a:p>
      </dgm:t>
    </dgm:pt>
    <dgm:pt modelId="{639E3E7C-DBDB-488B-AAB0-4C036B533499}" type="parTrans" cxnId="{FD9CB61B-1F9F-4E1B-B45B-17084485EB21}">
      <dgm:prSet/>
      <dgm:spPr/>
      <dgm:t>
        <a:bodyPr/>
        <a:lstStyle/>
        <a:p>
          <a:endParaRPr lang="it-IT"/>
        </a:p>
      </dgm:t>
    </dgm:pt>
    <dgm:pt modelId="{23B0876D-E8D9-42D2-8C56-6B4AEFF71A59}" type="sibTrans" cxnId="{FD9CB61B-1F9F-4E1B-B45B-17084485EB21}">
      <dgm:prSet/>
      <dgm:spPr/>
      <dgm:t>
        <a:bodyPr/>
        <a:lstStyle/>
        <a:p>
          <a:endParaRPr lang="it-IT"/>
        </a:p>
      </dgm:t>
    </dgm:pt>
    <dgm:pt modelId="{F96D3852-4265-49F2-8255-5D8DD3728028}" type="pres">
      <dgm:prSet presAssocID="{1B37BA1C-F73A-46B0-8671-B0FA2F9D6F2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844B2FA5-42F2-4DB3-897B-D237D2D45402}" type="pres">
      <dgm:prSet presAssocID="{111D0569-F6D2-4A1F-A412-1F4340BC1234}" presName="parTxOnly" presStyleLbl="node1" presStyleIdx="0" presStyleCnt="4" custAng="0" custScaleX="196171" custScaleY="12240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8B62CC5-3B58-4347-A2D3-F425849899E8}" type="pres">
      <dgm:prSet presAssocID="{9EDECC65-43F8-4DD1-AEA2-C1C97CB86046}" presName="parTxOnlySpace" presStyleCnt="0"/>
      <dgm:spPr/>
    </dgm:pt>
    <dgm:pt modelId="{E3898F73-873C-43D9-9F30-D0B30C027573}" type="pres">
      <dgm:prSet presAssocID="{924C1992-1C03-49AD-8529-6E42C857C5DF}" presName="parTxOnly" presStyleLbl="node1" presStyleIdx="1" presStyleCnt="4" custScaleX="119947" custScaleY="12443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ACFA7D9-2642-49BB-8AC9-A6B12142D456}" type="pres">
      <dgm:prSet presAssocID="{5FEEDE4C-0969-4A0C-B07D-08832E64EBCC}" presName="parTxOnlySpace" presStyleCnt="0"/>
      <dgm:spPr/>
    </dgm:pt>
    <dgm:pt modelId="{0ECA46F6-79F9-4099-8325-E540D4B96A70}" type="pres">
      <dgm:prSet presAssocID="{F3FDAFD6-34A8-4BCE-B917-CFF47262BEDE}" presName="parTxOnly" presStyleLbl="node1" presStyleIdx="2" presStyleCnt="4" custScaleX="121007" custScaleY="11209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4BB3981-B76D-4DB9-AA05-53ECAA6948CB}" type="pres">
      <dgm:prSet presAssocID="{7F8C7F7B-D58A-4BEE-A2BB-3926D6E2EBD2}" presName="parTxOnlySpace" presStyleCnt="0"/>
      <dgm:spPr/>
    </dgm:pt>
    <dgm:pt modelId="{5D7A74DC-2263-4075-B4C2-A9A5AC9FBEFE}" type="pres">
      <dgm:prSet presAssocID="{35A03234-6904-4A7F-BC54-6F178CB73B43}" presName="parTxOnly" presStyleLbl="node1" presStyleIdx="3" presStyleCnt="4" custScaleX="121007" custScaleY="11209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3445B432-4A5F-4C76-AD92-092F84517033}" srcId="{1B37BA1C-F73A-46B0-8671-B0FA2F9D6F29}" destId="{F3FDAFD6-34A8-4BCE-B917-CFF47262BEDE}" srcOrd="2" destOrd="0" parTransId="{3342680B-E6A6-4113-AFC2-C35E813AFE1D}" sibTransId="{7F8C7F7B-D58A-4BEE-A2BB-3926D6E2EBD2}"/>
    <dgm:cxn modelId="{F3255971-01BA-4377-98FC-362EED9C3FFD}" type="presOf" srcId="{924C1992-1C03-49AD-8529-6E42C857C5DF}" destId="{E3898F73-873C-43D9-9F30-D0B30C027573}" srcOrd="0" destOrd="0" presId="urn:microsoft.com/office/officeart/2005/8/layout/chevron1"/>
    <dgm:cxn modelId="{AABC8E7D-DD6E-40AF-82B6-4B889859BEB8}" srcId="{1B37BA1C-F73A-46B0-8671-B0FA2F9D6F29}" destId="{924C1992-1C03-49AD-8529-6E42C857C5DF}" srcOrd="1" destOrd="0" parTransId="{B29A2595-CDDB-4706-942C-FE7301C169BC}" sibTransId="{5FEEDE4C-0969-4A0C-B07D-08832E64EBCC}"/>
    <dgm:cxn modelId="{C3EA43BD-644D-44C9-9103-6C326DDC0036}" type="presOf" srcId="{1B37BA1C-F73A-46B0-8671-B0FA2F9D6F29}" destId="{F96D3852-4265-49F2-8255-5D8DD3728028}" srcOrd="0" destOrd="0" presId="urn:microsoft.com/office/officeart/2005/8/layout/chevron1"/>
    <dgm:cxn modelId="{9D689E85-3664-4D37-A4A9-C1EEA23DD41C}" srcId="{1B37BA1C-F73A-46B0-8671-B0FA2F9D6F29}" destId="{111D0569-F6D2-4A1F-A412-1F4340BC1234}" srcOrd="0" destOrd="0" parTransId="{794F488F-5F14-43B8-9580-B18AF36FA3CC}" sibTransId="{9EDECC65-43F8-4DD1-AEA2-C1C97CB86046}"/>
    <dgm:cxn modelId="{E05AE85D-810A-4B03-A0CD-5CD9C038EFD7}" type="presOf" srcId="{111D0569-F6D2-4A1F-A412-1F4340BC1234}" destId="{844B2FA5-42F2-4DB3-897B-D237D2D45402}" srcOrd="0" destOrd="0" presId="urn:microsoft.com/office/officeart/2005/8/layout/chevron1"/>
    <dgm:cxn modelId="{DAAF2804-2410-4E89-925E-B3E557127553}" type="presOf" srcId="{F3FDAFD6-34A8-4BCE-B917-CFF47262BEDE}" destId="{0ECA46F6-79F9-4099-8325-E540D4B96A70}" srcOrd="0" destOrd="0" presId="urn:microsoft.com/office/officeart/2005/8/layout/chevron1"/>
    <dgm:cxn modelId="{FD9CB61B-1F9F-4E1B-B45B-17084485EB21}" srcId="{1B37BA1C-F73A-46B0-8671-B0FA2F9D6F29}" destId="{35A03234-6904-4A7F-BC54-6F178CB73B43}" srcOrd="3" destOrd="0" parTransId="{639E3E7C-DBDB-488B-AAB0-4C036B533499}" sibTransId="{23B0876D-E8D9-42D2-8C56-6B4AEFF71A59}"/>
    <dgm:cxn modelId="{D461E1FA-B0AB-48B3-A6D0-0A404C3B2DA5}" type="presOf" srcId="{35A03234-6904-4A7F-BC54-6F178CB73B43}" destId="{5D7A74DC-2263-4075-B4C2-A9A5AC9FBEFE}" srcOrd="0" destOrd="0" presId="urn:microsoft.com/office/officeart/2005/8/layout/chevron1"/>
    <dgm:cxn modelId="{3869D844-8315-4992-BA8E-245FAB0D7D1D}" type="presParOf" srcId="{F96D3852-4265-49F2-8255-5D8DD3728028}" destId="{844B2FA5-42F2-4DB3-897B-D237D2D45402}" srcOrd="0" destOrd="0" presId="urn:microsoft.com/office/officeart/2005/8/layout/chevron1"/>
    <dgm:cxn modelId="{F78B98D6-6919-4553-BF62-F2909859DAC5}" type="presParOf" srcId="{F96D3852-4265-49F2-8255-5D8DD3728028}" destId="{B8B62CC5-3B58-4347-A2D3-F425849899E8}" srcOrd="1" destOrd="0" presId="urn:microsoft.com/office/officeart/2005/8/layout/chevron1"/>
    <dgm:cxn modelId="{2395B393-270B-4AE3-B263-A8387063F076}" type="presParOf" srcId="{F96D3852-4265-49F2-8255-5D8DD3728028}" destId="{E3898F73-873C-43D9-9F30-D0B30C027573}" srcOrd="2" destOrd="0" presId="urn:microsoft.com/office/officeart/2005/8/layout/chevron1"/>
    <dgm:cxn modelId="{AF9B05A1-113C-4B7D-B873-36D4850DB107}" type="presParOf" srcId="{F96D3852-4265-49F2-8255-5D8DD3728028}" destId="{1ACFA7D9-2642-49BB-8AC9-A6B12142D456}" srcOrd="3" destOrd="0" presId="urn:microsoft.com/office/officeart/2005/8/layout/chevron1"/>
    <dgm:cxn modelId="{B246CEF3-5BCD-467D-AC5C-04E7DFF00E8D}" type="presParOf" srcId="{F96D3852-4265-49F2-8255-5D8DD3728028}" destId="{0ECA46F6-79F9-4099-8325-E540D4B96A70}" srcOrd="4" destOrd="0" presId="urn:microsoft.com/office/officeart/2005/8/layout/chevron1"/>
    <dgm:cxn modelId="{87D66150-C09A-4BFF-9F55-0DCA54BCD802}" type="presParOf" srcId="{F96D3852-4265-49F2-8255-5D8DD3728028}" destId="{24BB3981-B76D-4DB9-AA05-53ECAA6948CB}" srcOrd="5" destOrd="0" presId="urn:microsoft.com/office/officeart/2005/8/layout/chevron1"/>
    <dgm:cxn modelId="{24FCB82A-4DC7-423B-87AF-DEB37ED849C8}" type="presParOf" srcId="{F96D3852-4265-49F2-8255-5D8DD3728028}" destId="{5D7A74DC-2263-4075-B4C2-A9A5AC9FBEFE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37BA1C-F73A-46B0-8671-B0FA2F9D6F29}" type="doc">
      <dgm:prSet loTypeId="urn:microsoft.com/office/officeart/2005/8/layout/chevron1" loCatId="process" qsTypeId="urn:microsoft.com/office/officeart/2005/8/quickstyle/simple1" qsCatId="simple" csTypeId="urn:microsoft.com/office/officeart/2005/8/colors/accent0_1" csCatId="mainScheme" phldr="1"/>
      <dgm:spPr/>
    </dgm:pt>
    <dgm:pt modelId="{05D9F649-6C27-49ED-B4EE-6B7309AB371F}">
      <dgm:prSet phldrT="[Testo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it-IT" b="1" dirty="0"/>
            <a:t>STC</a:t>
          </a:r>
        </a:p>
      </dgm:t>
    </dgm:pt>
    <dgm:pt modelId="{47A2214A-1C14-48D4-8F73-058572B25697}" type="parTrans" cxnId="{5B4AF4F2-4D43-49CF-B261-0A53FB4CD108}">
      <dgm:prSet/>
      <dgm:spPr/>
      <dgm:t>
        <a:bodyPr/>
        <a:lstStyle/>
        <a:p>
          <a:endParaRPr lang="it-IT"/>
        </a:p>
      </dgm:t>
    </dgm:pt>
    <dgm:pt modelId="{907AD913-81D8-49A0-AB63-17C80CCA472C}" type="sibTrans" cxnId="{5B4AF4F2-4D43-49CF-B261-0A53FB4CD108}">
      <dgm:prSet/>
      <dgm:spPr/>
      <dgm:t>
        <a:bodyPr/>
        <a:lstStyle/>
        <a:p>
          <a:endParaRPr lang="it-IT"/>
        </a:p>
      </dgm:t>
    </dgm:pt>
    <dgm:pt modelId="{01AC4DFB-3635-49A0-91A8-E4CDBBCFCBE2}">
      <dgm:prSet phldrT="[Testo]"/>
      <dgm:spPr>
        <a:solidFill>
          <a:srgbClr val="00B050"/>
        </a:solidFill>
      </dgm:spPr>
      <dgm:t>
        <a:bodyPr/>
        <a:lstStyle/>
        <a:p>
          <a:r>
            <a:rPr lang="it-IT" b="1" dirty="0" err="1"/>
            <a:t>AdC</a:t>
          </a:r>
          <a:endParaRPr lang="it-IT" b="1" dirty="0"/>
        </a:p>
      </dgm:t>
    </dgm:pt>
    <dgm:pt modelId="{B2FB95A4-E2DA-4D51-A27D-3242A861F6C4}" type="parTrans" cxnId="{2DB859FA-0D08-4DDD-8339-93DE7E4EBA54}">
      <dgm:prSet/>
      <dgm:spPr/>
      <dgm:t>
        <a:bodyPr/>
        <a:lstStyle/>
        <a:p>
          <a:endParaRPr lang="it-IT"/>
        </a:p>
      </dgm:t>
    </dgm:pt>
    <dgm:pt modelId="{8FA98CC9-5FC7-411F-A63A-963B07851393}" type="sibTrans" cxnId="{2DB859FA-0D08-4DDD-8339-93DE7E4EBA54}">
      <dgm:prSet/>
      <dgm:spPr/>
      <dgm:t>
        <a:bodyPr/>
        <a:lstStyle/>
        <a:p>
          <a:endParaRPr lang="it-IT"/>
        </a:p>
      </dgm:t>
    </dgm:pt>
    <dgm:pt modelId="{93194627-798E-4FDC-B1B9-39DCE988189E}">
      <dgm:prSet phldrT="[Testo]"/>
      <dgm:spPr>
        <a:solidFill>
          <a:srgbClr val="00B050"/>
        </a:solidFill>
      </dgm:spPr>
      <dgm:t>
        <a:bodyPr/>
        <a:lstStyle/>
        <a:p>
          <a:r>
            <a:rPr lang="it-IT" b="1" dirty="0"/>
            <a:t>Bénéficiaire</a:t>
          </a:r>
        </a:p>
      </dgm:t>
    </dgm:pt>
    <dgm:pt modelId="{1D69BBAB-14FD-4949-8967-627857DC4A88}" type="parTrans" cxnId="{113707D5-9367-4270-B329-A2BA541C49B0}">
      <dgm:prSet/>
      <dgm:spPr/>
      <dgm:t>
        <a:bodyPr/>
        <a:lstStyle/>
        <a:p>
          <a:endParaRPr lang="fr-FR"/>
        </a:p>
      </dgm:t>
    </dgm:pt>
    <dgm:pt modelId="{80615AFA-EC49-4D0F-B9A3-CDC8ADAED41A}" type="sibTrans" cxnId="{113707D5-9367-4270-B329-A2BA541C49B0}">
      <dgm:prSet/>
      <dgm:spPr/>
      <dgm:t>
        <a:bodyPr/>
        <a:lstStyle/>
        <a:p>
          <a:endParaRPr lang="fr-FR"/>
        </a:p>
      </dgm:t>
    </dgm:pt>
    <dgm:pt modelId="{89F893E8-40F7-4B71-A7ED-D814EB2E82F9}">
      <dgm:prSet phldrT="[Testo]"/>
      <dgm:spPr>
        <a:solidFill>
          <a:srgbClr val="FFC000"/>
        </a:solidFill>
      </dgm:spPr>
      <dgm:t>
        <a:bodyPr/>
        <a:lstStyle/>
        <a:p>
          <a:r>
            <a:rPr lang="fr-FR" b="1" dirty="0"/>
            <a:t>demande de remboursement (DDR)</a:t>
          </a:r>
          <a:endParaRPr lang="it-IT" b="1" dirty="0"/>
        </a:p>
      </dgm:t>
    </dgm:pt>
    <dgm:pt modelId="{989D1DB7-4A5D-48CE-93AA-67FB72D3E723}" type="parTrans" cxnId="{B55572B7-2ED9-4116-8A2A-F491439BDA11}">
      <dgm:prSet/>
      <dgm:spPr/>
      <dgm:t>
        <a:bodyPr/>
        <a:lstStyle/>
        <a:p>
          <a:endParaRPr lang="fr-FR"/>
        </a:p>
      </dgm:t>
    </dgm:pt>
    <dgm:pt modelId="{549A4FE7-9DF4-4655-A12B-BE221D314D96}" type="sibTrans" cxnId="{B55572B7-2ED9-4116-8A2A-F491439BDA11}">
      <dgm:prSet/>
      <dgm:spPr/>
      <dgm:t>
        <a:bodyPr/>
        <a:lstStyle/>
        <a:p>
          <a:endParaRPr lang="fr-FR"/>
        </a:p>
      </dgm:t>
    </dgm:pt>
    <dgm:pt modelId="{10DA29DE-5791-4BD2-8E84-F27D430CB258}">
      <dgm:prSet phldrT="[Testo]"/>
      <dgm:spPr>
        <a:solidFill>
          <a:srgbClr val="79D0EF"/>
        </a:solidFill>
      </dgm:spPr>
      <dgm:t>
        <a:bodyPr/>
        <a:lstStyle/>
        <a:p>
          <a:r>
            <a:rPr lang="it-IT" b="1" dirty="0"/>
            <a:t>AG</a:t>
          </a:r>
        </a:p>
      </dgm:t>
    </dgm:pt>
    <dgm:pt modelId="{6EE028CE-E2B7-4D1C-868B-E8178F866096}" type="parTrans" cxnId="{243EB92C-047D-46F4-921C-607F45663B7B}">
      <dgm:prSet/>
      <dgm:spPr/>
      <dgm:t>
        <a:bodyPr/>
        <a:lstStyle/>
        <a:p>
          <a:endParaRPr lang="fr-FR"/>
        </a:p>
      </dgm:t>
    </dgm:pt>
    <dgm:pt modelId="{992AD175-8920-401D-9CD9-1FBEA7ECBAD5}" type="sibTrans" cxnId="{243EB92C-047D-46F4-921C-607F45663B7B}">
      <dgm:prSet/>
      <dgm:spPr/>
      <dgm:t>
        <a:bodyPr/>
        <a:lstStyle/>
        <a:p>
          <a:endParaRPr lang="fr-FR"/>
        </a:p>
      </dgm:t>
    </dgm:pt>
    <dgm:pt modelId="{F96D3852-4265-49F2-8255-5D8DD3728028}" type="pres">
      <dgm:prSet presAssocID="{1B37BA1C-F73A-46B0-8671-B0FA2F9D6F29}" presName="Name0" presStyleCnt="0">
        <dgm:presLayoutVars>
          <dgm:dir/>
          <dgm:animLvl val="lvl"/>
          <dgm:resizeHandles val="exact"/>
        </dgm:presLayoutVars>
      </dgm:prSet>
      <dgm:spPr/>
    </dgm:pt>
    <dgm:pt modelId="{C743AA91-9389-457B-BF56-0D408CF57E35}" type="pres">
      <dgm:prSet presAssocID="{93194627-798E-4FDC-B1B9-39DCE988189E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EFB5346-F1A7-40F2-B72D-4FC2E66C0EB5}" type="pres">
      <dgm:prSet presAssocID="{80615AFA-EC49-4D0F-B9A3-CDC8ADAED41A}" presName="parTxOnlySpace" presStyleCnt="0"/>
      <dgm:spPr/>
    </dgm:pt>
    <dgm:pt modelId="{1BC6602F-7127-4AB0-B2BC-FC9C583DB604}" type="pres">
      <dgm:prSet presAssocID="{89F893E8-40F7-4B71-A7ED-D814EB2E82F9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4DF3A02-5AE1-4F43-BD6C-B7E752B54F7E}" type="pres">
      <dgm:prSet presAssocID="{549A4FE7-9DF4-4655-A12B-BE221D314D96}" presName="parTxOnlySpace" presStyleCnt="0"/>
      <dgm:spPr/>
    </dgm:pt>
    <dgm:pt modelId="{3B3F7E41-1178-4D1B-A528-DD402471925D}" type="pres">
      <dgm:prSet presAssocID="{10DA29DE-5791-4BD2-8E84-F27D430CB258}" presName="parTxOnly" presStyleLbl="node1" presStyleIdx="2" presStyleCnt="5" custLinFactX="81231" custLinFactNeighborX="100000" custLinFactNeighborY="113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238198D-7CF1-4B0E-97DE-538118770627}" type="pres">
      <dgm:prSet presAssocID="{992AD175-8920-401D-9CD9-1FBEA7ECBAD5}" presName="parTxOnlySpace" presStyleCnt="0"/>
      <dgm:spPr/>
    </dgm:pt>
    <dgm:pt modelId="{DDFE24CF-A806-4EEC-971C-F81EB703C4E5}" type="pres">
      <dgm:prSet presAssocID="{05D9F649-6C27-49ED-B4EE-6B7309AB371F}" presName="parTxOnly" presStyleLbl="node1" presStyleIdx="3" presStyleCnt="5" custLinFactX="-77106" custLinFactNeighborX="-100000" custLinFactNeighborY="85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598EC5A-FB7C-41EE-9D85-80B5F76F0273}" type="pres">
      <dgm:prSet presAssocID="{907AD913-81D8-49A0-AB63-17C80CCA472C}" presName="parTxOnlySpace" presStyleCnt="0"/>
      <dgm:spPr/>
    </dgm:pt>
    <dgm:pt modelId="{F6B555EA-E9CA-4F39-8A7B-31E5CF5A0829}" type="pres">
      <dgm:prSet presAssocID="{01AC4DFB-3635-49A0-91A8-E4CDBBCFCBE2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B38E3497-1009-4A37-8D88-D290D40942A9}" type="presOf" srcId="{10DA29DE-5791-4BD2-8E84-F27D430CB258}" destId="{3B3F7E41-1178-4D1B-A528-DD402471925D}" srcOrd="0" destOrd="0" presId="urn:microsoft.com/office/officeart/2005/8/layout/chevron1"/>
    <dgm:cxn modelId="{B55572B7-2ED9-4116-8A2A-F491439BDA11}" srcId="{1B37BA1C-F73A-46B0-8671-B0FA2F9D6F29}" destId="{89F893E8-40F7-4B71-A7ED-D814EB2E82F9}" srcOrd="1" destOrd="0" parTransId="{989D1DB7-4A5D-48CE-93AA-67FB72D3E723}" sibTransId="{549A4FE7-9DF4-4655-A12B-BE221D314D96}"/>
    <dgm:cxn modelId="{5B4AF4F2-4D43-49CF-B261-0A53FB4CD108}" srcId="{1B37BA1C-F73A-46B0-8671-B0FA2F9D6F29}" destId="{05D9F649-6C27-49ED-B4EE-6B7309AB371F}" srcOrd="3" destOrd="0" parTransId="{47A2214A-1C14-48D4-8F73-058572B25697}" sibTransId="{907AD913-81D8-49A0-AB63-17C80CCA472C}"/>
    <dgm:cxn modelId="{2DB859FA-0D08-4DDD-8339-93DE7E4EBA54}" srcId="{1B37BA1C-F73A-46B0-8671-B0FA2F9D6F29}" destId="{01AC4DFB-3635-49A0-91A8-E4CDBBCFCBE2}" srcOrd="4" destOrd="0" parTransId="{B2FB95A4-E2DA-4D51-A27D-3242A861F6C4}" sibTransId="{8FA98CC9-5FC7-411F-A63A-963B07851393}"/>
    <dgm:cxn modelId="{BF5355E0-EFE1-4083-B340-B7A2BD20577C}" type="presOf" srcId="{93194627-798E-4FDC-B1B9-39DCE988189E}" destId="{C743AA91-9389-457B-BF56-0D408CF57E35}" srcOrd="0" destOrd="0" presId="urn:microsoft.com/office/officeart/2005/8/layout/chevron1"/>
    <dgm:cxn modelId="{243EB92C-047D-46F4-921C-607F45663B7B}" srcId="{1B37BA1C-F73A-46B0-8671-B0FA2F9D6F29}" destId="{10DA29DE-5791-4BD2-8E84-F27D430CB258}" srcOrd="2" destOrd="0" parTransId="{6EE028CE-E2B7-4D1C-868B-E8178F866096}" sibTransId="{992AD175-8920-401D-9CD9-1FBEA7ECBAD5}"/>
    <dgm:cxn modelId="{398D2AAA-3DFA-4304-A6FF-8E8D16DD6FFE}" type="presOf" srcId="{89F893E8-40F7-4B71-A7ED-D814EB2E82F9}" destId="{1BC6602F-7127-4AB0-B2BC-FC9C583DB604}" srcOrd="0" destOrd="0" presId="urn:microsoft.com/office/officeart/2005/8/layout/chevron1"/>
    <dgm:cxn modelId="{C4060DDA-7F79-4F9B-956B-F335D736C5CE}" type="presOf" srcId="{1B37BA1C-F73A-46B0-8671-B0FA2F9D6F29}" destId="{F96D3852-4265-49F2-8255-5D8DD3728028}" srcOrd="0" destOrd="0" presId="urn:microsoft.com/office/officeart/2005/8/layout/chevron1"/>
    <dgm:cxn modelId="{874AE7C3-90C6-4BE0-AC8A-E2DC8495E518}" type="presOf" srcId="{05D9F649-6C27-49ED-B4EE-6B7309AB371F}" destId="{DDFE24CF-A806-4EEC-971C-F81EB703C4E5}" srcOrd="0" destOrd="0" presId="urn:microsoft.com/office/officeart/2005/8/layout/chevron1"/>
    <dgm:cxn modelId="{113707D5-9367-4270-B329-A2BA541C49B0}" srcId="{1B37BA1C-F73A-46B0-8671-B0FA2F9D6F29}" destId="{93194627-798E-4FDC-B1B9-39DCE988189E}" srcOrd="0" destOrd="0" parTransId="{1D69BBAB-14FD-4949-8967-627857DC4A88}" sibTransId="{80615AFA-EC49-4D0F-B9A3-CDC8ADAED41A}"/>
    <dgm:cxn modelId="{3A54BAEF-0790-49F6-B9D7-12C2B336E444}" type="presOf" srcId="{01AC4DFB-3635-49A0-91A8-E4CDBBCFCBE2}" destId="{F6B555EA-E9CA-4F39-8A7B-31E5CF5A0829}" srcOrd="0" destOrd="0" presId="urn:microsoft.com/office/officeart/2005/8/layout/chevron1"/>
    <dgm:cxn modelId="{5F8823EF-9061-4D06-8F93-CF7322C8BE9A}" type="presParOf" srcId="{F96D3852-4265-49F2-8255-5D8DD3728028}" destId="{C743AA91-9389-457B-BF56-0D408CF57E35}" srcOrd="0" destOrd="0" presId="urn:microsoft.com/office/officeart/2005/8/layout/chevron1"/>
    <dgm:cxn modelId="{8EE1A6C9-1407-45F2-A585-F2B306CE92F3}" type="presParOf" srcId="{F96D3852-4265-49F2-8255-5D8DD3728028}" destId="{2EFB5346-F1A7-40F2-B72D-4FC2E66C0EB5}" srcOrd="1" destOrd="0" presId="urn:microsoft.com/office/officeart/2005/8/layout/chevron1"/>
    <dgm:cxn modelId="{C4C23C17-5442-469A-9E8C-F59FA70D2EA2}" type="presParOf" srcId="{F96D3852-4265-49F2-8255-5D8DD3728028}" destId="{1BC6602F-7127-4AB0-B2BC-FC9C583DB604}" srcOrd="2" destOrd="0" presId="urn:microsoft.com/office/officeart/2005/8/layout/chevron1"/>
    <dgm:cxn modelId="{A00AD21F-5DF5-4ACE-B77A-33EFFC3D3088}" type="presParOf" srcId="{F96D3852-4265-49F2-8255-5D8DD3728028}" destId="{84DF3A02-5AE1-4F43-BD6C-B7E752B54F7E}" srcOrd="3" destOrd="0" presId="urn:microsoft.com/office/officeart/2005/8/layout/chevron1"/>
    <dgm:cxn modelId="{C9051491-AABA-46EC-9515-DC58C10AEB6F}" type="presParOf" srcId="{F96D3852-4265-49F2-8255-5D8DD3728028}" destId="{3B3F7E41-1178-4D1B-A528-DD402471925D}" srcOrd="4" destOrd="0" presId="urn:microsoft.com/office/officeart/2005/8/layout/chevron1"/>
    <dgm:cxn modelId="{66E751B2-3B81-407E-B506-729E4DC9424B}" type="presParOf" srcId="{F96D3852-4265-49F2-8255-5D8DD3728028}" destId="{4238198D-7CF1-4B0E-97DE-538118770627}" srcOrd="5" destOrd="0" presId="urn:microsoft.com/office/officeart/2005/8/layout/chevron1"/>
    <dgm:cxn modelId="{B567D5FE-4036-4C54-A637-0981F16DBE29}" type="presParOf" srcId="{F96D3852-4265-49F2-8255-5D8DD3728028}" destId="{DDFE24CF-A806-4EEC-971C-F81EB703C4E5}" srcOrd="6" destOrd="0" presId="urn:microsoft.com/office/officeart/2005/8/layout/chevron1"/>
    <dgm:cxn modelId="{B35CD710-24F9-4329-8F95-48D6184E2E83}" type="presParOf" srcId="{F96D3852-4265-49F2-8255-5D8DD3728028}" destId="{4598EC5A-FB7C-41EE-9D85-80B5F76F0273}" srcOrd="7" destOrd="0" presId="urn:microsoft.com/office/officeart/2005/8/layout/chevron1"/>
    <dgm:cxn modelId="{CF05CC1A-97F6-484B-B073-009B89396318}" type="presParOf" srcId="{F96D3852-4265-49F2-8255-5D8DD3728028}" destId="{F6B555EA-E9CA-4F39-8A7B-31E5CF5A0829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37BA1C-F73A-46B0-8671-B0FA2F9D6F29}" type="doc">
      <dgm:prSet loTypeId="urn:microsoft.com/office/officeart/2005/8/layout/chevron1" loCatId="process" qsTypeId="urn:microsoft.com/office/officeart/2005/8/quickstyle/simple1" qsCatId="simple" csTypeId="urn:microsoft.com/office/officeart/2005/8/colors/accent0_1" csCatId="mainScheme" phldr="1"/>
      <dgm:spPr/>
    </dgm:pt>
    <dgm:pt modelId="{E757D42E-296D-4D30-A1CE-BF1CF4522A5A}">
      <dgm:prSet phldrT="[Testo]"/>
      <dgm:spPr>
        <a:solidFill>
          <a:srgbClr val="79D0EF"/>
        </a:solidFill>
      </dgm:spPr>
      <dgm:t>
        <a:bodyPr/>
        <a:lstStyle/>
        <a:p>
          <a:r>
            <a:rPr lang="it-IT" b="1" dirty="0" err="1">
              <a:solidFill>
                <a:schemeClr val="accent1"/>
              </a:solidFill>
            </a:rPr>
            <a:t>Partenaire</a:t>
          </a:r>
          <a:endParaRPr lang="it-IT" b="1" dirty="0">
            <a:solidFill>
              <a:schemeClr val="accent1"/>
            </a:solidFill>
          </a:endParaRPr>
        </a:p>
      </dgm:t>
    </dgm:pt>
    <dgm:pt modelId="{EC90ECFE-F3B0-4BBB-A123-B023716A6638}" type="parTrans" cxnId="{9491321E-AB05-47C6-A0C2-87B32E869BA7}">
      <dgm:prSet/>
      <dgm:spPr/>
      <dgm:t>
        <a:bodyPr/>
        <a:lstStyle/>
        <a:p>
          <a:endParaRPr lang="it-IT"/>
        </a:p>
      </dgm:t>
    </dgm:pt>
    <dgm:pt modelId="{6B3638EC-F7D7-45A9-86B1-F2E06091B2DC}" type="sibTrans" cxnId="{9491321E-AB05-47C6-A0C2-87B32E869BA7}">
      <dgm:prSet/>
      <dgm:spPr/>
      <dgm:t>
        <a:bodyPr/>
        <a:lstStyle/>
        <a:p>
          <a:endParaRPr lang="it-IT"/>
        </a:p>
      </dgm:t>
    </dgm:pt>
    <dgm:pt modelId="{05D9F649-6C27-49ED-B4EE-6B7309AB371F}">
      <dgm:prSet phldrT="[Testo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it-IT" b="1" dirty="0" err="1">
              <a:solidFill>
                <a:schemeClr val="accent1"/>
              </a:solidFill>
            </a:rPr>
            <a:t>Auditeur</a:t>
          </a:r>
          <a:r>
            <a:rPr lang="it-IT" b="1" dirty="0">
              <a:solidFill>
                <a:schemeClr val="accent1"/>
              </a:solidFill>
            </a:rPr>
            <a:t> </a:t>
          </a:r>
          <a:r>
            <a:rPr lang="it-IT" b="1" dirty="0" err="1">
              <a:solidFill>
                <a:schemeClr val="accent1"/>
              </a:solidFill>
            </a:rPr>
            <a:t>du</a:t>
          </a:r>
          <a:r>
            <a:rPr lang="it-IT" b="1" dirty="0">
              <a:solidFill>
                <a:schemeClr val="accent1"/>
              </a:solidFill>
            </a:rPr>
            <a:t> </a:t>
          </a:r>
          <a:r>
            <a:rPr lang="it-IT" b="1" dirty="0" err="1">
              <a:solidFill>
                <a:schemeClr val="accent1"/>
              </a:solidFill>
            </a:rPr>
            <a:t>partenaire</a:t>
          </a:r>
          <a:endParaRPr lang="it-IT" b="1" dirty="0">
            <a:solidFill>
              <a:schemeClr val="accent1"/>
            </a:solidFill>
          </a:endParaRPr>
        </a:p>
      </dgm:t>
    </dgm:pt>
    <dgm:pt modelId="{47A2214A-1C14-48D4-8F73-058572B25697}" type="parTrans" cxnId="{5B4AF4F2-4D43-49CF-B261-0A53FB4CD108}">
      <dgm:prSet/>
      <dgm:spPr/>
      <dgm:t>
        <a:bodyPr/>
        <a:lstStyle/>
        <a:p>
          <a:endParaRPr lang="it-IT"/>
        </a:p>
      </dgm:t>
    </dgm:pt>
    <dgm:pt modelId="{907AD913-81D8-49A0-AB63-17C80CCA472C}" type="sibTrans" cxnId="{5B4AF4F2-4D43-49CF-B261-0A53FB4CD108}">
      <dgm:prSet/>
      <dgm:spPr/>
      <dgm:t>
        <a:bodyPr/>
        <a:lstStyle/>
        <a:p>
          <a:endParaRPr lang="it-IT"/>
        </a:p>
      </dgm:t>
    </dgm:pt>
    <dgm:pt modelId="{2C476DC6-9BE0-44D6-8583-4E401C12439B}">
      <dgm:prSet phldrT="[Testo]"/>
      <dgm:spPr>
        <a:solidFill>
          <a:srgbClr val="79D0EF"/>
        </a:solidFill>
      </dgm:spPr>
      <dgm:t>
        <a:bodyPr/>
        <a:lstStyle/>
        <a:p>
          <a:r>
            <a:rPr lang="it-IT" b="1" dirty="0" err="1">
              <a:solidFill>
                <a:schemeClr val="accent1"/>
              </a:solidFill>
            </a:rPr>
            <a:t>Partenaire</a:t>
          </a:r>
          <a:endParaRPr lang="it-IT" b="1" dirty="0">
            <a:solidFill>
              <a:schemeClr val="accent1"/>
            </a:solidFill>
          </a:endParaRPr>
        </a:p>
      </dgm:t>
    </dgm:pt>
    <dgm:pt modelId="{1CF1EEBD-449C-467E-AC0F-B572FB405613}" type="parTrans" cxnId="{EDB26387-87B4-4093-97A6-9803FA1E8931}">
      <dgm:prSet/>
      <dgm:spPr/>
      <dgm:t>
        <a:bodyPr/>
        <a:lstStyle/>
        <a:p>
          <a:endParaRPr lang="it-IT"/>
        </a:p>
      </dgm:t>
    </dgm:pt>
    <dgm:pt modelId="{641DB4D4-05FD-47A6-AA4E-FCD49DAC9155}" type="sibTrans" cxnId="{EDB26387-87B4-4093-97A6-9803FA1E8931}">
      <dgm:prSet/>
      <dgm:spPr/>
      <dgm:t>
        <a:bodyPr/>
        <a:lstStyle/>
        <a:p>
          <a:endParaRPr lang="it-IT"/>
        </a:p>
      </dgm:t>
    </dgm:pt>
    <dgm:pt modelId="{111D0569-F6D2-4A1F-A412-1F4340BC1234}">
      <dgm:prSet phldrT="[Testo]"/>
      <dgm:spPr>
        <a:solidFill>
          <a:srgbClr val="00B050"/>
        </a:solidFill>
      </dgm:spPr>
      <dgm:t>
        <a:bodyPr/>
        <a:lstStyle/>
        <a:p>
          <a:r>
            <a:rPr lang="it-IT" b="1" dirty="0">
              <a:solidFill>
                <a:schemeClr val="accent1"/>
              </a:solidFill>
            </a:rPr>
            <a:t>Bénéficiaire</a:t>
          </a:r>
        </a:p>
      </dgm:t>
    </dgm:pt>
    <dgm:pt modelId="{794F488F-5F14-43B8-9580-B18AF36FA3CC}" type="parTrans" cxnId="{9D689E85-3664-4D37-A4A9-C1EEA23DD41C}">
      <dgm:prSet/>
      <dgm:spPr/>
      <dgm:t>
        <a:bodyPr/>
        <a:lstStyle/>
        <a:p>
          <a:endParaRPr lang="it-IT"/>
        </a:p>
      </dgm:t>
    </dgm:pt>
    <dgm:pt modelId="{9EDECC65-43F8-4DD1-AEA2-C1C97CB86046}" type="sibTrans" cxnId="{9D689E85-3664-4D37-A4A9-C1EEA23DD41C}">
      <dgm:prSet/>
      <dgm:spPr/>
      <dgm:t>
        <a:bodyPr/>
        <a:lstStyle/>
        <a:p>
          <a:endParaRPr lang="it-IT"/>
        </a:p>
      </dgm:t>
    </dgm:pt>
    <dgm:pt modelId="{F96D3852-4265-49F2-8255-5D8DD3728028}" type="pres">
      <dgm:prSet presAssocID="{1B37BA1C-F73A-46B0-8671-B0FA2F9D6F29}" presName="Name0" presStyleCnt="0">
        <dgm:presLayoutVars>
          <dgm:dir/>
          <dgm:animLvl val="lvl"/>
          <dgm:resizeHandles val="exact"/>
        </dgm:presLayoutVars>
      </dgm:prSet>
      <dgm:spPr/>
    </dgm:pt>
    <dgm:pt modelId="{1A1CA52D-D2A2-4933-B654-85BF59D04C76}" type="pres">
      <dgm:prSet presAssocID="{E757D42E-296D-4D30-A1CE-BF1CF4522A5A}" presName="parTxOnly" presStyleLbl="node1" presStyleIdx="0" presStyleCnt="4" custLinFactNeighborY="-407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C8AE920-C413-46DF-A621-5A4FF2F300FA}" type="pres">
      <dgm:prSet presAssocID="{6B3638EC-F7D7-45A9-86B1-F2E06091B2DC}" presName="parTxOnlySpace" presStyleCnt="0"/>
      <dgm:spPr/>
    </dgm:pt>
    <dgm:pt modelId="{DDFE24CF-A806-4EEC-971C-F81EB703C4E5}" type="pres">
      <dgm:prSet presAssocID="{05D9F649-6C27-49ED-B4EE-6B7309AB371F}" presName="parTxOnly" presStyleLbl="node1" presStyleIdx="1" presStyleCnt="4" custLinFactNeighborY="-407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598EC5A-FB7C-41EE-9D85-80B5F76F0273}" type="pres">
      <dgm:prSet presAssocID="{907AD913-81D8-49A0-AB63-17C80CCA472C}" presName="parTxOnlySpace" presStyleCnt="0"/>
      <dgm:spPr/>
    </dgm:pt>
    <dgm:pt modelId="{3822BACA-2417-4B33-835D-876E0CD76644}" type="pres">
      <dgm:prSet presAssocID="{2C476DC6-9BE0-44D6-8583-4E401C12439B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0259D60-0A4D-4B11-906B-7CD3F827DD85}" type="pres">
      <dgm:prSet presAssocID="{641DB4D4-05FD-47A6-AA4E-FCD49DAC9155}" presName="parTxOnlySpace" presStyleCnt="0"/>
      <dgm:spPr/>
    </dgm:pt>
    <dgm:pt modelId="{844B2FA5-42F2-4DB3-897B-D237D2D45402}" type="pres">
      <dgm:prSet presAssocID="{111D0569-F6D2-4A1F-A412-1F4340BC1234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EDB26387-87B4-4093-97A6-9803FA1E8931}" srcId="{1B37BA1C-F73A-46B0-8671-B0FA2F9D6F29}" destId="{2C476DC6-9BE0-44D6-8583-4E401C12439B}" srcOrd="2" destOrd="0" parTransId="{1CF1EEBD-449C-467E-AC0F-B572FB405613}" sibTransId="{641DB4D4-05FD-47A6-AA4E-FCD49DAC9155}"/>
    <dgm:cxn modelId="{9D689E85-3664-4D37-A4A9-C1EEA23DD41C}" srcId="{1B37BA1C-F73A-46B0-8671-B0FA2F9D6F29}" destId="{111D0569-F6D2-4A1F-A412-1F4340BC1234}" srcOrd="3" destOrd="0" parTransId="{794F488F-5F14-43B8-9580-B18AF36FA3CC}" sibTransId="{9EDECC65-43F8-4DD1-AEA2-C1C97CB86046}"/>
    <dgm:cxn modelId="{5B4AF4F2-4D43-49CF-B261-0A53FB4CD108}" srcId="{1B37BA1C-F73A-46B0-8671-B0FA2F9D6F29}" destId="{05D9F649-6C27-49ED-B4EE-6B7309AB371F}" srcOrd="1" destOrd="0" parTransId="{47A2214A-1C14-48D4-8F73-058572B25697}" sibTransId="{907AD913-81D8-49A0-AB63-17C80CCA472C}"/>
    <dgm:cxn modelId="{161D6942-3CF6-417F-92F8-CC5A5CD85E78}" type="presOf" srcId="{1B37BA1C-F73A-46B0-8671-B0FA2F9D6F29}" destId="{F96D3852-4265-49F2-8255-5D8DD3728028}" srcOrd="0" destOrd="0" presId="urn:microsoft.com/office/officeart/2005/8/layout/chevron1"/>
    <dgm:cxn modelId="{9491321E-AB05-47C6-A0C2-87B32E869BA7}" srcId="{1B37BA1C-F73A-46B0-8671-B0FA2F9D6F29}" destId="{E757D42E-296D-4D30-A1CE-BF1CF4522A5A}" srcOrd="0" destOrd="0" parTransId="{EC90ECFE-F3B0-4BBB-A123-B023716A6638}" sibTransId="{6B3638EC-F7D7-45A9-86B1-F2E06091B2DC}"/>
    <dgm:cxn modelId="{075637E1-90B0-4731-A3FD-C4DE1BF5BC3F}" type="presOf" srcId="{E757D42E-296D-4D30-A1CE-BF1CF4522A5A}" destId="{1A1CA52D-D2A2-4933-B654-85BF59D04C76}" srcOrd="0" destOrd="0" presId="urn:microsoft.com/office/officeart/2005/8/layout/chevron1"/>
    <dgm:cxn modelId="{5CE58036-0E60-4E47-A916-C190A1F19063}" type="presOf" srcId="{111D0569-F6D2-4A1F-A412-1F4340BC1234}" destId="{844B2FA5-42F2-4DB3-897B-D237D2D45402}" srcOrd="0" destOrd="0" presId="urn:microsoft.com/office/officeart/2005/8/layout/chevron1"/>
    <dgm:cxn modelId="{FA5C8BB0-15C4-4BE0-930B-2645F5C4D4D6}" type="presOf" srcId="{2C476DC6-9BE0-44D6-8583-4E401C12439B}" destId="{3822BACA-2417-4B33-835D-876E0CD76644}" srcOrd="0" destOrd="0" presId="urn:microsoft.com/office/officeart/2005/8/layout/chevron1"/>
    <dgm:cxn modelId="{124D799E-D405-4E69-BE41-D75B5C6B5F99}" type="presOf" srcId="{05D9F649-6C27-49ED-B4EE-6B7309AB371F}" destId="{DDFE24CF-A806-4EEC-971C-F81EB703C4E5}" srcOrd="0" destOrd="0" presId="urn:microsoft.com/office/officeart/2005/8/layout/chevron1"/>
    <dgm:cxn modelId="{485F8002-32E7-4236-BA50-D9B4E9997E0E}" type="presParOf" srcId="{F96D3852-4265-49F2-8255-5D8DD3728028}" destId="{1A1CA52D-D2A2-4933-B654-85BF59D04C76}" srcOrd="0" destOrd="0" presId="urn:microsoft.com/office/officeart/2005/8/layout/chevron1"/>
    <dgm:cxn modelId="{F6C8302F-57A8-4289-9054-CF3D92EC77D9}" type="presParOf" srcId="{F96D3852-4265-49F2-8255-5D8DD3728028}" destId="{8C8AE920-C413-46DF-A621-5A4FF2F300FA}" srcOrd="1" destOrd="0" presId="urn:microsoft.com/office/officeart/2005/8/layout/chevron1"/>
    <dgm:cxn modelId="{D658E5BB-78B7-4761-9C04-81F6DCE71ACC}" type="presParOf" srcId="{F96D3852-4265-49F2-8255-5D8DD3728028}" destId="{DDFE24CF-A806-4EEC-971C-F81EB703C4E5}" srcOrd="2" destOrd="0" presId="urn:microsoft.com/office/officeart/2005/8/layout/chevron1"/>
    <dgm:cxn modelId="{8A232C4C-154C-42A2-A3D2-D0A11F9E74D2}" type="presParOf" srcId="{F96D3852-4265-49F2-8255-5D8DD3728028}" destId="{4598EC5A-FB7C-41EE-9D85-80B5F76F0273}" srcOrd="3" destOrd="0" presId="urn:microsoft.com/office/officeart/2005/8/layout/chevron1"/>
    <dgm:cxn modelId="{FCD4B081-A557-4580-BB28-3B0640F67598}" type="presParOf" srcId="{F96D3852-4265-49F2-8255-5D8DD3728028}" destId="{3822BACA-2417-4B33-835D-876E0CD76644}" srcOrd="4" destOrd="0" presId="urn:microsoft.com/office/officeart/2005/8/layout/chevron1"/>
    <dgm:cxn modelId="{86C5F3D2-9193-4F5A-85C0-33E7B3282DD5}" type="presParOf" srcId="{F96D3852-4265-49F2-8255-5D8DD3728028}" destId="{A0259D60-0A4D-4B11-906B-7CD3F827DD85}" srcOrd="5" destOrd="0" presId="urn:microsoft.com/office/officeart/2005/8/layout/chevron1"/>
    <dgm:cxn modelId="{91D10BE0-473F-4DE8-8060-94F47FDF3216}" type="presParOf" srcId="{F96D3852-4265-49F2-8255-5D8DD3728028}" destId="{844B2FA5-42F2-4DB3-897B-D237D2D45402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4B2FA5-42F2-4DB3-897B-D237D2D45402}">
      <dsp:nvSpPr>
        <dsp:cNvPr id="0" name=""/>
        <dsp:cNvSpPr/>
      </dsp:nvSpPr>
      <dsp:spPr>
        <a:xfrm>
          <a:off x="2793" y="313175"/>
          <a:ext cx="2852966" cy="712055"/>
        </a:xfrm>
        <a:prstGeom prst="chevron">
          <a:avLst/>
        </a:prstGeom>
        <a:solidFill>
          <a:srgbClr val="00B050"/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err="1"/>
            <a:t>Bénéficiaire</a:t>
          </a:r>
          <a:r>
            <a:rPr lang="it-IT" sz="1600" b="1" kern="1200" dirty="0"/>
            <a:t>/</a:t>
          </a:r>
          <a:r>
            <a:rPr lang="it-IT" sz="1600" b="1" kern="1200" dirty="0" err="1"/>
            <a:t>Partenaires</a:t>
          </a:r>
          <a:endParaRPr lang="it-IT" sz="1600" b="1" kern="1200" dirty="0"/>
        </a:p>
      </dsp:txBody>
      <dsp:txXfrm>
        <a:off x="358821" y="313175"/>
        <a:ext cx="2140911" cy="712055"/>
      </dsp:txXfrm>
    </dsp:sp>
    <dsp:sp modelId="{E3898F73-873C-43D9-9F30-D0B30C027573}">
      <dsp:nvSpPr>
        <dsp:cNvPr id="0" name=""/>
        <dsp:cNvSpPr/>
      </dsp:nvSpPr>
      <dsp:spPr>
        <a:xfrm>
          <a:off x="2710327" y="307279"/>
          <a:ext cx="1744420" cy="723847"/>
        </a:xfrm>
        <a:prstGeom prst="chevron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err="1"/>
            <a:t>Auditeurs</a:t>
          </a:r>
          <a:endParaRPr lang="it-IT" sz="1600" b="1" kern="1200" dirty="0"/>
        </a:p>
      </dsp:txBody>
      <dsp:txXfrm>
        <a:off x="3072251" y="307279"/>
        <a:ext cx="1020573" cy="723847"/>
      </dsp:txXfrm>
    </dsp:sp>
    <dsp:sp modelId="{0ECA46F6-79F9-4099-8325-E540D4B96A70}">
      <dsp:nvSpPr>
        <dsp:cNvPr id="0" name=""/>
        <dsp:cNvSpPr/>
      </dsp:nvSpPr>
      <dsp:spPr>
        <a:xfrm>
          <a:off x="4309315" y="343155"/>
          <a:ext cx="1759836" cy="652096"/>
        </a:xfrm>
        <a:prstGeom prst="chevron">
          <a:avLst/>
        </a:prstGeom>
        <a:solidFill>
          <a:srgbClr val="00B050"/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err="1"/>
            <a:t>Partenaires</a:t>
          </a:r>
          <a:endParaRPr lang="it-IT" sz="1600" b="1" kern="1200" dirty="0"/>
        </a:p>
      </dsp:txBody>
      <dsp:txXfrm>
        <a:off x="4635363" y="343155"/>
        <a:ext cx="1107740" cy="652096"/>
      </dsp:txXfrm>
    </dsp:sp>
    <dsp:sp modelId="{5D7A74DC-2263-4075-B4C2-A9A5AC9FBEFE}">
      <dsp:nvSpPr>
        <dsp:cNvPr id="0" name=""/>
        <dsp:cNvSpPr/>
      </dsp:nvSpPr>
      <dsp:spPr>
        <a:xfrm>
          <a:off x="5923719" y="343155"/>
          <a:ext cx="1759836" cy="652096"/>
        </a:xfrm>
        <a:prstGeom prst="chevron">
          <a:avLst/>
        </a:prstGeom>
        <a:solidFill>
          <a:srgbClr val="00B050"/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/>
            <a:t>Bénéficiaire</a:t>
          </a:r>
        </a:p>
      </dsp:txBody>
      <dsp:txXfrm>
        <a:off x="6249767" y="343155"/>
        <a:ext cx="1107740" cy="6520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43AA91-9389-457B-BF56-0D408CF57E35}">
      <dsp:nvSpPr>
        <dsp:cNvPr id="0" name=""/>
        <dsp:cNvSpPr/>
      </dsp:nvSpPr>
      <dsp:spPr>
        <a:xfrm>
          <a:off x="2304" y="486142"/>
          <a:ext cx="2051244" cy="820497"/>
        </a:xfrm>
        <a:prstGeom prst="chevron">
          <a:avLst/>
        </a:prstGeom>
        <a:solidFill>
          <a:srgbClr val="00B050"/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1" kern="1200" dirty="0"/>
            <a:t>Bénéficiaire</a:t>
          </a:r>
        </a:p>
      </dsp:txBody>
      <dsp:txXfrm>
        <a:off x="412553" y="486142"/>
        <a:ext cx="1230747" cy="820497"/>
      </dsp:txXfrm>
    </dsp:sp>
    <dsp:sp modelId="{1BC6602F-7127-4AB0-B2BC-FC9C583DB604}">
      <dsp:nvSpPr>
        <dsp:cNvPr id="0" name=""/>
        <dsp:cNvSpPr/>
      </dsp:nvSpPr>
      <dsp:spPr>
        <a:xfrm>
          <a:off x="1848424" y="486142"/>
          <a:ext cx="2051244" cy="820497"/>
        </a:xfrm>
        <a:prstGeom prst="chevron">
          <a:avLst/>
        </a:prstGeom>
        <a:solidFill>
          <a:srgbClr val="FFC000"/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b="1" kern="1200" dirty="0"/>
            <a:t>demande de remboursement (DDR)</a:t>
          </a:r>
          <a:endParaRPr lang="it-IT" sz="1300" b="1" kern="1200" dirty="0"/>
        </a:p>
      </dsp:txBody>
      <dsp:txXfrm>
        <a:off x="2258673" y="486142"/>
        <a:ext cx="1230747" cy="820497"/>
      </dsp:txXfrm>
    </dsp:sp>
    <dsp:sp modelId="{3B3F7E41-1178-4D1B-A528-DD402471925D}">
      <dsp:nvSpPr>
        <dsp:cNvPr id="0" name=""/>
        <dsp:cNvSpPr/>
      </dsp:nvSpPr>
      <dsp:spPr>
        <a:xfrm>
          <a:off x="5565915" y="495454"/>
          <a:ext cx="2051244" cy="820497"/>
        </a:xfrm>
        <a:prstGeom prst="chevron">
          <a:avLst/>
        </a:prstGeom>
        <a:solidFill>
          <a:srgbClr val="79D0EF"/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1" kern="1200" dirty="0"/>
            <a:t>AG</a:t>
          </a:r>
        </a:p>
      </dsp:txBody>
      <dsp:txXfrm>
        <a:off x="5976164" y="495454"/>
        <a:ext cx="1230747" cy="820497"/>
      </dsp:txXfrm>
    </dsp:sp>
    <dsp:sp modelId="{DDFE24CF-A806-4EEC-971C-F81EB703C4E5}">
      <dsp:nvSpPr>
        <dsp:cNvPr id="0" name=""/>
        <dsp:cNvSpPr/>
      </dsp:nvSpPr>
      <dsp:spPr>
        <a:xfrm>
          <a:off x="3753907" y="493124"/>
          <a:ext cx="2051244" cy="820497"/>
        </a:xfrm>
        <a:prstGeom prst="chevron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1" kern="1200" dirty="0"/>
            <a:t>STC</a:t>
          </a:r>
        </a:p>
      </dsp:txBody>
      <dsp:txXfrm>
        <a:off x="4164156" y="493124"/>
        <a:ext cx="1230747" cy="820497"/>
      </dsp:txXfrm>
    </dsp:sp>
    <dsp:sp modelId="{F6B555EA-E9CA-4F39-8A7B-31E5CF5A0829}">
      <dsp:nvSpPr>
        <dsp:cNvPr id="0" name=""/>
        <dsp:cNvSpPr/>
      </dsp:nvSpPr>
      <dsp:spPr>
        <a:xfrm>
          <a:off x="7386784" y="486142"/>
          <a:ext cx="2051244" cy="820497"/>
        </a:xfrm>
        <a:prstGeom prst="chevron">
          <a:avLst/>
        </a:prstGeom>
        <a:solidFill>
          <a:srgbClr val="00B050"/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b="1" kern="1200" dirty="0" err="1"/>
            <a:t>AdC</a:t>
          </a:r>
          <a:endParaRPr lang="it-IT" sz="1300" b="1" kern="1200" dirty="0"/>
        </a:p>
      </dsp:txBody>
      <dsp:txXfrm>
        <a:off x="7797033" y="486142"/>
        <a:ext cx="1230747" cy="8204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9B273-5C27-0E4B-A42E-A37A0441C835}" type="datetimeFigureOut">
              <a:rPr lang="it-IT" smtClean="0"/>
              <a:pPr/>
              <a:t>13/03/2023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4812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665217-397C-864A-8232-1ECA772BE37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875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egnaposto immagine diapositiva 1">
            <a:extLst>
              <a:ext uri="{FF2B5EF4-FFF2-40B4-BE49-F238E27FC236}">
                <a16:creationId xmlns="" xmlns:a16="http://schemas.microsoft.com/office/drawing/2014/main" id="{8898FE56-C970-D0DB-F8C4-96CF1806CE5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Segnaposto note 2">
            <a:extLst>
              <a:ext uri="{FF2B5EF4-FFF2-40B4-BE49-F238E27FC236}">
                <a16:creationId xmlns="" xmlns:a16="http://schemas.microsoft.com/office/drawing/2014/main" id="{B4DB52FF-5E20-44CD-70D7-741F031243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11268" name="Segnaposto numero diapositiva 3">
            <a:extLst>
              <a:ext uri="{FF2B5EF4-FFF2-40B4-BE49-F238E27FC236}">
                <a16:creationId xmlns="" xmlns:a16="http://schemas.microsoft.com/office/drawing/2014/main" id="{D181D325-D30E-B119-62B3-58A2CD7DD2B7}"/>
              </a:ext>
            </a:extLst>
          </p:cNvPr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9C72E92-B8CA-BA40-9D54-017833AF331E}" type="slidenum">
              <a:rPr lang="it-IT" altLang="it-IT" sz="1200">
                <a:solidFill>
                  <a:srgbClr val="000000"/>
                </a:solidFill>
                <a:latin typeface="Calibri" panose="020F0502020204030204" pitchFamily="34" charset="0"/>
              </a:rPr>
              <a:pPr/>
              <a:t>2</a:t>
            </a:fld>
            <a:endParaRPr lang="it-IT" altLang="it-IT" sz="12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13316" name="Segnaposto numero diapositiva 3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5036120-D488-4677-87ED-B21E96E1B363}" type="slidenum">
              <a:rPr lang="it-IT" altLang="it-IT" sz="1200">
                <a:solidFill>
                  <a:srgbClr val="000000"/>
                </a:solidFill>
                <a:latin typeface="Calibri" panose="020F0502020204030204" pitchFamily="34" charset="0"/>
              </a:rPr>
              <a:pPr/>
              <a:t>3</a:t>
            </a:fld>
            <a:endParaRPr lang="it-IT" altLang="it-IT" sz="12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2654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13316" name="Segnaposto numero diapositiva 3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5036120-D488-4677-87ED-B21E96E1B363}" type="slidenum">
              <a:rPr lang="it-IT" altLang="it-IT" sz="1200">
                <a:solidFill>
                  <a:srgbClr val="000000"/>
                </a:solidFill>
                <a:latin typeface="Calibri" panose="020F0502020204030204" pitchFamily="34" charset="0"/>
              </a:rPr>
              <a:pPr/>
              <a:t>4</a:t>
            </a:fld>
            <a:endParaRPr lang="it-IT" altLang="it-IT" sz="12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7954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Segnaposto note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 altLang="it-IT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13316" name="Segnaposto numero diapositiva 3"/>
          <p:cNvSpPr>
            <a:spLocks noGrp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61963" algn="l"/>
                <a:tab pos="927100" algn="l"/>
                <a:tab pos="1392238" algn="l"/>
                <a:tab pos="1857375" algn="l"/>
                <a:tab pos="2322513" algn="l"/>
                <a:tab pos="2787650" algn="l"/>
                <a:tab pos="3252788" algn="l"/>
                <a:tab pos="3717925" algn="l"/>
                <a:tab pos="4183063" algn="l"/>
                <a:tab pos="4648200" algn="l"/>
                <a:tab pos="5111750" algn="l"/>
                <a:tab pos="5576888" algn="l"/>
                <a:tab pos="6042025" algn="l"/>
                <a:tab pos="6507163" algn="l"/>
                <a:tab pos="6972300" algn="l"/>
                <a:tab pos="7437438" algn="l"/>
                <a:tab pos="7902575" algn="l"/>
                <a:tab pos="8367713" algn="l"/>
                <a:tab pos="8832850" algn="l"/>
                <a:tab pos="9297988" algn="l"/>
              </a:tabLst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5036120-D488-4677-87ED-B21E96E1B363}" type="slidenum">
              <a:rPr lang="it-IT" altLang="it-IT" sz="1200">
                <a:solidFill>
                  <a:srgbClr val="000000"/>
                </a:solidFill>
                <a:latin typeface="Calibri" panose="020F0502020204030204" pitchFamily="34" charset="0"/>
              </a:rPr>
              <a:pPr/>
              <a:t>9</a:t>
            </a:fld>
            <a:endParaRPr lang="it-IT" altLang="it-IT" sz="12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741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13/03/2023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8692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3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707707" y="3031299"/>
            <a:ext cx="7646096" cy="314566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13/03/2023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6863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13/03/2023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90839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</p:spTree>
    <p:extLst>
      <p:ext uri="{BB962C8B-B14F-4D97-AF65-F5344CB8AC3E}">
        <p14:creationId xmlns:p14="http://schemas.microsoft.com/office/powerpoint/2010/main" val="1458795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3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707707" y="3031299"/>
            <a:ext cx="7646096" cy="314566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13/03/2023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180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2" y="1709740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2" y="4589466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13/03/2023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2573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3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13/03/2023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193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3" y="2505076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13/03/2023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0778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3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13/03/2023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9809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13/03/2023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9350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6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9" y="987427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6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13/03/2023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2870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6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1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6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838201" y="5711871"/>
            <a:ext cx="2743200" cy="1009607"/>
          </a:xfrm>
          <a:prstGeom prst="rect">
            <a:avLst/>
          </a:prstGeom>
        </p:spPr>
        <p:txBody>
          <a:bodyPr/>
          <a:lstStyle/>
          <a:p>
            <a:fld id="{41CEA91E-7357-F44E-B725-DBA583756E53}" type="datetimeFigureOut">
              <a:rPr lang="it-IT" smtClean="0"/>
              <a:pPr/>
              <a:t>13/03/2023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469712" y="400833"/>
            <a:ext cx="4709787" cy="864296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F13FEF88-32DC-FE47-B68B-DDB786E724E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379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6" descr="Risultati immagini per logo unione europea 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2" name="CasellaDiTesto 11"/>
          <p:cNvSpPr txBox="1"/>
          <p:nvPr userDrawn="1"/>
        </p:nvSpPr>
        <p:spPr>
          <a:xfrm>
            <a:off x="359564" y="6412437"/>
            <a:ext cx="18214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000" kern="1200" dirty="0">
                <a:solidFill>
                  <a:schemeClr val="tx1"/>
                </a:solidFill>
                <a:effectLst/>
                <a:latin typeface="Trebuchet MS" panose="020B0603020202020204" pitchFamily="34" charset="0"/>
                <a:ea typeface="+mn-ea"/>
                <a:cs typeface="+mn-cs"/>
              </a:rPr>
              <a:t>Programme cofinancé par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000" kern="1200" dirty="0">
                <a:solidFill>
                  <a:schemeClr val="tx1"/>
                </a:solidFill>
                <a:effectLst/>
                <a:latin typeface="Trebuchet MS" panose="020B0603020202020204" pitchFamily="34" charset="0"/>
                <a:ea typeface="+mn-ea"/>
                <a:cs typeface="+mn-cs"/>
              </a:rPr>
              <a:t>l’</a:t>
            </a:r>
            <a:r>
              <a:rPr lang="fr-FR" sz="1000" b="1" kern="1200" dirty="0">
                <a:solidFill>
                  <a:schemeClr val="tx1"/>
                </a:solidFill>
                <a:effectLst/>
                <a:latin typeface="Trebuchet MS" panose="020B0603020202020204" pitchFamily="34" charset="0"/>
                <a:ea typeface="+mn-ea"/>
                <a:cs typeface="+mn-cs"/>
              </a:rPr>
              <a:t>UNION</a:t>
            </a:r>
            <a:r>
              <a:rPr lang="fr-FR" sz="1000" b="1" kern="1200" baseline="0" dirty="0">
                <a:solidFill>
                  <a:schemeClr val="tx1"/>
                </a:solidFill>
                <a:effectLst/>
                <a:latin typeface="Trebuchet MS" panose="020B0603020202020204" pitchFamily="34" charset="0"/>
                <a:ea typeface="+mn-ea"/>
                <a:cs typeface="+mn-cs"/>
              </a:rPr>
              <a:t> EUROPEENNE</a:t>
            </a:r>
            <a:endParaRPr lang="it-IT" sz="1000" b="1" kern="1200" dirty="0">
              <a:solidFill>
                <a:schemeClr val="tx1"/>
              </a:solidFill>
              <a:effectLst/>
              <a:latin typeface="Trebuchet MS" panose="020B0603020202020204" pitchFamily="34" charset="0"/>
              <a:ea typeface="+mn-ea"/>
              <a:cs typeface="+mn-cs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7256" y="5450424"/>
            <a:ext cx="2329841" cy="1162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 descr="Risultati immagini per logo unione europea jp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7" y="5587489"/>
            <a:ext cx="1318321" cy="877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848"/>
            <a:ext cx="1219200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CasellaDiTesto 13"/>
          <p:cNvSpPr txBox="1"/>
          <p:nvPr userDrawn="1"/>
        </p:nvSpPr>
        <p:spPr>
          <a:xfrm>
            <a:off x="3858016" y="5587487"/>
            <a:ext cx="4308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14979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ulysses.regione.sicilia.it/ITTUN14-20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/>
          <p:cNvSpPr txBox="1"/>
          <p:nvPr/>
        </p:nvSpPr>
        <p:spPr>
          <a:xfrm>
            <a:off x="111514" y="1341356"/>
            <a:ext cx="12191999" cy="5881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  <a:tabLst>
                <a:tab pos="4304030" algn="l"/>
              </a:tabLst>
            </a:pPr>
            <a:endParaRPr lang="fr-FR" sz="3200" b="1" kern="50" cap="small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algn="ctr">
              <a:spcBef>
                <a:spcPts val="450"/>
              </a:spcBef>
              <a:buClr>
                <a:srgbClr val="000000"/>
              </a:buClr>
              <a:buSzPct val="100000"/>
              <a:buNone/>
              <a:defRPr/>
            </a:pPr>
            <a:r>
              <a:rPr lang="fr-FR" altLang="it-IT" sz="3200" dirty="0">
                <a:solidFill>
                  <a:srgbClr val="1D528D"/>
                </a:solidFill>
              </a:rPr>
              <a:t>LE SYSTÈME INFORMATIQUE EN LIGNE </a:t>
            </a:r>
            <a:br>
              <a:rPr lang="fr-FR" altLang="it-IT" sz="3200" dirty="0">
                <a:solidFill>
                  <a:srgbClr val="1D528D"/>
                </a:solidFill>
              </a:rPr>
            </a:br>
            <a:r>
              <a:rPr lang="fr-FR" altLang="it-IT" sz="3200" dirty="0">
                <a:solidFill>
                  <a:srgbClr val="1D528D"/>
                </a:solidFill>
              </a:rPr>
              <a:t>POUR LA GESTION ET LE SUIVI</a:t>
            </a:r>
          </a:p>
          <a:p>
            <a:pPr algn="ctr">
              <a:buClr>
                <a:srgbClr val="FF6600"/>
              </a:buClr>
              <a:defRPr/>
            </a:pPr>
            <a:r>
              <a:rPr lang="fr-FR" altLang="it-IT" sz="3200" dirty="0">
                <a:solidFill>
                  <a:srgbClr val="1D528D"/>
                </a:solidFill>
              </a:rPr>
              <a:t>DES PROJETS</a:t>
            </a:r>
            <a:endParaRPr lang="fr-FR" altLang="it-IT" sz="2800" dirty="0">
              <a:solidFill>
                <a:srgbClr val="007399"/>
              </a:solidFill>
            </a:endParaRPr>
          </a:p>
          <a:p>
            <a:endParaRPr lang="fr-FR" sz="2800" dirty="0">
              <a:solidFill>
                <a:srgbClr val="007399"/>
              </a:solidFill>
            </a:endParaRPr>
          </a:p>
          <a:p>
            <a:pPr algn="ctr">
              <a:buClr>
                <a:srgbClr val="FF6600"/>
              </a:buClr>
              <a:defRPr/>
            </a:pPr>
            <a:r>
              <a:rPr lang="fr-FR" sz="3200" dirty="0">
                <a:solidFill>
                  <a:srgbClr val="1D528D"/>
                </a:solidFill>
              </a:rPr>
              <a:t>ULYSSES</a:t>
            </a:r>
            <a:endParaRPr lang="it-IT" sz="3200" dirty="0">
              <a:solidFill>
                <a:srgbClr val="1D528D"/>
              </a:solidFill>
            </a:endParaRPr>
          </a:p>
          <a:p>
            <a:pPr algn="ctr">
              <a:spcAft>
                <a:spcPts val="0"/>
              </a:spcAft>
              <a:tabLst>
                <a:tab pos="4304030" algn="l"/>
              </a:tabLst>
            </a:pPr>
            <a:endParaRPr lang="fr-FR" sz="3200" b="1" kern="50" cap="small" dirty="0">
              <a:solidFill>
                <a:srgbClr val="002060"/>
              </a:solidFill>
              <a:ea typeface="Arial Unicode MS" panose="020B0604020202020204" pitchFamily="34" charset="-128"/>
              <a:cs typeface="Calibri" panose="020F0502020204030204" pitchFamily="34" charset="0"/>
            </a:endParaRPr>
          </a:p>
          <a:p>
            <a:pPr algn="ctr">
              <a:spcAft>
                <a:spcPts val="0"/>
              </a:spcAft>
              <a:buClr>
                <a:srgbClr val="FF6600"/>
              </a:buClr>
              <a:tabLst>
                <a:tab pos="4304030" algn="l"/>
              </a:tabLst>
              <a:defRPr/>
            </a:pPr>
            <a:r>
              <a:rPr lang="fr-FR" sz="2400" dirty="0">
                <a:solidFill>
                  <a:srgbClr val="1D528D"/>
                </a:solidFill>
              </a:rPr>
              <a:t>Session de formation</a:t>
            </a:r>
          </a:p>
          <a:p>
            <a:pPr algn="ctr">
              <a:spcAft>
                <a:spcPts val="0"/>
              </a:spcAft>
              <a:buClr>
                <a:srgbClr val="FF6600"/>
              </a:buClr>
              <a:tabLst>
                <a:tab pos="4304030" algn="l"/>
              </a:tabLst>
              <a:defRPr/>
            </a:pPr>
            <a:endParaRPr lang="it-IT" sz="2400" dirty="0">
              <a:solidFill>
                <a:srgbClr val="1D528D"/>
              </a:solidFill>
            </a:endParaRPr>
          </a:p>
          <a:p>
            <a:pPr algn="ctr">
              <a:spcAft>
                <a:spcPts val="0"/>
              </a:spcAft>
              <a:buClr>
                <a:srgbClr val="FF6600"/>
              </a:buClr>
              <a:tabLst>
                <a:tab pos="4304030" algn="l"/>
              </a:tabLst>
              <a:defRPr/>
            </a:pPr>
            <a:r>
              <a:rPr lang="fr-FR" sz="2400" dirty="0">
                <a:solidFill>
                  <a:srgbClr val="1D528D"/>
                </a:solidFill>
              </a:rPr>
              <a:t>PROGRAMME IEV CT ITALIE TUNISIE 2014-2020</a:t>
            </a:r>
          </a:p>
          <a:p>
            <a:pPr algn="ctr">
              <a:spcAft>
                <a:spcPts val="0"/>
              </a:spcAft>
              <a:buClr>
                <a:srgbClr val="FF6600"/>
              </a:buClr>
              <a:tabLst>
                <a:tab pos="4304030" algn="l"/>
              </a:tabLst>
              <a:defRPr/>
            </a:pPr>
            <a:endParaRPr lang="fr-FR" sz="2400" dirty="0">
              <a:solidFill>
                <a:srgbClr val="1D528D"/>
              </a:solidFill>
            </a:endParaRPr>
          </a:p>
          <a:p>
            <a:pPr algn="ctr">
              <a:spcAft>
                <a:spcPts val="0"/>
              </a:spcAft>
              <a:buClr>
                <a:srgbClr val="FF6600"/>
              </a:buClr>
              <a:tabLst>
                <a:tab pos="4304030" algn="l"/>
              </a:tabLst>
              <a:defRPr/>
            </a:pPr>
            <a:r>
              <a:rPr lang="fr-FR" sz="2400" dirty="0" smtClean="0">
                <a:solidFill>
                  <a:srgbClr val="1D528D"/>
                </a:solidFill>
              </a:rPr>
              <a:t>14 MARS 2023</a:t>
            </a:r>
            <a:endParaRPr lang="fr-FR" sz="2400" dirty="0">
              <a:solidFill>
                <a:srgbClr val="1D528D"/>
              </a:solidFill>
            </a:endParaRPr>
          </a:p>
          <a:p>
            <a:pPr algn="ctr">
              <a:defRPr/>
            </a:pPr>
            <a:endParaRPr lang="fr-FR" sz="3200" b="1" dirty="0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260648"/>
            <a:ext cx="12192000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1D528D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/>
            <a:r>
              <a:rPr lang="it-IT" sz="3200" b="1" dirty="0">
                <a:solidFill>
                  <a:schemeClr val="bg1"/>
                </a:solidFill>
                <a:latin typeface="Trebuchet MS" panose="020B0603020202020204" pitchFamily="34" charset="0"/>
              </a:rPr>
              <a:t>PROGRAMME IEV DE COOPERATION TRANSFRONTALIERE</a:t>
            </a:r>
          </a:p>
          <a:p>
            <a:pPr algn="ctr"/>
            <a:r>
              <a:rPr lang="it-IT" sz="3200" b="1" dirty="0">
                <a:solidFill>
                  <a:schemeClr val="bg1"/>
                </a:solidFill>
                <a:latin typeface="Trebuchet MS" panose="020B0603020202020204" pitchFamily="34" charset="0"/>
              </a:rPr>
              <a:t> ITALIE – TUNISIE 2014-2020</a:t>
            </a:r>
          </a:p>
        </p:txBody>
      </p:sp>
    </p:spTree>
    <p:extLst>
      <p:ext uri="{BB962C8B-B14F-4D97-AF65-F5344CB8AC3E}">
        <p14:creationId xmlns:p14="http://schemas.microsoft.com/office/powerpoint/2010/main" val="667149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ADE3CF8C-6545-8910-50CC-67601907D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L’accès au système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="" xmlns:a16="http://schemas.microsoft.com/office/drawing/2014/main" id="{2BC91EBA-A380-DBD9-6846-A960D1C8AF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5451" y="1597720"/>
            <a:ext cx="2346549" cy="1575785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" t="13587" r="6048" b="16304"/>
          <a:stretch/>
        </p:blipFill>
        <p:spPr bwMode="auto">
          <a:xfrm>
            <a:off x="209860" y="1690690"/>
            <a:ext cx="9913085" cy="386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3413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3" y="224450"/>
            <a:ext cx="11018852" cy="1142125"/>
          </a:xfrm>
        </p:spPr>
        <p:txBody>
          <a:bodyPr/>
          <a:lstStyle/>
          <a:p>
            <a:pPr algn="ctr"/>
            <a:r>
              <a:rPr lang="it-IT" dirty="0" err="1" smtClean="0">
                <a:solidFill>
                  <a:schemeClr val="bg1"/>
                </a:solidFill>
              </a:rPr>
              <a:t>Initialisation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du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projet</a:t>
            </a:r>
            <a:r>
              <a:rPr lang="it-IT" dirty="0" smtClean="0">
                <a:solidFill>
                  <a:schemeClr val="bg1"/>
                </a:solidFill>
              </a:rPr>
              <a:t>: </a:t>
            </a:r>
            <a:r>
              <a:rPr lang="it-IT" dirty="0" err="1" smtClean="0">
                <a:solidFill>
                  <a:schemeClr val="bg1"/>
                </a:solidFill>
              </a:rPr>
              <a:t>création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du</a:t>
            </a:r>
            <a:r>
              <a:rPr lang="it-IT" dirty="0" smtClean="0">
                <a:solidFill>
                  <a:schemeClr val="bg1"/>
                </a:solidFill>
              </a:rPr>
              <a:t> BUDGET</a:t>
            </a:r>
            <a:br>
              <a:rPr lang="it-IT" dirty="0" smtClean="0">
                <a:solidFill>
                  <a:schemeClr val="bg1"/>
                </a:solidFill>
              </a:rPr>
            </a:br>
            <a:r>
              <a:rPr lang="it-IT" sz="3200" dirty="0" err="1" smtClean="0">
                <a:solidFill>
                  <a:schemeClr val="bg1"/>
                </a:solidFill>
              </a:rPr>
              <a:t>Admin</a:t>
            </a:r>
            <a:endParaRPr lang="it-IT" sz="3200" dirty="0">
              <a:solidFill>
                <a:schemeClr val="bg1"/>
              </a:solidFill>
            </a:endParaRPr>
          </a:p>
        </p:txBody>
      </p:sp>
      <p:pic>
        <p:nvPicPr>
          <p:cNvPr id="5" name="Segnaposto contenuto 4">
            <a:extLst>
              <a:ext uri="{FF2B5EF4-FFF2-40B4-BE49-F238E27FC236}">
                <a16:creationId xmlns="" xmlns:a16="http://schemas.microsoft.com/office/drawing/2014/main" id="{CC4D0A21-2D97-90CA-736F-248486B4A2F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129906" y="1576306"/>
            <a:ext cx="3606349" cy="2247619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4132833" y="4359697"/>
            <a:ext cx="36034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chemeClr val="accent1"/>
                </a:solidFill>
              </a:rPr>
              <a:t>LE BUDGET (tableau 8 de l’Annexe B)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3638627" y="4902309"/>
            <a:ext cx="45918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chemeClr val="accent1"/>
                </a:solidFill>
              </a:rPr>
              <a:t>LE BUDGET </a:t>
            </a:r>
            <a:r>
              <a:rPr lang="fr-FR" dirty="0" smtClean="0">
                <a:solidFill>
                  <a:schemeClr val="accent1"/>
                </a:solidFill>
              </a:rPr>
              <a:t>par </a:t>
            </a:r>
            <a:r>
              <a:rPr lang="fr-FR" dirty="0">
                <a:solidFill>
                  <a:schemeClr val="accent1"/>
                </a:solidFill>
              </a:rPr>
              <a:t>PP(Tableau 5-6-7 de l’annexe B)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4403612" y="5463288"/>
            <a:ext cx="3061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accent1"/>
                </a:solidFill>
              </a:rPr>
              <a:t>Dernier « Avenant » approuvé </a:t>
            </a:r>
            <a:endParaRPr lang="it-IT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0947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60841" y="502608"/>
            <a:ext cx="8281083" cy="763457"/>
          </a:xfrm>
        </p:spPr>
        <p:txBody>
          <a:bodyPr/>
          <a:lstStyle/>
          <a:p>
            <a:pPr>
              <a:tabLst>
                <a:tab pos="177800" algn="l"/>
              </a:tabLst>
            </a:pPr>
            <a:r>
              <a:rPr lang="fr-FR" sz="3200" b="1" dirty="0">
                <a:solidFill>
                  <a:schemeClr val="bg1"/>
                </a:solidFill>
                <a:latin typeface="Trebuchet MS" panose="020B0603020202020204" pitchFamily="34" charset="0"/>
                <a:ea typeface="ＭＳ Ｐゴシック" charset="0"/>
                <a:cs typeface="Arial Unicode MS" charset="0"/>
              </a:rPr>
              <a:t>Procédure de Vérification des Dépenses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893522" y="1607794"/>
            <a:ext cx="7646096" cy="537529"/>
          </a:xfrm>
        </p:spPr>
        <p:txBody>
          <a:bodyPr/>
          <a:lstStyle/>
          <a:p>
            <a:pPr marL="0" indent="0" algn="ctr">
              <a:buNone/>
            </a:pPr>
            <a:r>
              <a:rPr lang="fr-FR" b="1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Flux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b="1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de validation des dépenses</a:t>
            </a:r>
          </a:p>
        </p:txBody>
      </p:sp>
      <p:graphicFrame>
        <p:nvGraphicFramePr>
          <p:cNvPr id="5" name="Diagramma 4"/>
          <p:cNvGraphicFramePr/>
          <p:nvPr>
            <p:extLst>
              <p:ext uri="{D42A27DB-BD31-4B8C-83A1-F6EECF244321}">
                <p14:modId xmlns:p14="http://schemas.microsoft.com/office/powerpoint/2010/main" val="868357038"/>
              </p:ext>
            </p:extLst>
          </p:nvPr>
        </p:nvGraphicFramePr>
        <p:xfrm>
          <a:off x="641445" y="2087157"/>
          <a:ext cx="7686350" cy="13384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Gruppo 11"/>
          <p:cNvGrpSpPr>
            <a:grpSpLocks/>
          </p:cNvGrpSpPr>
          <p:nvPr/>
        </p:nvGrpSpPr>
        <p:grpSpPr bwMode="auto">
          <a:xfrm>
            <a:off x="8304118" y="2275183"/>
            <a:ext cx="2447324" cy="978360"/>
            <a:chOff x="5583046" y="534886"/>
            <a:chExt cx="1723124" cy="689249"/>
          </a:xfrm>
        </p:grpSpPr>
        <p:sp>
          <p:nvSpPr>
            <p:cNvPr id="7" name="Gallone 6"/>
            <p:cNvSpPr/>
            <p:nvPr/>
          </p:nvSpPr>
          <p:spPr>
            <a:xfrm>
              <a:off x="5583046" y="534886"/>
              <a:ext cx="1723124" cy="689249"/>
            </a:xfrm>
            <a:prstGeom prst="chevron">
              <a:avLst/>
            </a:prstGeom>
            <a:solidFill>
              <a:srgbClr val="FFC000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Gallone 4"/>
            <p:cNvSpPr/>
            <p:nvPr/>
          </p:nvSpPr>
          <p:spPr>
            <a:xfrm>
              <a:off x="5867344" y="534886"/>
              <a:ext cx="1257915" cy="6892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48006" tIns="16002" rIns="16002" bIns="16002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sz="1400" b="1" dirty="0"/>
                <a:t>Création de la demande de remboursement (DDR )  à  envoyer à l’AGC</a:t>
              </a:r>
            </a:p>
          </p:txBody>
        </p:sp>
      </p:grpSp>
      <p:sp>
        <p:nvSpPr>
          <p:cNvPr id="9" name="Segnaposto contenuto 2"/>
          <p:cNvSpPr txBox="1">
            <a:spLocks/>
          </p:cNvSpPr>
          <p:nvPr/>
        </p:nvSpPr>
        <p:spPr>
          <a:xfrm>
            <a:off x="1402288" y="3601408"/>
            <a:ext cx="9220200" cy="57200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fr-FR" b="1" kern="50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Les niveaux et les passages de la vérification des dépenses </a:t>
            </a:r>
          </a:p>
          <a:p>
            <a:pPr marL="0" indent="0" algn="ctr">
              <a:buFont typeface="Arial"/>
              <a:buNone/>
            </a:pPr>
            <a:endParaRPr lang="fr-FR" dirty="0">
              <a:solidFill>
                <a:srgbClr val="FF0000"/>
              </a:solidFill>
            </a:endParaRPr>
          </a:p>
        </p:txBody>
      </p:sp>
      <p:graphicFrame>
        <p:nvGraphicFramePr>
          <p:cNvPr id="13" name="Diagramma 12"/>
          <p:cNvGraphicFramePr/>
          <p:nvPr>
            <p:extLst>
              <p:ext uri="{D42A27DB-BD31-4B8C-83A1-F6EECF244321}">
                <p14:modId xmlns:p14="http://schemas.microsoft.com/office/powerpoint/2010/main" val="444474460"/>
              </p:ext>
            </p:extLst>
          </p:nvPr>
        </p:nvGraphicFramePr>
        <p:xfrm>
          <a:off x="1270000" y="3960026"/>
          <a:ext cx="9440333" cy="17927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1146265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ADE3CF8C-6545-8910-50CC-67601907D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9280" y="153209"/>
            <a:ext cx="6743870" cy="1325563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Flux de validation</a:t>
            </a:r>
            <a:br>
              <a:rPr lang="fr-FR" dirty="0">
                <a:solidFill>
                  <a:schemeClr val="bg1"/>
                </a:solidFill>
              </a:rPr>
            </a:br>
            <a:r>
              <a:rPr lang="fr-FR" sz="3200" dirty="0">
                <a:solidFill>
                  <a:schemeClr val="bg1"/>
                </a:solidFill>
              </a:rPr>
              <a:t>Utilisateur: Auditeur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="" xmlns:a16="http://schemas.microsoft.com/office/drawing/2014/main" id="{5CD7A57B-B5FE-4E12-131B-420C2725F3A5}"/>
              </a:ext>
            </a:extLst>
          </p:cNvPr>
          <p:cNvSpPr/>
          <p:nvPr/>
        </p:nvSpPr>
        <p:spPr>
          <a:xfrm>
            <a:off x="307975" y="1479208"/>
            <a:ext cx="10838996" cy="10696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defRPr/>
            </a:pPr>
            <a:r>
              <a:rPr lang="fr-FR" altLang="it-IT" sz="3200" dirty="0" smtClean="0">
                <a:solidFill>
                  <a:srgbClr val="FF6600"/>
                </a:solidFill>
                <a:latin typeface="Cambria" pitchFamily="18" charset="0"/>
              </a:rPr>
              <a:t>Flux de validation</a:t>
            </a:r>
            <a:endParaRPr lang="fr-FR" altLang="it-IT" sz="3200" dirty="0">
              <a:solidFill>
                <a:srgbClr val="FF6600"/>
              </a:solidFill>
              <a:latin typeface="Cambria" pitchFamily="18" charset="0"/>
            </a:endParaRPr>
          </a:p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defRPr/>
            </a:pPr>
            <a:r>
              <a:rPr lang="fr-FR" altLang="it-IT" sz="2000" dirty="0" smtClean="0">
                <a:solidFill>
                  <a:srgbClr val="0070C0"/>
                </a:solidFill>
                <a:latin typeface="Cambria" pitchFamily="18" charset="0"/>
              </a:rPr>
              <a:t>Cette </a:t>
            </a:r>
            <a:r>
              <a:rPr lang="fr-FR" altLang="it-IT" sz="2000" dirty="0">
                <a:solidFill>
                  <a:srgbClr val="0070C0"/>
                </a:solidFill>
                <a:latin typeface="Cambria" pitchFamily="18" charset="0"/>
              </a:rPr>
              <a:t>section su Système vous permet de charger et afficher les dépenses </a:t>
            </a:r>
          </a:p>
        </p:txBody>
      </p:sp>
      <p:sp>
        <p:nvSpPr>
          <p:cNvPr id="3" name="AutoShape 2" descr="Guida alla Prima Fattura: Gli Elementi di Base | Contabilita Fac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3052081"/>
            <a:ext cx="2562225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18" r="80701" b="18652"/>
          <a:stretch/>
        </p:blipFill>
        <p:spPr bwMode="auto">
          <a:xfrm>
            <a:off x="3917813" y="3047998"/>
            <a:ext cx="2394857" cy="3570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ccia in giù 4"/>
          <p:cNvSpPr/>
          <p:nvPr/>
        </p:nvSpPr>
        <p:spPr>
          <a:xfrm>
            <a:off x="8054385" y="2663359"/>
            <a:ext cx="306050" cy="333829"/>
          </a:xfrm>
          <a:prstGeom prst="downArrow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27" r="80692" b="35082"/>
          <a:stretch/>
        </p:blipFill>
        <p:spPr bwMode="auto">
          <a:xfrm>
            <a:off x="6941670" y="3047998"/>
            <a:ext cx="2531480" cy="3570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reccia in giù 10"/>
          <p:cNvSpPr/>
          <p:nvPr/>
        </p:nvSpPr>
        <p:spPr>
          <a:xfrm>
            <a:off x="5115242" y="2648851"/>
            <a:ext cx="306050" cy="333829"/>
          </a:xfrm>
          <a:prstGeom prst="downArrow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6855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41" r="2247" b="4555"/>
          <a:stretch/>
        </p:blipFill>
        <p:spPr bwMode="auto">
          <a:xfrm>
            <a:off x="361741" y="1469703"/>
            <a:ext cx="11495314" cy="4531810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3" y="224450"/>
            <a:ext cx="11018852" cy="1142125"/>
          </a:xfrm>
        </p:spPr>
        <p:txBody>
          <a:bodyPr/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Flux de validation</a:t>
            </a:r>
            <a:br>
              <a:rPr lang="fr-FR" dirty="0" smtClean="0">
                <a:solidFill>
                  <a:schemeClr val="bg1"/>
                </a:solidFill>
              </a:rPr>
            </a:br>
            <a:r>
              <a:rPr lang="fr-FR" sz="3200" dirty="0" smtClean="0">
                <a:solidFill>
                  <a:schemeClr val="bg1"/>
                </a:solidFill>
              </a:rPr>
              <a:t>Utilisateur: Auditeur</a:t>
            </a:r>
            <a:endParaRPr lang="it-IT" sz="3200" dirty="0">
              <a:solidFill>
                <a:schemeClr val="bg1"/>
              </a:solidFill>
            </a:endParaRPr>
          </a:p>
        </p:txBody>
      </p:sp>
      <p:sp>
        <p:nvSpPr>
          <p:cNvPr id="9" name="Ovale 8"/>
          <p:cNvSpPr/>
          <p:nvPr/>
        </p:nvSpPr>
        <p:spPr>
          <a:xfrm>
            <a:off x="1918399" y="5962172"/>
            <a:ext cx="6763377" cy="895828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buClr>
                <a:srgbClr val="FF6600"/>
              </a:buClr>
            </a:pPr>
            <a:r>
              <a:rPr lang="fr-FR" sz="1400" dirty="0">
                <a:solidFill>
                  <a:srgbClr val="FF0000"/>
                </a:solidFill>
                <a:latin typeface="Cambria" pitchFamily="18" charset="0"/>
              </a:rPr>
              <a:t>en cliquant sur le </a:t>
            </a:r>
            <a:r>
              <a:rPr lang="fr-FR" sz="1400" dirty="0" smtClean="0">
                <a:solidFill>
                  <a:srgbClr val="FF0000"/>
                </a:solidFill>
                <a:latin typeface="Cambria" pitchFamily="18" charset="0"/>
              </a:rPr>
              <a:t>bouton vert , </a:t>
            </a:r>
            <a:r>
              <a:rPr lang="fr-FR" sz="1400" dirty="0">
                <a:solidFill>
                  <a:srgbClr val="FF0000"/>
                </a:solidFill>
                <a:latin typeface="Cambria" pitchFamily="18" charset="0"/>
              </a:rPr>
              <a:t>vous pourrez </a:t>
            </a:r>
            <a:r>
              <a:rPr lang="fr-FR" sz="1400" dirty="0" smtClean="0">
                <a:solidFill>
                  <a:srgbClr val="FF0000"/>
                </a:solidFill>
                <a:latin typeface="Cambria" pitchFamily="18" charset="0"/>
              </a:rPr>
              <a:t>visualiser la  dépense chargé par le BP/PP à vérifier et valider</a:t>
            </a:r>
            <a:endParaRPr lang="it-IT" sz="1400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10" name="Freccia in su 9"/>
          <p:cNvSpPr/>
          <p:nvPr/>
        </p:nvSpPr>
        <p:spPr>
          <a:xfrm rot="18594240">
            <a:off x="2769881" y="3433262"/>
            <a:ext cx="450741" cy="2651254"/>
          </a:xfrm>
          <a:prstGeom prst="up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sp>
        <p:nvSpPr>
          <p:cNvPr id="11" name="Ovale 10"/>
          <p:cNvSpPr/>
          <p:nvPr/>
        </p:nvSpPr>
        <p:spPr>
          <a:xfrm>
            <a:off x="7636747" y="2029766"/>
            <a:ext cx="4049485" cy="81056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buClr>
                <a:srgbClr val="FF6600"/>
              </a:buClr>
            </a:pPr>
            <a:r>
              <a:rPr lang="fr-FR" sz="1400" dirty="0" smtClean="0">
                <a:solidFill>
                  <a:srgbClr val="FF0000"/>
                </a:solidFill>
                <a:latin typeface="Cambria" pitchFamily="18" charset="0"/>
              </a:rPr>
              <a:t>vous </a:t>
            </a:r>
            <a:r>
              <a:rPr lang="fr-FR" sz="1400" dirty="0">
                <a:solidFill>
                  <a:srgbClr val="FF0000"/>
                </a:solidFill>
                <a:latin typeface="Cambria" pitchFamily="18" charset="0"/>
              </a:rPr>
              <a:t>pourrez </a:t>
            </a:r>
            <a:r>
              <a:rPr lang="fr-FR" sz="1400" dirty="0" smtClean="0">
                <a:solidFill>
                  <a:srgbClr val="FF0000"/>
                </a:solidFill>
                <a:latin typeface="Cambria" pitchFamily="18" charset="0"/>
              </a:rPr>
              <a:t>choisir le TAB  de vérification des  dépense en EURO ou en DINAR</a:t>
            </a:r>
            <a:endParaRPr lang="it-IT" sz="1400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12" name="Freccia in su 11"/>
          <p:cNvSpPr/>
          <p:nvPr/>
        </p:nvSpPr>
        <p:spPr>
          <a:xfrm rot="15436374">
            <a:off x="6004413" y="1354398"/>
            <a:ext cx="893347" cy="3401788"/>
          </a:xfrm>
          <a:prstGeom prst="upArrow">
            <a:avLst>
              <a:gd name="adj1" fmla="val 12305"/>
              <a:gd name="adj2" fmla="val 57601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sp>
        <p:nvSpPr>
          <p:cNvPr id="8" name="Freccia in giù 7"/>
          <p:cNvSpPr/>
          <p:nvPr/>
        </p:nvSpPr>
        <p:spPr>
          <a:xfrm>
            <a:off x="9545935" y="2944166"/>
            <a:ext cx="381836" cy="371789"/>
          </a:xfrm>
          <a:prstGeom prst="down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 smtClean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16092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8" t="19199" r="5143" b="19428"/>
          <a:stretch/>
        </p:blipFill>
        <p:spPr bwMode="auto">
          <a:xfrm>
            <a:off x="2495590" y="1627832"/>
            <a:ext cx="9154048" cy="4129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>
            <a:extLst>
              <a:ext uri="{FF2B5EF4-FFF2-40B4-BE49-F238E27FC236}">
                <a16:creationId xmlns="" xmlns:a16="http://schemas.microsoft.com/office/drawing/2014/main" id="{ADE3CF8C-6545-8910-50CC-67601907D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4038" y="173830"/>
            <a:ext cx="10515600" cy="1325563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Dépenses et payements 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18" y="1499393"/>
            <a:ext cx="1876040" cy="1459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reccia angolare in su 2"/>
          <p:cNvSpPr/>
          <p:nvPr/>
        </p:nvSpPr>
        <p:spPr>
          <a:xfrm>
            <a:off x="2375009" y="2659136"/>
            <a:ext cx="1008742" cy="2067265"/>
          </a:xfrm>
          <a:prstGeom prst="bentUpArrow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754743" y="4470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8" name="Ovale 7"/>
          <p:cNvSpPr/>
          <p:nvPr/>
        </p:nvSpPr>
        <p:spPr>
          <a:xfrm>
            <a:off x="207122" y="4122057"/>
            <a:ext cx="2126268" cy="1066018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r>
              <a:rPr lang="fr-FR" sz="14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Le BP/PP peut choisir la devise pour charger la dépense</a:t>
            </a:r>
          </a:p>
        </p:txBody>
      </p:sp>
    </p:spTree>
    <p:extLst>
      <p:ext uri="{BB962C8B-B14F-4D97-AF65-F5344CB8AC3E}">
        <p14:creationId xmlns:p14="http://schemas.microsoft.com/office/powerpoint/2010/main" val="23556309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0" t="18707" r="5097" b="47738"/>
          <a:stretch/>
        </p:blipFill>
        <p:spPr bwMode="auto">
          <a:xfrm>
            <a:off x="516064" y="1624149"/>
            <a:ext cx="11133574" cy="3145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>
            <a:extLst>
              <a:ext uri="{FF2B5EF4-FFF2-40B4-BE49-F238E27FC236}">
                <a16:creationId xmlns="" xmlns:a16="http://schemas.microsoft.com/office/drawing/2014/main" id="{ADE3CF8C-6545-8910-50CC-67601907D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4038" y="173830"/>
            <a:ext cx="10515600" cy="902495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Dépenses et payements </a:t>
            </a:r>
          </a:p>
        </p:txBody>
      </p:sp>
      <p:sp>
        <p:nvSpPr>
          <p:cNvPr id="6" name="Freccia in giù 5"/>
          <p:cNvSpPr/>
          <p:nvPr/>
        </p:nvSpPr>
        <p:spPr>
          <a:xfrm>
            <a:off x="5301262" y="1786346"/>
            <a:ext cx="306050" cy="533400"/>
          </a:xfrm>
          <a:prstGeom prst="down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5021" y="3829426"/>
            <a:ext cx="1876040" cy="1459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52620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4" t="25720" r="5808" b="34214"/>
          <a:stretch/>
        </p:blipFill>
        <p:spPr bwMode="auto">
          <a:xfrm>
            <a:off x="686886" y="1781394"/>
            <a:ext cx="10962751" cy="4007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>
            <a:extLst>
              <a:ext uri="{FF2B5EF4-FFF2-40B4-BE49-F238E27FC236}">
                <a16:creationId xmlns="" xmlns:a16="http://schemas.microsoft.com/office/drawing/2014/main" id="{ADE3CF8C-6545-8910-50CC-67601907D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4038" y="173830"/>
            <a:ext cx="10515600" cy="1325563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Dépenses et payements </a:t>
            </a:r>
          </a:p>
        </p:txBody>
      </p:sp>
      <p:sp>
        <p:nvSpPr>
          <p:cNvPr id="7" name="Freccia in giù 6"/>
          <p:cNvSpPr/>
          <p:nvPr/>
        </p:nvSpPr>
        <p:spPr>
          <a:xfrm>
            <a:off x="7728221" y="1499393"/>
            <a:ext cx="306050" cy="533400"/>
          </a:xfrm>
          <a:prstGeom prst="down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0357" y="3503591"/>
            <a:ext cx="1876040" cy="1459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5067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3" y="241160"/>
            <a:ext cx="10515600" cy="1084403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Dépenses et payements </a:t>
            </a:r>
            <a:endParaRPr lang="it-IT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3" t="21391" b="54970"/>
          <a:stretch/>
        </p:blipFill>
        <p:spPr bwMode="auto">
          <a:xfrm>
            <a:off x="1049220" y="1635580"/>
            <a:ext cx="10051850" cy="2052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reccia in giù 5"/>
          <p:cNvSpPr/>
          <p:nvPr/>
        </p:nvSpPr>
        <p:spPr>
          <a:xfrm>
            <a:off x="8272471" y="1639879"/>
            <a:ext cx="306050" cy="533400"/>
          </a:xfrm>
          <a:prstGeom prst="down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481" y="5014128"/>
            <a:ext cx="1876040" cy="1459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e 7"/>
          <p:cNvSpPr/>
          <p:nvPr/>
        </p:nvSpPr>
        <p:spPr>
          <a:xfrm>
            <a:off x="1169799" y="3988888"/>
            <a:ext cx="4798922" cy="108553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r>
              <a:rPr lang="fr-FR" sz="1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L’Auditeur peut ajouter des annexes et /ou des notes et visualiser ceux chargés par le BP/PP</a:t>
            </a:r>
            <a:endParaRPr lang="fr-FR" sz="1400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sp>
        <p:nvSpPr>
          <p:cNvPr id="5" name="Freccia in su 4"/>
          <p:cNvSpPr/>
          <p:nvPr/>
        </p:nvSpPr>
        <p:spPr>
          <a:xfrm>
            <a:off x="2875918" y="2783395"/>
            <a:ext cx="145706" cy="1195752"/>
          </a:xfrm>
          <a:prstGeom prst="up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 smtClean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sp>
        <p:nvSpPr>
          <p:cNvPr id="10" name="Freccia in giù 9"/>
          <p:cNvSpPr/>
          <p:nvPr/>
        </p:nvSpPr>
        <p:spPr>
          <a:xfrm>
            <a:off x="9118207" y="1639879"/>
            <a:ext cx="306050" cy="533400"/>
          </a:xfrm>
          <a:prstGeom prst="down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9156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41" r="2247" b="4555"/>
          <a:stretch/>
        </p:blipFill>
        <p:spPr bwMode="auto">
          <a:xfrm>
            <a:off x="361741" y="1469702"/>
            <a:ext cx="11495314" cy="4880855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3" y="224450"/>
            <a:ext cx="11018852" cy="1142125"/>
          </a:xfrm>
        </p:spPr>
        <p:txBody>
          <a:bodyPr/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Flux de validation</a:t>
            </a:r>
            <a:br>
              <a:rPr lang="fr-FR" dirty="0" smtClean="0">
                <a:solidFill>
                  <a:schemeClr val="bg1"/>
                </a:solidFill>
              </a:rPr>
            </a:br>
            <a:r>
              <a:rPr lang="fr-FR" sz="3200" dirty="0" smtClean="0">
                <a:solidFill>
                  <a:schemeClr val="bg1"/>
                </a:solidFill>
              </a:rPr>
              <a:t>Utilisateur: Auditeur</a:t>
            </a:r>
            <a:endParaRPr lang="it-IT" sz="3200" dirty="0">
              <a:solidFill>
                <a:schemeClr val="bg1"/>
              </a:solidFill>
            </a:endParaRPr>
          </a:p>
        </p:txBody>
      </p:sp>
      <p:sp>
        <p:nvSpPr>
          <p:cNvPr id="11" name="Ovale 10"/>
          <p:cNvSpPr/>
          <p:nvPr/>
        </p:nvSpPr>
        <p:spPr>
          <a:xfrm>
            <a:off x="6029011" y="2368062"/>
            <a:ext cx="4752869" cy="679939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buClr>
                <a:srgbClr val="FF6600"/>
              </a:buClr>
            </a:pPr>
            <a:r>
              <a:rPr lang="fr-FR" sz="1400" dirty="0" smtClean="0">
                <a:solidFill>
                  <a:srgbClr val="FF0000"/>
                </a:solidFill>
                <a:latin typeface="Cambria" pitchFamily="18" charset="0"/>
              </a:rPr>
              <a:t>L’Auditeur pourra effectuer des </a:t>
            </a:r>
            <a:r>
              <a:rPr lang="fr-FR" sz="1400" dirty="0">
                <a:solidFill>
                  <a:srgbClr val="FF0000"/>
                </a:solidFill>
                <a:latin typeface="Cambria" pitchFamily="18" charset="0"/>
              </a:rPr>
              <a:t>réductions de </a:t>
            </a:r>
            <a:r>
              <a:rPr lang="fr-FR" sz="1400" dirty="0" smtClean="0">
                <a:solidFill>
                  <a:srgbClr val="FF0000"/>
                </a:solidFill>
                <a:latin typeface="Cambria" pitchFamily="18" charset="0"/>
              </a:rPr>
              <a:t>dépenses</a:t>
            </a:r>
            <a:endParaRPr lang="it-IT" sz="1400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8" name="Freccia in giù 7"/>
          <p:cNvSpPr/>
          <p:nvPr/>
        </p:nvSpPr>
        <p:spPr>
          <a:xfrm>
            <a:off x="8214528" y="3074797"/>
            <a:ext cx="381836" cy="522512"/>
          </a:xfrm>
          <a:prstGeom prst="down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 smtClean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658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="" xmlns:a16="http://schemas.microsoft.com/office/drawing/2014/main" id="{00BBEFBB-E114-5F7C-6B13-87A4EC673B0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52426"/>
            <a:ext cx="9180513" cy="1309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lang="it-IT" sz="1100" cap="all">
                <a:solidFill>
                  <a:srgbClr val="FFFFFF"/>
                </a:solidFill>
                <a:latin typeface="Trebuchet MS" panose="020B0603020202020204" pitchFamily="34" charset="0"/>
                <a:ea typeface="+mj-ea"/>
                <a:cs typeface="Trebuchet MS" panose="020B0603020202020204" pitchFamily="34" charset="0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100">
                <a:solidFill>
                  <a:srgbClr val="FFFFFF"/>
                </a:solidFill>
                <a:latin typeface="Trebuchet MS" pitchFamily="34" charset="0"/>
                <a:ea typeface="ＭＳ Ｐゴシック" pitchFamily="32" charset="-128"/>
                <a:cs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100">
                <a:solidFill>
                  <a:srgbClr val="FFFFFF"/>
                </a:solidFill>
                <a:latin typeface="Trebuchet MS" pitchFamily="34" charset="0"/>
                <a:ea typeface="ＭＳ Ｐゴシック" pitchFamily="32" charset="-128"/>
                <a:cs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100">
                <a:solidFill>
                  <a:srgbClr val="FFFFFF"/>
                </a:solidFill>
                <a:latin typeface="Trebuchet MS" pitchFamily="34" charset="0"/>
                <a:ea typeface="ＭＳ Ｐゴシック" pitchFamily="32" charset="-128"/>
                <a:cs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100">
                <a:solidFill>
                  <a:srgbClr val="FFFFFF"/>
                </a:solidFill>
                <a:latin typeface="Trebuchet MS" pitchFamily="34" charset="0"/>
                <a:ea typeface="ＭＳ Ｐゴシック" pitchFamily="32" charset="-128"/>
                <a:cs typeface="Trebuchet MS" pitchFamily="34" charset="0"/>
              </a:defRPr>
            </a:lvl5pPr>
            <a:lvl6pPr marL="25146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>
                <a:solidFill>
                  <a:srgbClr val="FFFFFF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>
                <a:solidFill>
                  <a:srgbClr val="FFFFFF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>
                <a:solidFill>
                  <a:srgbClr val="FFFFFF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>
                <a:solidFill>
                  <a:srgbClr val="FFFFFF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>
              <a:spcBef>
                <a:spcPts val="450"/>
              </a:spcBef>
              <a:defRPr/>
            </a:pPr>
            <a:r>
              <a:rPr lang="it-IT" sz="4400" dirty="0">
                <a:solidFill>
                  <a:schemeClr val="bg1"/>
                </a:solidFill>
              </a:rPr>
              <a:t>Le </a:t>
            </a:r>
            <a:r>
              <a:rPr lang="fr-FR" sz="4400" dirty="0">
                <a:solidFill>
                  <a:schemeClr val="bg1"/>
                </a:solidFill>
              </a:rPr>
              <a:t>système</a:t>
            </a:r>
            <a:r>
              <a:rPr lang="it-IT" sz="4400" dirty="0">
                <a:solidFill>
                  <a:schemeClr val="bg1"/>
                </a:solidFill>
              </a:rPr>
              <a:t> Ulysses </a:t>
            </a:r>
            <a:endParaRPr altLang="it-IT" sz="4400" b="1" dirty="0">
              <a:solidFill>
                <a:schemeClr val="bg1"/>
              </a:solidFill>
            </a:endParaRPr>
          </a:p>
        </p:txBody>
      </p:sp>
      <p:sp>
        <p:nvSpPr>
          <p:cNvPr id="10243" name="Rectangle 10">
            <a:extLst>
              <a:ext uri="{FF2B5EF4-FFF2-40B4-BE49-F238E27FC236}">
                <a16:creationId xmlns="" xmlns:a16="http://schemas.microsoft.com/office/drawing/2014/main" id="{C9C13108-6215-C09F-44F4-E55E95BD1B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9450" y="1484314"/>
            <a:ext cx="9144000" cy="793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</a:pPr>
            <a:endParaRPr lang="it-IT" altLang="it-IT">
              <a:solidFill>
                <a:srgbClr val="007399"/>
              </a:solidFill>
            </a:endParaRPr>
          </a:p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</a:pPr>
            <a:endParaRPr lang="fr-FR" altLang="it-IT" sz="2800">
              <a:solidFill>
                <a:srgbClr val="1D528D"/>
              </a:solidFill>
              <a:latin typeface="Cambria" panose="02040503050406030204" pitchFamily="18" charset="0"/>
            </a:endParaRPr>
          </a:p>
        </p:txBody>
      </p:sp>
      <p:sp>
        <p:nvSpPr>
          <p:cNvPr id="10244" name="Rectangle 10">
            <a:extLst>
              <a:ext uri="{FF2B5EF4-FFF2-40B4-BE49-F238E27FC236}">
                <a16:creationId xmlns="" xmlns:a16="http://schemas.microsoft.com/office/drawing/2014/main" id="{0FD66396-A46E-084B-D034-D1C64D7611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1412875"/>
            <a:ext cx="914400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</a:pPr>
            <a:r>
              <a:rPr lang="it-IT" altLang="it-IT">
                <a:solidFill>
                  <a:srgbClr val="FF0000"/>
                </a:solidFill>
                <a:latin typeface="Cambria" panose="02040503050406030204" pitchFamily="18" charset="0"/>
              </a:rPr>
              <a:t>  </a:t>
            </a:r>
          </a:p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</a:pPr>
            <a:endParaRPr lang="it-IT" altLang="it-IT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="" xmlns:a16="http://schemas.microsoft.com/office/drawing/2014/main" id="{589CA63E-9979-CF47-44AA-6DF58C33DBF0}"/>
              </a:ext>
            </a:extLst>
          </p:cNvPr>
          <p:cNvSpPr/>
          <p:nvPr/>
        </p:nvSpPr>
        <p:spPr>
          <a:xfrm>
            <a:off x="1282390" y="1557336"/>
            <a:ext cx="8968872" cy="38163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defRPr/>
            </a:pPr>
            <a:r>
              <a:rPr lang="fr-FR" altLang="it-IT" sz="2800" b="0" dirty="0">
                <a:solidFill>
                  <a:srgbClr val="1D528D"/>
                </a:solidFill>
                <a:latin typeface="Cambria" pitchFamily="18" charset="0"/>
              </a:rPr>
              <a:t>Première partie: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defRPr/>
            </a:pPr>
            <a:r>
              <a:rPr lang="fr-FR" altLang="it-IT" sz="2800" b="0" dirty="0">
                <a:solidFill>
                  <a:srgbClr val="1D528D"/>
                </a:solidFill>
                <a:latin typeface="Cambria" pitchFamily="18" charset="0"/>
              </a:rPr>
              <a:t> - Qu’est-ce que «Ulysses»?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defRPr/>
            </a:pPr>
            <a:r>
              <a:rPr lang="fr-FR" altLang="it-IT" sz="2800" b="0" dirty="0">
                <a:solidFill>
                  <a:srgbClr val="1D528D"/>
                </a:solidFill>
                <a:latin typeface="Cambria" pitchFamily="18" charset="0"/>
              </a:rPr>
              <a:t> - A quoi ça sert?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defRPr/>
            </a:pPr>
            <a:r>
              <a:rPr lang="fr-FR" altLang="it-IT" sz="2800" b="0" dirty="0">
                <a:solidFill>
                  <a:srgbClr val="1D528D"/>
                </a:solidFill>
                <a:latin typeface="Cambria" pitchFamily="18" charset="0"/>
              </a:rPr>
              <a:t> 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defRPr/>
            </a:pPr>
            <a:endParaRPr lang="fr-FR" altLang="it-IT" sz="2800" b="0" dirty="0">
              <a:solidFill>
                <a:srgbClr val="1D528D"/>
              </a:solidFill>
              <a:latin typeface="Cambria" pitchFamily="18" charset="0"/>
            </a:endParaRP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defRPr/>
            </a:pPr>
            <a:r>
              <a:rPr lang="fr-FR" altLang="it-IT" sz="2800" b="0" dirty="0">
                <a:solidFill>
                  <a:srgbClr val="1D528D"/>
                </a:solidFill>
                <a:latin typeface="Cambria" pitchFamily="18" charset="0"/>
              </a:rPr>
              <a:t> Deuxième partie: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defRPr/>
            </a:pPr>
            <a:r>
              <a:rPr lang="fr-FR" altLang="it-IT" sz="2800" b="0" dirty="0">
                <a:solidFill>
                  <a:srgbClr val="1D528D"/>
                </a:solidFill>
                <a:latin typeface="Cambria" pitchFamily="18" charset="0"/>
              </a:rPr>
              <a:t>- Comment l’utiliser? </a:t>
            </a:r>
          </a:p>
        </p:txBody>
      </p:sp>
      <p:pic>
        <p:nvPicPr>
          <p:cNvPr id="10246" name="Immagine 1">
            <a:extLst>
              <a:ext uri="{FF2B5EF4-FFF2-40B4-BE49-F238E27FC236}">
                <a16:creationId xmlns="" xmlns:a16="http://schemas.microsoft.com/office/drawing/2014/main" id="{0912E3BC-AFD6-FFF6-0969-A619301DD3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787" y="2819398"/>
            <a:ext cx="3673475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91398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41" r="2247" b="4555"/>
          <a:stretch/>
        </p:blipFill>
        <p:spPr bwMode="auto">
          <a:xfrm>
            <a:off x="361741" y="1469703"/>
            <a:ext cx="11495314" cy="4531810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3" y="224450"/>
            <a:ext cx="11018852" cy="1142125"/>
          </a:xfrm>
        </p:spPr>
        <p:txBody>
          <a:bodyPr/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Flux de validation</a:t>
            </a:r>
            <a:br>
              <a:rPr lang="fr-FR" dirty="0" smtClean="0">
                <a:solidFill>
                  <a:schemeClr val="bg1"/>
                </a:solidFill>
              </a:rPr>
            </a:br>
            <a:r>
              <a:rPr lang="fr-FR" sz="3200" dirty="0" smtClean="0">
                <a:solidFill>
                  <a:schemeClr val="bg1"/>
                </a:solidFill>
              </a:rPr>
              <a:t>Utilisateur: Auditeur</a:t>
            </a:r>
            <a:endParaRPr lang="it-IT" sz="3200" dirty="0">
              <a:solidFill>
                <a:schemeClr val="bg1"/>
              </a:solidFill>
            </a:endParaRPr>
          </a:p>
        </p:txBody>
      </p:sp>
      <p:sp>
        <p:nvSpPr>
          <p:cNvPr id="9" name="Ovale 8"/>
          <p:cNvSpPr/>
          <p:nvPr/>
        </p:nvSpPr>
        <p:spPr>
          <a:xfrm>
            <a:off x="1918399" y="5962172"/>
            <a:ext cx="6763377" cy="895828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buClr>
                <a:srgbClr val="FF6600"/>
              </a:buClr>
            </a:pPr>
            <a:r>
              <a:rPr lang="fr-FR" sz="1400" dirty="0">
                <a:solidFill>
                  <a:srgbClr val="FF0000"/>
                </a:solidFill>
                <a:latin typeface="Cambria" pitchFamily="18" charset="0"/>
              </a:rPr>
              <a:t>en cliquant sur le bouton </a:t>
            </a:r>
            <a:r>
              <a:rPr lang="fr-FR" sz="1400" dirty="0" smtClean="0">
                <a:solidFill>
                  <a:srgbClr val="FF0000"/>
                </a:solidFill>
                <a:latin typeface="Cambria" pitchFamily="18" charset="0"/>
              </a:rPr>
              <a:t>, </a:t>
            </a:r>
            <a:r>
              <a:rPr lang="fr-FR" sz="1400" dirty="0">
                <a:solidFill>
                  <a:srgbClr val="FF0000"/>
                </a:solidFill>
                <a:latin typeface="Cambria" pitchFamily="18" charset="0"/>
              </a:rPr>
              <a:t>vous pourrez </a:t>
            </a:r>
            <a:r>
              <a:rPr lang="fr-FR" sz="1400" dirty="0" smtClean="0">
                <a:solidFill>
                  <a:srgbClr val="FF0000"/>
                </a:solidFill>
                <a:latin typeface="Cambria" pitchFamily="18" charset="0"/>
              </a:rPr>
              <a:t>sélectionner les dépenses  vérifiés et à valider</a:t>
            </a:r>
            <a:endParaRPr lang="it-IT" sz="1400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10" name="Freccia in su 9"/>
          <p:cNvSpPr/>
          <p:nvPr/>
        </p:nvSpPr>
        <p:spPr>
          <a:xfrm rot="19012866">
            <a:off x="2576178" y="3474181"/>
            <a:ext cx="450741" cy="2859675"/>
          </a:xfrm>
          <a:prstGeom prst="upArrow">
            <a:avLst>
              <a:gd name="adj1" fmla="val 30783"/>
              <a:gd name="adj2" fmla="val 50000"/>
            </a:avLst>
          </a:prstGeom>
          <a:solidFill>
            <a:srgbClr val="0070C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sp>
        <p:nvSpPr>
          <p:cNvPr id="11" name="Ovale 10"/>
          <p:cNvSpPr/>
          <p:nvPr/>
        </p:nvSpPr>
        <p:spPr>
          <a:xfrm>
            <a:off x="7636747" y="2029766"/>
            <a:ext cx="4049485" cy="81056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buClr>
                <a:srgbClr val="FF6600"/>
              </a:buClr>
            </a:pPr>
            <a:r>
              <a:rPr lang="fr-FR" sz="1400" dirty="0" smtClean="0">
                <a:solidFill>
                  <a:srgbClr val="FF0000"/>
                </a:solidFill>
                <a:latin typeface="Cambria" pitchFamily="18" charset="0"/>
              </a:rPr>
              <a:t>vous </a:t>
            </a:r>
            <a:r>
              <a:rPr lang="fr-FR" sz="1400" dirty="0">
                <a:solidFill>
                  <a:srgbClr val="FF0000"/>
                </a:solidFill>
                <a:latin typeface="Cambria" pitchFamily="18" charset="0"/>
              </a:rPr>
              <a:t>pourrez </a:t>
            </a:r>
            <a:r>
              <a:rPr lang="fr-FR" sz="1400" dirty="0" smtClean="0">
                <a:solidFill>
                  <a:srgbClr val="FF0000"/>
                </a:solidFill>
                <a:latin typeface="Cambria" pitchFamily="18" charset="0"/>
              </a:rPr>
              <a:t>choisir le TAB  de vérification des  dépense en EURO ou en DINAR</a:t>
            </a:r>
            <a:endParaRPr lang="it-IT" sz="1400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12" name="Freccia in su 11"/>
          <p:cNvSpPr/>
          <p:nvPr/>
        </p:nvSpPr>
        <p:spPr>
          <a:xfrm rot="15436374">
            <a:off x="6004413" y="1354398"/>
            <a:ext cx="893347" cy="3401788"/>
          </a:xfrm>
          <a:prstGeom prst="upArrow">
            <a:avLst>
              <a:gd name="adj1" fmla="val 12305"/>
              <a:gd name="adj2" fmla="val 57601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sp>
        <p:nvSpPr>
          <p:cNvPr id="8" name="Freccia in giù 7"/>
          <p:cNvSpPr/>
          <p:nvPr/>
        </p:nvSpPr>
        <p:spPr>
          <a:xfrm>
            <a:off x="9545935" y="2944166"/>
            <a:ext cx="381836" cy="371789"/>
          </a:xfrm>
          <a:prstGeom prst="down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 smtClean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7976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13" t="23234" r="2513" b="10348"/>
          <a:stretch/>
        </p:blipFill>
        <p:spPr bwMode="auto">
          <a:xfrm>
            <a:off x="361739" y="1386671"/>
            <a:ext cx="11063237" cy="43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838203" y="134015"/>
            <a:ext cx="11018852" cy="1142125"/>
          </a:xfrm>
        </p:spPr>
        <p:txBody>
          <a:bodyPr/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Flux de validation </a:t>
            </a:r>
            <a:r>
              <a:rPr lang="fr-FR" sz="3600" dirty="0" smtClean="0">
                <a:solidFill>
                  <a:schemeClr val="bg1"/>
                </a:solidFill>
              </a:rPr>
              <a:t>(Exemple)</a:t>
            </a:r>
            <a:br>
              <a:rPr lang="fr-FR" sz="3600" dirty="0" smtClean="0">
                <a:solidFill>
                  <a:schemeClr val="bg1"/>
                </a:solidFill>
              </a:rPr>
            </a:br>
            <a:r>
              <a:rPr lang="fr-FR" sz="3200" dirty="0" smtClean="0">
                <a:solidFill>
                  <a:schemeClr val="bg1"/>
                </a:solidFill>
              </a:rPr>
              <a:t>Utilisateur: Auditeur</a:t>
            </a:r>
            <a:endParaRPr lang="it-IT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5383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838203" y="134015"/>
            <a:ext cx="11018852" cy="1142125"/>
          </a:xfrm>
        </p:spPr>
        <p:txBody>
          <a:bodyPr/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Flux de validation </a:t>
            </a:r>
            <a:r>
              <a:rPr lang="fr-FR" sz="3600" dirty="0" smtClean="0">
                <a:solidFill>
                  <a:schemeClr val="bg1"/>
                </a:solidFill>
              </a:rPr>
              <a:t>(Exemple)</a:t>
            </a:r>
            <a:br>
              <a:rPr lang="fr-FR" sz="3600" dirty="0" smtClean="0">
                <a:solidFill>
                  <a:schemeClr val="bg1"/>
                </a:solidFill>
              </a:rPr>
            </a:br>
            <a:r>
              <a:rPr lang="fr-FR" sz="3200" dirty="0" smtClean="0">
                <a:solidFill>
                  <a:schemeClr val="bg1"/>
                </a:solidFill>
              </a:rPr>
              <a:t>Utilisateur: Auditeur</a:t>
            </a:r>
            <a:endParaRPr lang="it-IT" sz="3200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55" t="25735" r="2149" b="5694"/>
          <a:stretch/>
        </p:blipFill>
        <p:spPr bwMode="auto">
          <a:xfrm>
            <a:off x="1115368" y="1386672"/>
            <a:ext cx="10852219" cy="43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reccia a destra 2"/>
          <p:cNvSpPr/>
          <p:nvPr/>
        </p:nvSpPr>
        <p:spPr>
          <a:xfrm>
            <a:off x="271305" y="3094892"/>
            <a:ext cx="733531" cy="361741"/>
          </a:xfrm>
          <a:prstGeom prst="rightArrow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 smtClean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sp>
        <p:nvSpPr>
          <p:cNvPr id="4" name="Freccia in su 3"/>
          <p:cNvSpPr/>
          <p:nvPr/>
        </p:nvSpPr>
        <p:spPr>
          <a:xfrm>
            <a:off x="6641958" y="5642150"/>
            <a:ext cx="281354" cy="552659"/>
          </a:xfrm>
          <a:prstGeom prst="upArrow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 smtClean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03316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3" t="7118" r="2698" b="2901"/>
          <a:stretch/>
        </p:blipFill>
        <p:spPr bwMode="auto">
          <a:xfrm>
            <a:off x="1280330" y="1487156"/>
            <a:ext cx="9742711" cy="4913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3" y="224450"/>
            <a:ext cx="11018852" cy="1142125"/>
          </a:xfrm>
        </p:spPr>
        <p:txBody>
          <a:bodyPr/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Flux de validation</a:t>
            </a:r>
            <a:br>
              <a:rPr lang="fr-FR" dirty="0" smtClean="0">
                <a:solidFill>
                  <a:schemeClr val="bg1"/>
                </a:solidFill>
              </a:rPr>
            </a:br>
            <a:r>
              <a:rPr lang="fr-FR" sz="3200" dirty="0" smtClean="0">
                <a:solidFill>
                  <a:schemeClr val="bg1"/>
                </a:solidFill>
              </a:rPr>
              <a:t>Utilisateur: Auditeur</a:t>
            </a:r>
            <a:endParaRPr lang="it-IT" sz="3200" dirty="0">
              <a:solidFill>
                <a:schemeClr val="bg1"/>
              </a:solidFill>
            </a:endParaRPr>
          </a:p>
        </p:txBody>
      </p:sp>
      <p:sp>
        <p:nvSpPr>
          <p:cNvPr id="9" name="Ovale 8"/>
          <p:cNvSpPr/>
          <p:nvPr/>
        </p:nvSpPr>
        <p:spPr>
          <a:xfrm>
            <a:off x="2852895" y="3125038"/>
            <a:ext cx="7486859" cy="177855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buClr>
                <a:srgbClr val="FF6600"/>
              </a:buClr>
            </a:pPr>
            <a:r>
              <a:rPr lang="fr-FR" sz="1400" dirty="0" smtClean="0">
                <a:solidFill>
                  <a:srgbClr val="FF0000"/>
                </a:solidFill>
                <a:latin typeface="Cambria" pitchFamily="18" charset="0"/>
              </a:rPr>
              <a:t>Après avoir sélectionné les dépenses, en </a:t>
            </a:r>
            <a:r>
              <a:rPr lang="fr-FR" sz="1400" dirty="0">
                <a:solidFill>
                  <a:srgbClr val="FF0000"/>
                </a:solidFill>
                <a:latin typeface="Cambria" pitchFamily="18" charset="0"/>
              </a:rPr>
              <a:t>cliquant sur le bouton </a:t>
            </a:r>
            <a:r>
              <a:rPr lang="fr-FR" sz="1400" dirty="0" smtClean="0">
                <a:solidFill>
                  <a:srgbClr val="FF0000"/>
                </a:solidFill>
                <a:latin typeface="Cambria" pitchFamily="18" charset="0"/>
              </a:rPr>
              <a:t>«</a:t>
            </a:r>
            <a:r>
              <a:rPr lang="fr-FR" sz="1400" b="1" dirty="0" smtClean="0">
                <a:solidFill>
                  <a:srgbClr val="FF0000"/>
                </a:solidFill>
                <a:latin typeface="Cambria" pitchFamily="18" charset="0"/>
              </a:rPr>
              <a:t> Annexe</a:t>
            </a:r>
            <a:r>
              <a:rPr lang="fr-FR" sz="1400" dirty="0" smtClean="0">
                <a:solidFill>
                  <a:srgbClr val="FF0000"/>
                </a:solidFill>
                <a:latin typeface="Cambria" pitchFamily="18" charset="0"/>
              </a:rPr>
              <a:t> », l’Auditeur devra charger en zip, les documents suivant:</a:t>
            </a:r>
          </a:p>
          <a:p>
            <a:pPr marL="285750" indent="-285750" algn="ctr">
              <a:spcBef>
                <a:spcPct val="0"/>
              </a:spcBef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it-IT" sz="1400" dirty="0" err="1" smtClean="0">
                <a:solidFill>
                  <a:srgbClr val="FF0000"/>
                </a:solidFill>
                <a:latin typeface="Cambria" pitchFamily="18" charset="0"/>
              </a:rPr>
              <a:t>Check</a:t>
            </a:r>
            <a:r>
              <a:rPr lang="it-IT" sz="1400" dirty="0" smtClean="0">
                <a:solidFill>
                  <a:srgbClr val="FF0000"/>
                </a:solidFill>
                <a:latin typeface="Cambria" pitchFamily="18" charset="0"/>
              </a:rPr>
              <a:t> list</a:t>
            </a:r>
          </a:p>
          <a:p>
            <a:pPr marL="285750" indent="-285750" algn="ctr">
              <a:spcBef>
                <a:spcPct val="0"/>
              </a:spcBef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it-IT" sz="1400" dirty="0" err="1" smtClean="0">
                <a:solidFill>
                  <a:srgbClr val="FF0000"/>
                </a:solidFill>
                <a:latin typeface="Cambria" pitchFamily="18" charset="0"/>
              </a:rPr>
              <a:t>Certifié</a:t>
            </a:r>
            <a:r>
              <a:rPr lang="it-IT" sz="1400" dirty="0" smtClean="0">
                <a:solidFill>
                  <a:srgbClr val="FF0000"/>
                </a:solidFill>
                <a:latin typeface="Cambria" pitchFamily="18" charset="0"/>
              </a:rPr>
              <a:t> de </a:t>
            </a:r>
            <a:r>
              <a:rPr lang="it-IT" sz="1400" dirty="0" err="1" smtClean="0">
                <a:solidFill>
                  <a:srgbClr val="FF0000"/>
                </a:solidFill>
                <a:latin typeface="Cambria" pitchFamily="18" charset="0"/>
              </a:rPr>
              <a:t>validation</a:t>
            </a:r>
            <a:endParaRPr lang="it-IT" sz="1400" dirty="0" smtClean="0">
              <a:solidFill>
                <a:srgbClr val="FF0000"/>
              </a:solidFill>
              <a:latin typeface="Cambria" pitchFamily="18" charset="0"/>
            </a:endParaRPr>
          </a:p>
          <a:p>
            <a:pPr marL="285750" indent="-285750" algn="ctr">
              <a:spcBef>
                <a:spcPct val="0"/>
              </a:spcBef>
              <a:buClr>
                <a:srgbClr val="FF6600"/>
              </a:buClr>
              <a:buFont typeface="Arial" panose="020B0604020202020204" pitchFamily="34" charset="0"/>
              <a:buChar char="•"/>
            </a:pPr>
            <a:r>
              <a:rPr lang="it-IT" sz="1400" dirty="0" err="1" smtClean="0">
                <a:solidFill>
                  <a:srgbClr val="FF0000"/>
                </a:solidFill>
                <a:latin typeface="Cambria" pitchFamily="18" charset="0"/>
              </a:rPr>
              <a:t>Rapport</a:t>
            </a:r>
            <a:r>
              <a:rPr lang="it-IT" sz="1400" dirty="0" smtClean="0">
                <a:solidFill>
                  <a:srgbClr val="FF0000"/>
                </a:solidFill>
                <a:latin typeface="Cambria" pitchFamily="18" charset="0"/>
              </a:rPr>
              <a:t> d’Audit</a:t>
            </a:r>
          </a:p>
          <a:p>
            <a:pPr algn="ctr">
              <a:spcBef>
                <a:spcPct val="0"/>
              </a:spcBef>
              <a:buClr>
                <a:srgbClr val="FF6600"/>
              </a:buClr>
            </a:pPr>
            <a:r>
              <a:rPr lang="it-IT" sz="1400" dirty="0" smtClean="0">
                <a:solidFill>
                  <a:srgbClr val="FF0000"/>
                </a:solidFill>
                <a:latin typeface="Cambria" pitchFamily="18" charset="0"/>
              </a:rPr>
              <a:t>Et </a:t>
            </a:r>
            <a:r>
              <a:rPr lang="it-IT" sz="1400" dirty="0" err="1" smtClean="0">
                <a:solidFill>
                  <a:srgbClr val="FF0000"/>
                </a:solidFill>
                <a:latin typeface="Cambria" pitchFamily="18" charset="0"/>
              </a:rPr>
              <a:t>enfin</a:t>
            </a:r>
            <a:r>
              <a:rPr lang="it-IT" sz="1400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it-IT" sz="1400" dirty="0" err="1" smtClean="0">
                <a:solidFill>
                  <a:srgbClr val="FF0000"/>
                </a:solidFill>
                <a:latin typeface="Cambria" pitchFamily="18" charset="0"/>
              </a:rPr>
              <a:t>valider</a:t>
            </a:r>
            <a:r>
              <a:rPr lang="it-IT" sz="1400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it-IT" sz="1400" dirty="0" err="1" smtClean="0">
                <a:solidFill>
                  <a:srgbClr val="FF0000"/>
                </a:solidFill>
                <a:latin typeface="Cambria" pitchFamily="18" charset="0"/>
              </a:rPr>
              <a:t>les</a:t>
            </a:r>
            <a:r>
              <a:rPr lang="it-IT" sz="1400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it-IT" sz="1400" dirty="0" err="1" smtClean="0">
                <a:solidFill>
                  <a:srgbClr val="FF0000"/>
                </a:solidFill>
                <a:latin typeface="Cambria" pitchFamily="18" charset="0"/>
              </a:rPr>
              <a:t>dépenses</a:t>
            </a:r>
            <a:r>
              <a:rPr lang="it-IT" sz="1400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it-IT" sz="1400" dirty="0" err="1" smtClean="0">
                <a:solidFill>
                  <a:srgbClr val="FF0000"/>
                </a:solidFill>
                <a:latin typeface="Cambria" pitchFamily="18" charset="0"/>
              </a:rPr>
              <a:t>verifiées</a:t>
            </a:r>
            <a:r>
              <a:rPr lang="it-IT" sz="1400" dirty="0" smtClean="0">
                <a:solidFill>
                  <a:srgbClr val="FF0000"/>
                </a:solidFill>
                <a:latin typeface="Cambria" pitchFamily="18" charset="0"/>
              </a:rPr>
              <a:t> en </a:t>
            </a:r>
            <a:r>
              <a:rPr lang="it-IT" sz="1400" dirty="0" err="1" smtClean="0">
                <a:solidFill>
                  <a:srgbClr val="FF0000"/>
                </a:solidFill>
                <a:latin typeface="Cambria" pitchFamily="18" charset="0"/>
              </a:rPr>
              <a:t>cliquant</a:t>
            </a:r>
            <a:r>
              <a:rPr lang="it-IT" sz="1400" dirty="0" smtClean="0">
                <a:solidFill>
                  <a:srgbClr val="FF0000"/>
                </a:solidFill>
                <a:latin typeface="Cambria" pitchFamily="18" charset="0"/>
              </a:rPr>
              <a:t> le </a:t>
            </a:r>
            <a:r>
              <a:rPr lang="it-IT" sz="1400" dirty="0" err="1" smtClean="0">
                <a:solidFill>
                  <a:srgbClr val="FF0000"/>
                </a:solidFill>
                <a:latin typeface="Cambria" pitchFamily="18" charset="0"/>
              </a:rPr>
              <a:t>bouton</a:t>
            </a:r>
            <a:r>
              <a:rPr lang="it-IT" sz="1400" dirty="0" smtClean="0">
                <a:solidFill>
                  <a:srgbClr val="FF0000"/>
                </a:solidFill>
                <a:latin typeface="Cambria" pitchFamily="18" charset="0"/>
              </a:rPr>
              <a:t> «</a:t>
            </a:r>
            <a:r>
              <a:rPr lang="it-IT" sz="1400" b="1" dirty="0" err="1" smtClean="0">
                <a:solidFill>
                  <a:srgbClr val="FF0000"/>
                </a:solidFill>
                <a:latin typeface="Cambria" pitchFamily="18" charset="0"/>
              </a:rPr>
              <a:t>Approuver</a:t>
            </a:r>
            <a:r>
              <a:rPr lang="it-IT" sz="1400" dirty="0" smtClean="0">
                <a:solidFill>
                  <a:srgbClr val="FF0000"/>
                </a:solidFill>
                <a:latin typeface="Cambria" pitchFamily="18" charset="0"/>
              </a:rPr>
              <a:t>»</a:t>
            </a:r>
            <a:endParaRPr lang="it-IT" sz="1400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4" name="Freccia in su 3"/>
          <p:cNvSpPr/>
          <p:nvPr/>
        </p:nvSpPr>
        <p:spPr>
          <a:xfrm rot="17779920">
            <a:off x="2799029" y="816958"/>
            <a:ext cx="403885" cy="3328548"/>
          </a:xfrm>
          <a:prstGeom prst="upArrow">
            <a:avLst>
              <a:gd name="adj1" fmla="val 20996"/>
              <a:gd name="adj2" fmla="val 50000"/>
            </a:avLst>
          </a:prstGeom>
          <a:solidFill>
            <a:srgbClr val="0070C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 smtClean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sp>
        <p:nvSpPr>
          <p:cNvPr id="5" name="Freccia in giù 4"/>
          <p:cNvSpPr/>
          <p:nvPr/>
        </p:nvSpPr>
        <p:spPr>
          <a:xfrm>
            <a:off x="6212067" y="4788037"/>
            <a:ext cx="114610" cy="1462590"/>
          </a:xfrm>
          <a:prstGeom prst="down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 smtClean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cxnSp>
        <p:nvCxnSpPr>
          <p:cNvPr id="13" name="Connettore 4 12"/>
          <p:cNvCxnSpPr/>
          <p:nvPr/>
        </p:nvCxnSpPr>
        <p:spPr>
          <a:xfrm rot="16200000" flipH="1">
            <a:off x="3819209" y="4312130"/>
            <a:ext cx="2500369" cy="1376624"/>
          </a:xfrm>
          <a:prstGeom prst="bentConnector3">
            <a:avLst>
              <a:gd name="adj1" fmla="val 50000"/>
            </a:avLst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63342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ADE3CF8C-6545-8910-50CC-67601907D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4038" y="173830"/>
            <a:ext cx="10515600" cy="1325563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Flux de validation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="" xmlns:a16="http://schemas.microsoft.com/office/drawing/2014/main" id="{9A903554-4522-78CA-94E0-D2B2A61968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5931" y="1629590"/>
            <a:ext cx="3212176" cy="1901401"/>
          </a:xfrm>
          <a:prstGeom prst="rect">
            <a:avLst/>
          </a:prstGeom>
        </p:spPr>
      </p:pic>
      <p:sp>
        <p:nvSpPr>
          <p:cNvPr id="14" name="Rettangolo 13">
            <a:extLst>
              <a:ext uri="{FF2B5EF4-FFF2-40B4-BE49-F238E27FC236}">
                <a16:creationId xmlns="" xmlns:a16="http://schemas.microsoft.com/office/drawing/2014/main" id="{F5C76747-DA93-70F7-5073-1FA7C62F632B}"/>
              </a:ext>
            </a:extLst>
          </p:cNvPr>
          <p:cNvSpPr/>
          <p:nvPr/>
        </p:nvSpPr>
        <p:spPr>
          <a:xfrm>
            <a:off x="592046" y="1716259"/>
            <a:ext cx="7820434" cy="2077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2000" dirty="0">
                <a:solidFill>
                  <a:srgbClr val="1D528D"/>
                </a:solidFill>
              </a:rPr>
              <a:t>Cette fonction vous permet d’envoyer les dépenses chargées au flux de validation,  selon les différents acteurs impliqués (Bénéficiaire, Partenaire, AUD/REV)</a:t>
            </a:r>
          </a:p>
          <a:p>
            <a:pPr>
              <a:defRPr/>
            </a:pPr>
            <a:r>
              <a:rPr lang="fr-FR" sz="2000" dirty="0">
                <a:solidFill>
                  <a:srgbClr val="1D528D"/>
                </a:solidFill>
              </a:rPr>
              <a:t> </a:t>
            </a:r>
          </a:p>
          <a:p>
            <a:pPr>
              <a:defRPr/>
            </a:pPr>
            <a:endParaRPr lang="fr-FR" sz="100" dirty="0">
              <a:solidFill>
                <a:srgbClr val="1D528D"/>
              </a:solidFill>
            </a:endParaRPr>
          </a:p>
          <a:p>
            <a:pPr>
              <a:defRPr/>
            </a:pPr>
            <a:endParaRPr lang="fr-FR" sz="800" dirty="0">
              <a:solidFill>
                <a:srgbClr val="1D528D"/>
              </a:solidFill>
            </a:endParaRPr>
          </a:p>
          <a:p>
            <a:pPr algn="ctr">
              <a:defRPr/>
            </a:pPr>
            <a:r>
              <a:rPr lang="fr-FR" sz="2000" dirty="0">
                <a:solidFill>
                  <a:srgbClr val="FF6600"/>
                </a:solidFill>
              </a:rPr>
              <a:t>FLUX DE VALIDATION DE L’UTILISATEUR PARTENAIRE:</a:t>
            </a:r>
          </a:p>
          <a:p>
            <a:pPr algn="ctr">
              <a:defRPr/>
            </a:pPr>
            <a:r>
              <a:rPr lang="fr-FR" sz="2000" dirty="0">
                <a:solidFill>
                  <a:srgbClr val="1D528D"/>
                </a:solidFill>
              </a:rPr>
              <a:t>        Pour les Dépenses chargées par le partenaire</a:t>
            </a:r>
            <a:endParaRPr lang="fr-FR" sz="2000" dirty="0">
              <a:solidFill>
                <a:srgbClr val="1D528D"/>
              </a:solidFill>
              <a:latin typeface="Cambria" pitchFamily="18" charset="0"/>
            </a:endParaRPr>
          </a:p>
        </p:txBody>
      </p:sp>
      <p:graphicFrame>
        <p:nvGraphicFramePr>
          <p:cNvPr id="15" name="Diagramma 14">
            <a:extLst>
              <a:ext uri="{FF2B5EF4-FFF2-40B4-BE49-F238E27FC236}">
                <a16:creationId xmlns="" xmlns:a16="http://schemas.microsoft.com/office/drawing/2014/main" id="{58F0658F-622E-C3C0-B0CE-6F03D6E876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8439897"/>
              </p:ext>
            </p:extLst>
          </p:nvPr>
        </p:nvGraphicFramePr>
        <p:xfrm>
          <a:off x="1956612" y="4397217"/>
          <a:ext cx="7609529" cy="8319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103078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27130"/>
            <a:ext cx="12192000" cy="1325563"/>
          </a:xfrm>
        </p:spPr>
        <p:txBody>
          <a:bodyPr/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it-IT" sz="3200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PROGRAMME IEV DE COOPERATION TRANSFRONTALIERE</a:t>
            </a:r>
            <a:br>
              <a:rPr lang="it-IT" sz="3200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</a:br>
            <a:r>
              <a:rPr lang="it-IT" sz="3200" dirty="0">
                <a:solidFill>
                  <a:prstClr val="white"/>
                </a:solidFill>
                <a:latin typeface="Trebuchet MS" panose="020B0603020202020204" pitchFamily="34" charset="0"/>
                <a:ea typeface="+mn-ea"/>
                <a:cs typeface="+mn-cs"/>
              </a:rPr>
              <a:t> ITALIE – TUNISIE 2014-2020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75364" y="1553417"/>
            <a:ext cx="11611628" cy="4152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ts val="2000"/>
              </a:spcBef>
              <a:spcAft>
                <a:spcPct val="0"/>
              </a:spcAft>
            </a:pPr>
            <a:endParaRPr lang="it-IT" sz="2000" b="1" i="1" dirty="0">
              <a:solidFill>
                <a:srgbClr val="FF9900"/>
              </a:solidFill>
              <a:latin typeface="Trebuchet MS" panose="020B0603020202020204" pitchFamily="34" charset="0"/>
              <a:ea typeface="ＭＳ Ｐゴシック" charset="0"/>
            </a:endParaRPr>
          </a:p>
          <a:p>
            <a:pPr lvl="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2000" dirty="0">
                <a:latin typeface="Trebuchet MS" panose="020B0603020202020204" pitchFamily="34" charset="0"/>
              </a:rPr>
              <a:t>Autorité de Gestion</a:t>
            </a:r>
          </a:p>
          <a:p>
            <a:pPr lvl="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it-IT" sz="2000" b="1" i="1">
                <a:solidFill>
                  <a:srgbClr val="FF9900"/>
                </a:solidFill>
                <a:latin typeface="Trebuchet MS" panose="020B0603020202020204" pitchFamily="34" charset="0"/>
                <a:ea typeface="ＭＳ Ｐゴシック" charset="0"/>
              </a:rPr>
              <a:t>area7programmazione@regione.sicilia.it</a:t>
            </a:r>
            <a:endParaRPr lang="it-IT" sz="2000" b="1" i="1" dirty="0">
              <a:solidFill>
                <a:srgbClr val="FF9900"/>
              </a:solidFill>
              <a:latin typeface="Trebuchet MS" panose="020B0603020202020204" pitchFamily="34" charset="0"/>
              <a:ea typeface="ＭＳ Ｐゴシック" charset="0"/>
            </a:endParaRPr>
          </a:p>
          <a:p>
            <a:pPr lvl="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2000" b="1" dirty="0">
              <a:solidFill>
                <a:srgbClr val="007399"/>
              </a:solidFill>
              <a:latin typeface="Trebuchet MS" panose="020B0603020202020204" pitchFamily="34" charset="0"/>
              <a:ea typeface="ＭＳ Ｐゴシック" charset="0"/>
            </a:endParaRPr>
          </a:p>
          <a:p>
            <a:pPr lvl="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it-IT" sz="2000" b="1" dirty="0">
              <a:solidFill>
                <a:srgbClr val="007399"/>
              </a:solidFill>
              <a:latin typeface="Trebuchet MS" panose="020B0603020202020204" pitchFamily="34" charset="0"/>
              <a:ea typeface="ＭＳ Ｐゴシック" charset="0"/>
            </a:endParaRPr>
          </a:p>
          <a:p>
            <a:pPr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FR" sz="2000" dirty="0">
                <a:latin typeface="Trebuchet MS" panose="020B0603020202020204" pitchFamily="34" charset="0"/>
              </a:rPr>
              <a:t>Programme Italie-Tunisie 2014-2020</a:t>
            </a:r>
          </a:p>
          <a:p>
            <a:pPr lvl="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BE" sz="2000" b="1" i="1" dirty="0">
                <a:solidFill>
                  <a:srgbClr val="FF9900"/>
                </a:solidFill>
                <a:latin typeface="Trebuchet MS" panose="020B0603020202020204" pitchFamily="34" charset="0"/>
                <a:ea typeface="ＭＳ Ｐゴシック" charset="0"/>
              </a:rPr>
              <a:t>www.italietunisie.eu</a:t>
            </a:r>
          </a:p>
          <a:p>
            <a:pPr lvl="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fr-BE" sz="2000" b="1" i="1" dirty="0">
              <a:solidFill>
                <a:srgbClr val="FF9900"/>
              </a:solidFill>
              <a:latin typeface="Trebuchet MS" panose="020B0603020202020204" pitchFamily="34" charset="0"/>
              <a:ea typeface="ＭＳ Ｐゴシック" charset="0"/>
            </a:endParaRPr>
          </a:p>
          <a:p>
            <a:pPr lvl="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BE" sz="2000" b="1" i="1" dirty="0">
                <a:solidFill>
                  <a:srgbClr val="FF9900"/>
                </a:solidFill>
                <a:latin typeface="Trebuchet MS" panose="020B0603020202020204" pitchFamily="34" charset="0"/>
                <a:ea typeface="ＭＳ Ｐゴシック" charset="0"/>
              </a:rPr>
              <a:t>@</a:t>
            </a:r>
            <a:r>
              <a:rPr lang="fr-BE" sz="2000" b="1" i="1" dirty="0" err="1">
                <a:solidFill>
                  <a:srgbClr val="FF9900"/>
                </a:solidFill>
                <a:latin typeface="Trebuchet MS" panose="020B0603020202020204" pitchFamily="34" charset="0"/>
                <a:ea typeface="ＭＳ Ｐゴシック" charset="0"/>
              </a:rPr>
              <a:t>Programme.ItalieTunisie</a:t>
            </a:r>
            <a:endParaRPr lang="fr-BE" sz="2000" b="1" i="1" dirty="0">
              <a:solidFill>
                <a:srgbClr val="FF9900"/>
              </a:solidFill>
              <a:latin typeface="Trebuchet MS" panose="020B0603020202020204" pitchFamily="34" charset="0"/>
              <a:ea typeface="ＭＳ Ｐゴシック" charset="0"/>
            </a:endParaRPr>
          </a:p>
          <a:p>
            <a:pPr lvl="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fr-BE" sz="2000" b="1" i="1" dirty="0">
              <a:solidFill>
                <a:srgbClr val="FF9900"/>
              </a:solidFill>
              <a:latin typeface="Trebuchet MS" panose="020B0603020202020204" pitchFamily="34" charset="0"/>
              <a:ea typeface="ＭＳ Ｐゴシック" charset="0"/>
            </a:endParaRPr>
          </a:p>
          <a:p>
            <a:pPr lvl="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fr-BE" sz="2000" b="1" i="1" dirty="0">
                <a:solidFill>
                  <a:srgbClr val="FF9900"/>
                </a:solidFill>
                <a:latin typeface="Trebuchet MS" panose="020B0603020202020204" pitchFamily="34" charset="0"/>
                <a:ea typeface="ＭＳ Ｐゴシック" charset="0"/>
              </a:rPr>
              <a:t>@</a:t>
            </a:r>
            <a:r>
              <a:rPr lang="fr-BE" sz="2000" b="1" i="1" dirty="0" err="1">
                <a:solidFill>
                  <a:srgbClr val="FF9900"/>
                </a:solidFill>
                <a:latin typeface="Trebuchet MS" panose="020B0603020202020204" pitchFamily="34" charset="0"/>
                <a:ea typeface="ＭＳ Ｐゴシック" charset="0"/>
              </a:rPr>
              <a:t>ItalieTunisie</a:t>
            </a:r>
            <a:endParaRPr lang="fr-BE" sz="2000" b="1" i="1" dirty="0">
              <a:solidFill>
                <a:srgbClr val="FF9900"/>
              </a:solidFill>
              <a:latin typeface="Trebuchet MS" panose="020B0603020202020204" pitchFamily="34" charset="0"/>
              <a:ea typeface="ＭＳ Ｐゴシック" charset="0"/>
            </a:endParaRPr>
          </a:p>
          <a:p>
            <a:pPr lvl="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fr-BE" sz="2000" b="1" i="1" dirty="0">
              <a:solidFill>
                <a:srgbClr val="FF9900"/>
              </a:solidFill>
              <a:latin typeface="Trebuchet MS" panose="020B0603020202020204" pitchFamily="34" charset="0"/>
              <a:ea typeface="ＭＳ Ｐゴシック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469" y="3944985"/>
            <a:ext cx="771060" cy="771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5677" y="4678037"/>
            <a:ext cx="847073" cy="847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4898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12191999" cy="14128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lnSpc>
                <a:spcPct val="130000"/>
              </a:lnSpc>
              <a:defRPr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</a:rPr>
              <a:t>Instruments pour la vérification des dépenses:</a:t>
            </a:r>
            <a:b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</a:rPr>
            </a:b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</a:rPr>
              <a:t>Le Système d’information de gestion du POC Italie- Tunisie</a:t>
            </a:r>
            <a:b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</a:rPr>
            </a:b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</a:rPr>
              <a:t> </a:t>
            </a:r>
            <a:endParaRPr sz="3200" b="1" u="sng" dirty="0">
              <a:latin typeface="Trebuchet MS" panose="020B0603020202020204" pitchFamily="34" charset="0"/>
            </a:endParaRPr>
          </a:p>
        </p:txBody>
      </p:sp>
      <p:sp>
        <p:nvSpPr>
          <p:cNvPr id="12291" name="Rectangle 10"/>
          <p:cNvSpPr>
            <a:spLocks noChangeArrowheads="1"/>
          </p:cNvSpPr>
          <p:nvPr/>
        </p:nvSpPr>
        <p:spPr bwMode="auto">
          <a:xfrm>
            <a:off x="1847850" y="1878014"/>
            <a:ext cx="9144000" cy="793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</a:pPr>
            <a:endParaRPr lang="it-IT" altLang="it-IT">
              <a:solidFill>
                <a:srgbClr val="007399"/>
              </a:solidFill>
            </a:endParaRPr>
          </a:p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</a:pPr>
            <a:endParaRPr lang="fr-FR" altLang="it-IT" sz="2800">
              <a:solidFill>
                <a:srgbClr val="1D528D"/>
              </a:solidFill>
              <a:latin typeface="Cambria" panose="02040503050406030204" pitchFamily="18" charset="0"/>
            </a:endParaRPr>
          </a:p>
        </p:txBody>
      </p:sp>
      <p:sp>
        <p:nvSpPr>
          <p:cNvPr id="12292" name="Rectangle 10"/>
          <p:cNvSpPr>
            <a:spLocks noChangeArrowheads="1"/>
          </p:cNvSpPr>
          <p:nvPr/>
        </p:nvSpPr>
        <p:spPr bwMode="auto">
          <a:xfrm>
            <a:off x="1524000" y="1412875"/>
            <a:ext cx="914400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</a:pPr>
            <a:r>
              <a:rPr lang="it-IT" altLang="it-IT">
                <a:solidFill>
                  <a:srgbClr val="FF0000"/>
                </a:solidFill>
                <a:latin typeface="Cambria" panose="02040503050406030204" pitchFamily="18" charset="0"/>
              </a:rPr>
              <a:t>  </a:t>
            </a:r>
          </a:p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</a:pPr>
            <a:endParaRPr lang="it-IT" altLang="it-IT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662354" y="2513011"/>
            <a:ext cx="10867292" cy="105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fr-FR" altLang="it-IT" sz="2400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ULYSSES </a:t>
            </a:r>
          </a:p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fr-FR" altLang="it-IT" b="1" kern="50" cap="small" dirty="0">
                <a:solidFill>
                  <a:srgbClr val="002060"/>
                </a:solidFill>
                <a:ea typeface="Arial Unicode MS" panose="020B0604020202020204" pitchFamily="34" charset="-128"/>
                <a:cs typeface="Calibri" panose="020F0502020204030204" pitchFamily="34" charset="0"/>
              </a:rPr>
              <a:t>UN SYSTÈME INFORMATIQUE BILINGUE EN LIGNE  POUR LA GESTION ET LE SUIVI DES PROJETS.</a:t>
            </a:r>
          </a:p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fr-FR" altLang="it-IT" b="1" kern="50" cap="small" dirty="0">
                <a:solidFill>
                  <a:srgbClr val="002060"/>
                </a:solidFill>
                <a:ea typeface="Arial Unicode MS" panose="020B0604020202020204" pitchFamily="34" charset="-128"/>
                <a:cs typeface="Calibri" panose="020F0502020204030204" pitchFamily="34" charset="0"/>
              </a:rPr>
              <a:t> </a:t>
            </a:r>
            <a:r>
              <a:rPr lang="fr-FR" altLang="it-IT" sz="1600" b="1" kern="50" cap="small" dirty="0">
                <a:solidFill>
                  <a:srgbClr val="002060"/>
                </a:solidFill>
                <a:ea typeface="Arial Unicode MS" panose="020B0604020202020204" pitchFamily="34" charset="-128"/>
                <a:cs typeface="Calibri" panose="020F0502020204030204" pitchFamily="34" charset="0"/>
              </a:rPr>
              <a:t>IL PERMET LA GESTION, LE SUIVI, LA VÉRIFICATION ET LE CONTROL DU PROGRAMME ET DES PROJETS FINANCÉS</a:t>
            </a:r>
            <a:r>
              <a:rPr lang="fr-FR" altLang="it-IT" b="1" kern="50" cap="small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. </a:t>
            </a:r>
          </a:p>
        </p:txBody>
      </p:sp>
      <p:pic>
        <p:nvPicPr>
          <p:cNvPr id="8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504" y="3918857"/>
            <a:ext cx="3673475" cy="179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2262555" y="5905882"/>
            <a:ext cx="7280030" cy="66159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342900" indent="-342900" algn="just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fr-FR" altLang="it-IT" sz="1800" b="0" dirty="0">
                <a:solidFill>
                  <a:srgbClr val="1D528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Facilite la transmission /circulation des rapports financiers sans papier </a:t>
            </a:r>
          </a:p>
          <a:p>
            <a:pPr marL="342900" indent="-342900" algn="just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fr-FR" altLang="it-IT" sz="1800" b="0" dirty="0">
                <a:solidFill>
                  <a:srgbClr val="1D528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Rends la gestion des projets transparents, partagés et traçables.</a:t>
            </a:r>
          </a:p>
        </p:txBody>
      </p:sp>
      <p:sp>
        <p:nvSpPr>
          <p:cNvPr id="9" name="Rettangolo 8"/>
          <p:cNvSpPr/>
          <p:nvPr/>
        </p:nvSpPr>
        <p:spPr>
          <a:xfrm>
            <a:off x="219460" y="1551514"/>
            <a:ext cx="11875476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Clr>
                <a:srgbClr val="FF6600"/>
              </a:buClr>
              <a:defRPr/>
            </a:pPr>
            <a:r>
              <a:rPr lang="fr-FR" altLang="it-IT" b="1" kern="50" cap="small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Le système d’information de gestion du programme permet de gérer toutes les données pour la réalisation du POC Italie-Tunisie: </a:t>
            </a:r>
          </a:p>
          <a:p>
            <a:pPr algn="ctr">
              <a:spcBef>
                <a:spcPts val="600"/>
              </a:spcBef>
              <a:buClr>
                <a:srgbClr val="FF6600"/>
              </a:buClr>
              <a:defRPr/>
            </a:pPr>
            <a:r>
              <a:rPr lang="fr-FR" altLang="it-IT" kern="50" cap="small" dirty="0">
                <a:solidFill>
                  <a:srgbClr val="00206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Toute information sera saisie dans le système informatique du programme</a:t>
            </a:r>
            <a:endParaRPr lang="fr-FR" altLang="it-IT" sz="1400" kern="50" cap="small" dirty="0">
              <a:solidFill>
                <a:srgbClr val="002060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669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75346"/>
            <a:ext cx="12191999" cy="103623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</a:rPr>
              <a:t/>
            </a:r>
            <a:b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</a:rPr>
            </a:b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</a:rPr>
              <a:t> le Système </a:t>
            </a:r>
            <a:r>
              <a:rPr lang="fr-FR" sz="3200" b="1" dirty="0" err="1">
                <a:solidFill>
                  <a:prstClr val="white"/>
                </a:solidFill>
                <a:latin typeface="Trebuchet MS" panose="020B0603020202020204" pitchFamily="34" charset="0"/>
              </a:rPr>
              <a:t>Ulysses</a:t>
            </a: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</a:rPr>
              <a:t>: les profiles des utilisateurs</a:t>
            </a:r>
            <a:b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</a:rPr>
            </a:br>
            <a:endParaRPr lang="fr-FR" sz="3200" b="1" u="sng" dirty="0">
              <a:latin typeface="Trebuchet MS" panose="020B0603020202020204" pitchFamily="34" charset="0"/>
            </a:endParaRPr>
          </a:p>
        </p:txBody>
      </p:sp>
      <p:sp>
        <p:nvSpPr>
          <p:cNvPr id="12291" name="Rectangle 10"/>
          <p:cNvSpPr>
            <a:spLocks noChangeArrowheads="1"/>
          </p:cNvSpPr>
          <p:nvPr/>
        </p:nvSpPr>
        <p:spPr bwMode="auto">
          <a:xfrm>
            <a:off x="1847850" y="1878014"/>
            <a:ext cx="9144000" cy="793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</a:pPr>
            <a:endParaRPr lang="it-IT" altLang="it-IT">
              <a:solidFill>
                <a:srgbClr val="007399"/>
              </a:solidFill>
            </a:endParaRPr>
          </a:p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</a:pPr>
            <a:endParaRPr lang="fr-FR" altLang="it-IT" sz="2800">
              <a:solidFill>
                <a:srgbClr val="1D528D"/>
              </a:solidFill>
              <a:latin typeface="Cambria" panose="02040503050406030204" pitchFamily="18" charset="0"/>
            </a:endParaRPr>
          </a:p>
        </p:txBody>
      </p:sp>
      <p:sp>
        <p:nvSpPr>
          <p:cNvPr id="12292" name="Rectangle 10"/>
          <p:cNvSpPr>
            <a:spLocks noChangeArrowheads="1"/>
          </p:cNvSpPr>
          <p:nvPr/>
        </p:nvSpPr>
        <p:spPr bwMode="auto">
          <a:xfrm>
            <a:off x="1524000" y="1412875"/>
            <a:ext cx="914400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</a:pPr>
            <a:r>
              <a:rPr lang="it-IT" altLang="it-IT">
                <a:solidFill>
                  <a:srgbClr val="FF0000"/>
                </a:solidFill>
                <a:latin typeface="Cambria" panose="02040503050406030204" pitchFamily="18" charset="0"/>
              </a:rPr>
              <a:t>  </a:t>
            </a:r>
          </a:p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</a:pPr>
            <a:endParaRPr lang="it-IT" altLang="it-IT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107576" y="1510421"/>
            <a:ext cx="11926162" cy="106065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Clr>
                <a:srgbClr val="FF6600"/>
              </a:buClr>
              <a:defRPr/>
            </a:pPr>
            <a:r>
              <a:rPr lang="fr-FR" altLang="it-IT" sz="1800" kern="50" cap="small" dirty="0">
                <a:solidFill>
                  <a:srgbClr val="002060"/>
                </a:solidFill>
                <a:latin typeface="+mn-lt"/>
                <a:ea typeface="Arial Unicode MS" panose="020B0604020202020204" pitchFamily="34" charset="-128"/>
                <a:cs typeface="Calibri" panose="020F0502020204030204" pitchFamily="34" charset="0"/>
              </a:rPr>
              <a:t>Le </a:t>
            </a:r>
            <a:r>
              <a:rPr lang="fr-FR" altLang="it-IT" sz="1800" kern="50" cap="small">
                <a:solidFill>
                  <a:srgbClr val="002060"/>
                </a:solidFill>
                <a:latin typeface="+mn-lt"/>
                <a:ea typeface="Arial Unicode MS" panose="020B0604020202020204" pitchFamily="34" charset="-128"/>
                <a:cs typeface="Calibri" panose="020F0502020204030204" pitchFamily="34" charset="0"/>
              </a:rPr>
              <a:t>système </a:t>
            </a:r>
            <a:r>
              <a:rPr lang="fr-FR" altLang="it-IT" sz="1800" kern="50" cap="small" smtClean="0">
                <a:solidFill>
                  <a:srgbClr val="002060"/>
                </a:solidFill>
                <a:latin typeface="+mn-lt"/>
                <a:ea typeface="Arial Unicode MS" panose="020B0604020202020204" pitchFamily="34" charset="-128"/>
                <a:cs typeface="Calibri" panose="020F0502020204030204" pitchFamily="34" charset="0"/>
              </a:rPr>
              <a:t>est </a:t>
            </a:r>
            <a:r>
              <a:rPr lang="fr-FR" altLang="it-IT" sz="1800" kern="50" cap="small" dirty="0">
                <a:solidFill>
                  <a:srgbClr val="002060"/>
                </a:solidFill>
                <a:latin typeface="+mn-lt"/>
                <a:ea typeface="Arial Unicode MS" panose="020B0604020202020204" pitchFamily="34" charset="-128"/>
                <a:cs typeface="Calibri" panose="020F0502020204030204" pitchFamily="34" charset="0"/>
              </a:rPr>
              <a:t>accessible au personnel autorisé par les structures de gestion.</a:t>
            </a:r>
          </a:p>
          <a:p>
            <a:pPr algn="ctr">
              <a:spcBef>
                <a:spcPct val="0"/>
              </a:spcBef>
              <a:buClr>
                <a:srgbClr val="FF6600"/>
              </a:buClr>
              <a:defRPr/>
            </a:pPr>
            <a:r>
              <a:rPr lang="fr-FR" altLang="it-IT" sz="1800" kern="50" cap="small" dirty="0">
                <a:solidFill>
                  <a:srgbClr val="002060"/>
                </a:solidFill>
                <a:latin typeface="+mn-lt"/>
                <a:ea typeface="Arial Unicode MS" panose="020B0604020202020204" pitchFamily="34" charset="-128"/>
                <a:cs typeface="Calibri" panose="020F0502020204030204" pitchFamily="34" charset="0"/>
              </a:rPr>
              <a:t>L’accès au système d’information est profilé. L’application prévoit une phase de login au moyen d’insertion d’un nom d’utilisateur et d’un mot de passe. </a:t>
            </a:r>
          </a:p>
          <a:p>
            <a:pPr algn="ctr">
              <a:spcBef>
                <a:spcPct val="0"/>
              </a:spcBef>
              <a:buClr>
                <a:srgbClr val="FF6600"/>
              </a:buClr>
              <a:defRPr/>
            </a:pPr>
            <a:r>
              <a:rPr lang="fr-FR" altLang="it-IT" sz="1800" kern="50" cap="small" dirty="0">
                <a:solidFill>
                  <a:srgbClr val="002060"/>
                </a:solidFill>
                <a:latin typeface="+mn-lt"/>
                <a:ea typeface="Arial Unicode MS" panose="020B0604020202020204" pitchFamily="34" charset="-128"/>
                <a:cs typeface="Calibri" panose="020F0502020204030204" pitchFamily="34" charset="0"/>
              </a:rPr>
              <a:t>Chaque utilisateur aura seulement  la permission d’effectuer les opérations de son profile. </a:t>
            </a:r>
          </a:p>
          <a:p>
            <a:pPr algn="just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defRPr/>
            </a:pPr>
            <a:r>
              <a:rPr lang="fr-FR" altLang="it-IT" sz="1800" dirty="0">
                <a:solidFill>
                  <a:srgbClr val="1D528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  </a:t>
            </a:r>
          </a:p>
        </p:txBody>
      </p:sp>
      <p:sp>
        <p:nvSpPr>
          <p:cNvPr id="2" name="Rettangolo arrotondato 1"/>
          <p:cNvSpPr/>
          <p:nvPr/>
        </p:nvSpPr>
        <p:spPr>
          <a:xfrm>
            <a:off x="3318933" y="2746053"/>
            <a:ext cx="5376335" cy="59502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002060"/>
              </a:solidFill>
            </a:endParaRPr>
          </a:p>
          <a:p>
            <a:pPr algn="ctr"/>
            <a:r>
              <a:rPr lang="fr-FR" dirty="0">
                <a:solidFill>
                  <a:srgbClr val="002060"/>
                </a:solidFill>
              </a:rPr>
              <a:t>personnes participant à la gestion des projets</a:t>
            </a:r>
          </a:p>
          <a:p>
            <a:pPr algn="ctr"/>
            <a:endParaRPr lang="fr-FR" dirty="0"/>
          </a:p>
        </p:txBody>
      </p:sp>
      <p:sp>
        <p:nvSpPr>
          <p:cNvPr id="3" name="Freccia in giù 2"/>
          <p:cNvSpPr/>
          <p:nvPr/>
        </p:nvSpPr>
        <p:spPr>
          <a:xfrm>
            <a:off x="7729579" y="3560285"/>
            <a:ext cx="484632" cy="6265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Rettangolo 3"/>
          <p:cNvSpPr/>
          <p:nvPr/>
        </p:nvSpPr>
        <p:spPr>
          <a:xfrm>
            <a:off x="7053261" y="4273041"/>
            <a:ext cx="24681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2060"/>
                </a:solidFill>
              </a:rPr>
              <a:t>Bénéficiaire (BP)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2060"/>
                </a:solidFill>
              </a:rPr>
              <a:t>Partenaire (P)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chemeClr val="bg2">
                    <a:lumMod val="50000"/>
                  </a:schemeClr>
                </a:solidFill>
              </a:rPr>
              <a:t>Auditeur (AUD/REV</a:t>
            </a:r>
            <a:r>
              <a:rPr lang="fr-FR" dirty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10" name="Rettangolo 9"/>
          <p:cNvSpPr/>
          <p:nvPr/>
        </p:nvSpPr>
        <p:spPr>
          <a:xfrm>
            <a:off x="2169995" y="4261306"/>
            <a:ext cx="39578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2060"/>
                </a:solidFill>
              </a:rPr>
              <a:t>Secrétariat </a:t>
            </a:r>
            <a:r>
              <a:rPr lang="fr-FR" dirty="0">
                <a:solidFill>
                  <a:srgbClr val="002060"/>
                </a:solidFill>
              </a:rPr>
              <a:t>Technique Conjoint (STC)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2060"/>
                </a:solidFill>
              </a:rPr>
              <a:t>Autorité </a:t>
            </a:r>
            <a:r>
              <a:rPr lang="fr-FR" dirty="0">
                <a:solidFill>
                  <a:srgbClr val="002060"/>
                </a:solidFill>
              </a:rPr>
              <a:t>de Gestion (AG)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2060"/>
                </a:solidFill>
              </a:rPr>
              <a:t>Autorité </a:t>
            </a:r>
            <a:r>
              <a:rPr lang="fr-FR" dirty="0">
                <a:solidFill>
                  <a:srgbClr val="002060"/>
                </a:solidFill>
              </a:rPr>
              <a:t>de Certification (</a:t>
            </a:r>
            <a:r>
              <a:rPr lang="fr-FR" dirty="0" err="1">
                <a:solidFill>
                  <a:srgbClr val="002060"/>
                </a:solidFill>
              </a:rPr>
              <a:t>AdC</a:t>
            </a:r>
            <a:r>
              <a:rPr lang="fr-FR" dirty="0">
                <a:solidFill>
                  <a:srgbClr val="002060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2060"/>
                </a:solidFill>
              </a:rPr>
              <a:t>Autorité d’ Audit (</a:t>
            </a:r>
            <a:r>
              <a:rPr lang="fr-FR" dirty="0" err="1">
                <a:solidFill>
                  <a:srgbClr val="002060"/>
                </a:solidFill>
              </a:rPr>
              <a:t>AdA</a:t>
            </a:r>
            <a:r>
              <a:rPr lang="fr-FR" dirty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11" name="Freccia in giù 10"/>
          <p:cNvSpPr/>
          <p:nvPr/>
        </p:nvSpPr>
        <p:spPr>
          <a:xfrm>
            <a:off x="3835399" y="3560284"/>
            <a:ext cx="484632" cy="6265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2" name="Picture 4" descr="Progettazione, modifiche o integrazioni di ascensori e impianti elevator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3488" y="2709613"/>
            <a:ext cx="1509024" cy="1509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5538" y="707526"/>
            <a:ext cx="838200" cy="583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ttangolo 4"/>
          <p:cNvSpPr/>
          <p:nvPr/>
        </p:nvSpPr>
        <p:spPr>
          <a:xfrm>
            <a:off x="2155480" y="6036270"/>
            <a:ext cx="7518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Clr>
                <a:srgbClr val="FF6600"/>
              </a:buClr>
              <a:defRPr/>
            </a:pPr>
            <a:r>
              <a:rPr lang="fr-FR" altLang="it-IT" sz="1400" dirty="0">
                <a:solidFill>
                  <a:srgbClr val="1D528D"/>
                </a:solidFill>
              </a:rPr>
              <a:t>Dans la phase d'authentification, chaque utilisateur est reconnu par le Système pour accéder aux  données et aux fonctions  selon les autorisations qui lui sont associés.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="" xmlns:a16="http://schemas.microsoft.com/office/drawing/2014/main" id="{3612C8AC-6CFE-4C77-2C23-49FB4648F6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027" y="2663993"/>
            <a:ext cx="1509024" cy="150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642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732EBFDC-CD08-B098-E9B9-3D62DB01A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18255"/>
            <a:ext cx="10515600" cy="1325563"/>
          </a:xfrm>
        </p:spPr>
        <p:txBody>
          <a:bodyPr/>
          <a:lstStyle/>
          <a:p>
            <a:r>
              <a:rPr lang="fr-FR" smtClean="0">
                <a:solidFill>
                  <a:schemeClr val="bg1"/>
                </a:solidFill>
              </a:rPr>
              <a:t>La création </a:t>
            </a:r>
            <a:r>
              <a:rPr lang="fr-FR" dirty="0" smtClean="0">
                <a:solidFill>
                  <a:schemeClr val="bg1"/>
                </a:solidFill>
              </a:rPr>
              <a:t>du projet sur le système</a:t>
            </a:r>
            <a:br>
              <a:rPr lang="fr-FR" dirty="0" smtClean="0">
                <a:solidFill>
                  <a:schemeClr val="bg1"/>
                </a:solidFill>
              </a:rPr>
            </a:br>
            <a:r>
              <a:rPr lang="fr-FR" sz="2800" dirty="0" smtClean="0">
                <a:solidFill>
                  <a:schemeClr val="bg1"/>
                </a:solidFill>
              </a:rPr>
              <a:t>(Utilisateur « Administration »)</a:t>
            </a:r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="" xmlns:a16="http://schemas.microsoft.com/office/drawing/2014/main" id="{0A518AC5-539D-D858-6F61-DA131F3694D2}"/>
              </a:ext>
            </a:extLst>
          </p:cNvPr>
          <p:cNvSpPr/>
          <p:nvPr/>
        </p:nvSpPr>
        <p:spPr>
          <a:xfrm>
            <a:off x="1742850" y="4076630"/>
            <a:ext cx="2606675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4000" dirty="0">
                <a:solidFill>
                  <a:srgbClr val="1D528D"/>
                </a:solidFill>
              </a:rPr>
              <a:t>AG/STC</a:t>
            </a:r>
            <a:r>
              <a:rPr lang="it-IT" sz="4000" dirty="0">
                <a:solidFill>
                  <a:srgbClr val="1D528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="" xmlns:a16="http://schemas.microsoft.com/office/drawing/2014/main" id="{7E355E9D-2AE7-370A-DC0D-32E282DA756A}"/>
              </a:ext>
            </a:extLst>
          </p:cNvPr>
          <p:cNvSpPr/>
          <p:nvPr/>
        </p:nvSpPr>
        <p:spPr>
          <a:xfrm>
            <a:off x="5406553" y="2868042"/>
            <a:ext cx="5946216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  <a:defRPr/>
            </a:pPr>
            <a:r>
              <a:rPr lang="fr-FR" dirty="0">
                <a:solidFill>
                  <a:srgbClr val="1D528D"/>
                </a:solidFill>
              </a:rPr>
              <a:t>Chargement des données anagraphes du Projet</a:t>
            </a:r>
          </a:p>
          <a:p>
            <a:pPr marL="342900" indent="-342900">
              <a:buFont typeface="Wingdings" pitchFamily="2" charset="2"/>
              <a:buChar char="q"/>
              <a:defRPr/>
            </a:pPr>
            <a:endParaRPr lang="fr-FR" dirty="0">
              <a:solidFill>
                <a:srgbClr val="1D528D"/>
              </a:solidFill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fr-FR" dirty="0">
                <a:solidFill>
                  <a:srgbClr val="1D528D"/>
                </a:solidFill>
              </a:rPr>
              <a:t>Chargement des données du Partenariat</a:t>
            </a:r>
          </a:p>
          <a:p>
            <a:pPr marL="342900" indent="-342900">
              <a:buFont typeface="Wingdings" pitchFamily="2" charset="2"/>
              <a:buChar char="q"/>
              <a:defRPr/>
            </a:pPr>
            <a:endParaRPr lang="fr-FR" dirty="0">
              <a:solidFill>
                <a:srgbClr val="1D528D"/>
              </a:solidFill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fr-FR" dirty="0">
                <a:solidFill>
                  <a:srgbClr val="1D528D"/>
                </a:solidFill>
              </a:rPr>
              <a:t>Chargement des Groupes de Taches , du Budget et des modifications approuvées par l’AG</a:t>
            </a:r>
          </a:p>
          <a:p>
            <a:pPr>
              <a:defRPr/>
            </a:pPr>
            <a:endParaRPr lang="fr-FR" dirty="0">
              <a:solidFill>
                <a:srgbClr val="1D528D"/>
              </a:solidFill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fr-FR" dirty="0">
                <a:solidFill>
                  <a:srgbClr val="1D528D"/>
                </a:solidFill>
              </a:rPr>
              <a:t>Chargement des indicateurs </a:t>
            </a:r>
          </a:p>
          <a:p>
            <a:pPr marL="342900" indent="-342900">
              <a:buFont typeface="Wingdings" pitchFamily="2" charset="2"/>
              <a:buChar char="q"/>
              <a:defRPr/>
            </a:pPr>
            <a:endParaRPr lang="fr-FR" dirty="0">
              <a:solidFill>
                <a:srgbClr val="1D528D"/>
              </a:solidFill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fr-FR" dirty="0">
                <a:solidFill>
                  <a:srgbClr val="1D528D"/>
                </a:solidFill>
              </a:rPr>
              <a:t>Charger les données financières du projets</a:t>
            </a:r>
          </a:p>
          <a:p>
            <a:pPr>
              <a:defRPr/>
            </a:pPr>
            <a:endParaRPr lang="fr-FR" dirty="0">
              <a:solidFill>
                <a:srgbClr val="1D528D"/>
              </a:solidFill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fr-FR" dirty="0">
                <a:solidFill>
                  <a:srgbClr val="1D528D"/>
                </a:solidFill>
              </a:rPr>
              <a:t> Initialisation des procédures d’accès </a:t>
            </a:r>
            <a:r>
              <a:rPr lang="it-IT" sz="2000" dirty="0">
                <a:solidFill>
                  <a:srgbClr val="1D528D"/>
                </a:solidFill>
                <a:latin typeface="Cambria" pitchFamily="18" charset="0"/>
              </a:rPr>
              <a:t>     </a:t>
            </a:r>
            <a:endParaRPr lang="fr-FR" sz="2000" dirty="0">
              <a:solidFill>
                <a:prstClr val="black"/>
              </a:solidFill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="" xmlns:a16="http://schemas.microsoft.com/office/drawing/2014/main" id="{71C17A79-2421-BA75-4A5D-647EF7FFAA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295" y="1532824"/>
            <a:ext cx="3746500" cy="2171700"/>
          </a:xfrm>
          <a:prstGeom prst="rect">
            <a:avLst/>
          </a:prstGeom>
        </p:spPr>
      </p:pic>
      <p:sp>
        <p:nvSpPr>
          <p:cNvPr id="19" name="Freccia in giù 18"/>
          <p:cNvSpPr/>
          <p:nvPr/>
        </p:nvSpPr>
        <p:spPr>
          <a:xfrm>
            <a:off x="6397937" y="2398011"/>
            <a:ext cx="669833" cy="470031"/>
          </a:xfrm>
          <a:prstGeom prst="downArrow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buClr>
                <a:srgbClr val="FF6600"/>
              </a:buClr>
            </a:pPr>
            <a:endParaRPr lang="it-IT" sz="2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grpSp>
        <p:nvGrpSpPr>
          <p:cNvPr id="20" name="Gruppo 5">
            <a:extLst>
              <a:ext uri="{FF2B5EF4-FFF2-40B4-BE49-F238E27FC236}">
                <a16:creationId xmlns="" xmlns:a16="http://schemas.microsoft.com/office/drawing/2014/main" id="{672D731B-15AE-3F38-6FB8-62C3815180B0}"/>
              </a:ext>
            </a:extLst>
          </p:cNvPr>
          <p:cNvGrpSpPr>
            <a:grpSpLocks/>
          </p:cNvGrpSpPr>
          <p:nvPr/>
        </p:nvGrpSpPr>
        <p:grpSpPr bwMode="auto">
          <a:xfrm>
            <a:off x="4437010" y="1526474"/>
            <a:ext cx="2409825" cy="871537"/>
            <a:chOff x="1785" y="1596826"/>
            <a:chExt cx="2175867" cy="870346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21" name="Gallone 6">
              <a:extLst>
                <a:ext uri="{FF2B5EF4-FFF2-40B4-BE49-F238E27FC236}">
                  <a16:creationId xmlns="" xmlns:a16="http://schemas.microsoft.com/office/drawing/2014/main" id="{9944F2A6-D2A7-6243-73AB-54ADFA1BBC96}"/>
                </a:ext>
              </a:extLst>
            </p:cNvPr>
            <p:cNvSpPr/>
            <p:nvPr/>
          </p:nvSpPr>
          <p:spPr>
            <a:xfrm>
              <a:off x="1785" y="1596826"/>
              <a:ext cx="2175867" cy="870346"/>
            </a:xfrm>
            <a:prstGeom prst="chevron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Gallone 4">
              <a:extLst>
                <a:ext uri="{FF2B5EF4-FFF2-40B4-BE49-F238E27FC236}">
                  <a16:creationId xmlns="" xmlns:a16="http://schemas.microsoft.com/office/drawing/2014/main" id="{A8F21C05-750A-5BC7-0C7C-9239BF14F8F4}"/>
                </a:ext>
              </a:extLst>
            </p:cNvPr>
            <p:cNvSpPr/>
            <p:nvPr/>
          </p:nvSpPr>
          <p:spPr>
            <a:xfrm>
              <a:off x="437532" y="1596826"/>
              <a:ext cx="1304373" cy="87034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0010" tIns="26670" rIns="26670" bIns="2667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dirty="0">
                  <a:solidFill>
                    <a:srgbClr val="4E67C8">
                      <a:lumMod val="75000"/>
                    </a:srgbClr>
                  </a:solidFill>
                </a:rPr>
                <a:t>Création du projet sur le système </a:t>
              </a:r>
            </a:p>
          </p:txBody>
        </p:sp>
      </p:grpSp>
      <p:grpSp>
        <p:nvGrpSpPr>
          <p:cNvPr id="23" name="Gruppo 8">
            <a:extLst>
              <a:ext uri="{FF2B5EF4-FFF2-40B4-BE49-F238E27FC236}">
                <a16:creationId xmlns="" xmlns:a16="http://schemas.microsoft.com/office/drawing/2014/main" id="{464C1C6D-7043-4283-DF60-130E0404101E}"/>
              </a:ext>
            </a:extLst>
          </p:cNvPr>
          <p:cNvGrpSpPr>
            <a:grpSpLocks/>
          </p:cNvGrpSpPr>
          <p:nvPr/>
        </p:nvGrpSpPr>
        <p:grpSpPr bwMode="auto">
          <a:xfrm>
            <a:off x="6957017" y="1532824"/>
            <a:ext cx="2305050" cy="865187"/>
            <a:chOff x="5357" y="1391443"/>
            <a:chExt cx="3202781" cy="1281112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24" name="Gallone 9">
              <a:extLst>
                <a:ext uri="{FF2B5EF4-FFF2-40B4-BE49-F238E27FC236}">
                  <a16:creationId xmlns="" xmlns:a16="http://schemas.microsoft.com/office/drawing/2014/main" id="{FC5BBF4D-FB8C-1E1C-A5FA-85FBC7396C5F}"/>
                </a:ext>
              </a:extLst>
            </p:cNvPr>
            <p:cNvSpPr/>
            <p:nvPr/>
          </p:nvSpPr>
          <p:spPr>
            <a:xfrm>
              <a:off x="5357" y="1391443"/>
              <a:ext cx="3202781" cy="1281112"/>
            </a:xfrm>
            <a:prstGeom prst="chevron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Gallone 4">
              <a:extLst>
                <a:ext uri="{FF2B5EF4-FFF2-40B4-BE49-F238E27FC236}">
                  <a16:creationId xmlns="" xmlns:a16="http://schemas.microsoft.com/office/drawing/2014/main" id="{6FA542F0-2AC4-E377-E19E-7DA11572F5B2}"/>
                </a:ext>
              </a:extLst>
            </p:cNvPr>
            <p:cNvSpPr/>
            <p:nvPr/>
          </p:nvSpPr>
          <p:spPr>
            <a:xfrm>
              <a:off x="645031" y="1469808"/>
              <a:ext cx="1923433" cy="117393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008" tIns="21336" rIns="21336" bIns="21336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dirty="0">
                  <a:solidFill>
                    <a:srgbClr val="4E67C8">
                      <a:lumMod val="75000"/>
                    </a:srgbClr>
                  </a:solidFill>
                </a:rPr>
                <a:t>Initialisatio</a:t>
              </a:r>
              <a:r>
                <a:rPr lang="fr-FR" dirty="0">
                  <a:solidFill>
                    <a:srgbClr val="212745">
                      <a:lumMod val="60000"/>
                      <a:lumOff val="40000"/>
                    </a:srgbClr>
                  </a:solidFill>
                </a:rPr>
                <a:t>n</a:t>
              </a:r>
            </a:p>
          </p:txBody>
        </p:sp>
      </p:grpSp>
      <p:grpSp>
        <p:nvGrpSpPr>
          <p:cNvPr id="26" name="Gruppo 12">
            <a:extLst>
              <a:ext uri="{FF2B5EF4-FFF2-40B4-BE49-F238E27FC236}">
                <a16:creationId xmlns="" xmlns:a16="http://schemas.microsoft.com/office/drawing/2014/main" id="{3E139B58-8AD8-F9EE-19C6-4BF8E3A351D9}"/>
              </a:ext>
            </a:extLst>
          </p:cNvPr>
          <p:cNvGrpSpPr>
            <a:grpSpLocks/>
          </p:cNvGrpSpPr>
          <p:nvPr/>
        </p:nvGrpSpPr>
        <p:grpSpPr bwMode="auto">
          <a:xfrm>
            <a:off x="9281117" y="1512493"/>
            <a:ext cx="2232025" cy="865187"/>
            <a:chOff x="9117866" y="3187581"/>
            <a:chExt cx="6096000" cy="2438400"/>
          </a:xfrm>
        </p:grpSpPr>
        <p:sp>
          <p:nvSpPr>
            <p:cNvPr id="27" name="Gallone 13">
              <a:extLst>
                <a:ext uri="{FF2B5EF4-FFF2-40B4-BE49-F238E27FC236}">
                  <a16:creationId xmlns="" xmlns:a16="http://schemas.microsoft.com/office/drawing/2014/main" id="{06E09279-65FC-08DD-1918-55341004B8FB}"/>
                </a:ext>
              </a:extLst>
            </p:cNvPr>
            <p:cNvSpPr/>
            <p:nvPr/>
          </p:nvSpPr>
          <p:spPr>
            <a:xfrm>
              <a:off x="9117866" y="3187581"/>
              <a:ext cx="6096000" cy="2438400"/>
            </a:xfrm>
            <a:prstGeom prst="chevron">
              <a:avLst/>
            </a:pr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Gallone 4">
              <a:extLst>
                <a:ext uri="{FF2B5EF4-FFF2-40B4-BE49-F238E27FC236}">
                  <a16:creationId xmlns="" xmlns:a16="http://schemas.microsoft.com/office/drawing/2014/main" id="{D08D09BF-E272-AAE6-9398-D1BDC81A7E99}"/>
                </a:ext>
              </a:extLst>
            </p:cNvPr>
            <p:cNvSpPr/>
            <p:nvPr/>
          </p:nvSpPr>
          <p:spPr>
            <a:xfrm>
              <a:off x="10232143" y="3187581"/>
              <a:ext cx="3654997" cy="2290755"/>
            </a:xfrm>
            <a:prstGeom prst="rect">
              <a:avLst/>
            </a:prstGeom>
            <a:solidFill>
              <a:srgbClr val="92D05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32029" tIns="77343" rIns="77343" bIns="77343" spcCol="1270" anchor="ctr"/>
            <a:lstStyle/>
            <a:p>
              <a:pPr algn="ctr" defTabSz="2578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dirty="0">
                  <a:solidFill>
                    <a:srgbClr val="4E67C8">
                      <a:lumMod val="75000"/>
                    </a:srgbClr>
                  </a:solidFill>
                </a:rPr>
                <a:t>Mise en </a:t>
              </a:r>
              <a:r>
                <a:rPr lang="fr-FR" dirty="0">
                  <a:solidFill>
                    <a:srgbClr val="4E67C8">
                      <a:lumMod val="75000"/>
                    </a:srgbClr>
                  </a:solidFill>
                </a:rPr>
                <a:t>œuvre</a:t>
              </a:r>
            </a:p>
          </p:txBody>
        </p:sp>
      </p:grpSp>
      <p:sp>
        <p:nvSpPr>
          <p:cNvPr id="29" name="Parentesi graffa aperta 28"/>
          <p:cNvSpPr/>
          <p:nvPr/>
        </p:nvSpPr>
        <p:spPr>
          <a:xfrm>
            <a:off x="4435607" y="2868042"/>
            <a:ext cx="885102" cy="344709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449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732EBFDC-CD08-B098-E9B9-3D62DB01A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086" y="18255"/>
            <a:ext cx="11480799" cy="1325563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Les actions possibles: Bénéficiaire et partenaires 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="" xmlns:a16="http://schemas.microsoft.com/office/drawing/2014/main" id="{0A518AC5-539D-D858-6F61-DA131F3694D2}"/>
              </a:ext>
            </a:extLst>
          </p:cNvPr>
          <p:cNvSpPr/>
          <p:nvPr/>
        </p:nvSpPr>
        <p:spPr>
          <a:xfrm>
            <a:off x="448046" y="4063516"/>
            <a:ext cx="63614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4000" dirty="0">
                <a:solidFill>
                  <a:srgbClr val="1D528D"/>
                </a:solidFill>
              </a:rPr>
              <a:t>Bénéficiaire</a:t>
            </a:r>
            <a:r>
              <a:rPr lang="fr-FR" sz="4000" dirty="0">
                <a:solidFill>
                  <a:srgbClr val="1D528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 sz="4000" dirty="0">
                <a:solidFill>
                  <a:srgbClr val="1D528D"/>
                </a:solidFill>
              </a:rPr>
              <a:t>et</a:t>
            </a:r>
            <a:r>
              <a:rPr lang="fr-FR" sz="4000" dirty="0">
                <a:solidFill>
                  <a:srgbClr val="1D528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fr-FR" sz="4000" dirty="0">
                <a:solidFill>
                  <a:srgbClr val="1D528D"/>
                </a:solidFill>
              </a:rPr>
              <a:t>partenaires</a:t>
            </a:r>
            <a:r>
              <a:rPr lang="fr-FR" sz="4000" dirty="0">
                <a:solidFill>
                  <a:srgbClr val="1D528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="" xmlns:a16="http://schemas.microsoft.com/office/drawing/2014/main" id="{7E355E9D-2AE7-370A-DC0D-32E282DA756A}"/>
              </a:ext>
            </a:extLst>
          </p:cNvPr>
          <p:cNvSpPr/>
          <p:nvPr/>
        </p:nvSpPr>
        <p:spPr>
          <a:xfrm>
            <a:off x="7391290" y="2855493"/>
            <a:ext cx="4296229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fr-FR" sz="700" dirty="0">
              <a:solidFill>
                <a:srgbClr val="1D528D"/>
              </a:solidFill>
              <a:latin typeface="Cambria" pitchFamily="18" charset="0"/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fr-FR" dirty="0">
                <a:solidFill>
                  <a:srgbClr val="1D528D"/>
                </a:solidFill>
                <a:latin typeface="Cambria" pitchFamily="18" charset="0"/>
              </a:rPr>
              <a:t> Engagements</a:t>
            </a:r>
          </a:p>
          <a:p>
            <a:pPr marL="171450" indent="-171450">
              <a:buFont typeface="Wingdings" pitchFamily="2" charset="2"/>
              <a:buChar char="q"/>
              <a:defRPr/>
            </a:pPr>
            <a:endParaRPr lang="fr-FR" sz="800" dirty="0">
              <a:solidFill>
                <a:srgbClr val="1D528D"/>
              </a:solidFill>
              <a:latin typeface="Cambria" pitchFamily="18" charset="0"/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fr-FR" dirty="0">
                <a:solidFill>
                  <a:srgbClr val="1D528D"/>
                </a:solidFill>
                <a:latin typeface="Cambria" pitchFamily="18" charset="0"/>
              </a:rPr>
              <a:t> Dépenses et Paiements</a:t>
            </a:r>
          </a:p>
          <a:p>
            <a:pPr marL="171450" indent="-171450">
              <a:buFont typeface="Wingdings" pitchFamily="2" charset="2"/>
              <a:buChar char="q"/>
              <a:defRPr/>
            </a:pPr>
            <a:endParaRPr lang="fr-FR" sz="900" dirty="0">
              <a:solidFill>
                <a:srgbClr val="1D528D"/>
              </a:solidFill>
              <a:latin typeface="Cambria" pitchFamily="18" charset="0"/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fr-FR" dirty="0">
                <a:solidFill>
                  <a:srgbClr val="1D528D"/>
                </a:solidFill>
                <a:latin typeface="Cambria" pitchFamily="18" charset="0"/>
              </a:rPr>
              <a:t> Flux de validation</a:t>
            </a:r>
          </a:p>
          <a:p>
            <a:pPr marL="342900" indent="-342900">
              <a:buFont typeface="Wingdings" pitchFamily="2" charset="2"/>
              <a:buChar char="q"/>
              <a:defRPr/>
            </a:pPr>
            <a:endParaRPr lang="fr-FR" sz="1000" dirty="0">
              <a:solidFill>
                <a:srgbClr val="1D528D"/>
              </a:solidFill>
              <a:latin typeface="Cambria" pitchFamily="18" charset="0"/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fr-FR" dirty="0">
                <a:solidFill>
                  <a:srgbClr val="1D528D"/>
                </a:solidFill>
                <a:latin typeface="Cambria" pitchFamily="18" charset="0"/>
              </a:rPr>
              <a:t> Gestion Demande de Remboursement  (DDR)</a:t>
            </a:r>
          </a:p>
          <a:p>
            <a:pPr marL="342900" indent="-342900">
              <a:buFont typeface="Wingdings" pitchFamily="2" charset="2"/>
              <a:buChar char="q"/>
              <a:defRPr/>
            </a:pPr>
            <a:endParaRPr lang="fr-FR" sz="1000" dirty="0">
              <a:solidFill>
                <a:srgbClr val="1D528D"/>
              </a:solidFill>
              <a:latin typeface="Cambria" pitchFamily="18" charset="0"/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fr-FR" dirty="0">
                <a:solidFill>
                  <a:srgbClr val="1D528D"/>
                </a:solidFill>
                <a:latin typeface="Cambria" pitchFamily="18" charset="0"/>
              </a:rPr>
              <a:t>Enregistrer des Transferts</a:t>
            </a:r>
          </a:p>
          <a:p>
            <a:pPr marL="171450" indent="-171450">
              <a:buFont typeface="Wingdings" pitchFamily="2" charset="2"/>
              <a:buChar char="q"/>
              <a:defRPr/>
            </a:pPr>
            <a:endParaRPr lang="fr-FR" sz="900" dirty="0">
              <a:solidFill>
                <a:srgbClr val="1D528D"/>
              </a:solidFill>
              <a:latin typeface="Cambria" pitchFamily="18" charset="0"/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fr-FR" dirty="0">
                <a:solidFill>
                  <a:srgbClr val="1D528D"/>
                </a:solidFill>
                <a:latin typeface="Cambria" pitchFamily="18" charset="0"/>
              </a:rPr>
              <a:t> Gestion des documents</a:t>
            </a:r>
          </a:p>
          <a:p>
            <a:pPr marL="171450" indent="-171450">
              <a:buFont typeface="Wingdings" pitchFamily="2" charset="2"/>
              <a:buChar char="q"/>
              <a:defRPr/>
            </a:pPr>
            <a:endParaRPr lang="fr-FR" sz="600" dirty="0">
              <a:solidFill>
                <a:srgbClr val="1D528D"/>
              </a:solidFill>
              <a:latin typeface="Cambria" pitchFamily="18" charset="0"/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fr-FR" dirty="0">
                <a:solidFill>
                  <a:srgbClr val="1D528D"/>
                </a:solidFill>
                <a:latin typeface="Cambria" pitchFamily="18" charset="0"/>
              </a:rPr>
              <a:t>Reports    </a:t>
            </a:r>
          </a:p>
          <a:p>
            <a:pPr>
              <a:defRPr/>
            </a:pPr>
            <a:endParaRPr lang="it-IT" sz="2000" dirty="0">
              <a:solidFill>
                <a:srgbClr val="1D528D"/>
              </a:solidFill>
              <a:latin typeface="Cambria" pitchFamily="18" charset="0"/>
            </a:endParaRPr>
          </a:p>
          <a:p>
            <a:pPr>
              <a:defRPr/>
            </a:pPr>
            <a:r>
              <a:rPr lang="it-IT" sz="2000" dirty="0">
                <a:solidFill>
                  <a:srgbClr val="1D528D"/>
                </a:solidFill>
                <a:latin typeface="Cambria" pitchFamily="18" charset="0"/>
              </a:rPr>
              <a:t>      </a:t>
            </a:r>
            <a:endParaRPr lang="fr-FR" sz="2000" dirty="0"/>
          </a:p>
        </p:txBody>
      </p:sp>
      <p:pic>
        <p:nvPicPr>
          <p:cNvPr id="9" name="Immagine 8">
            <a:extLst>
              <a:ext uri="{FF2B5EF4-FFF2-40B4-BE49-F238E27FC236}">
                <a16:creationId xmlns="" xmlns:a16="http://schemas.microsoft.com/office/drawing/2014/main" id="{71C17A79-2421-BA75-4A5D-647EF7FFAA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295" y="1585747"/>
            <a:ext cx="3746500" cy="2171700"/>
          </a:xfrm>
          <a:prstGeom prst="rect">
            <a:avLst/>
          </a:prstGeom>
        </p:spPr>
      </p:pic>
      <p:grpSp>
        <p:nvGrpSpPr>
          <p:cNvPr id="19" name="Gruppo 5">
            <a:extLst>
              <a:ext uri="{FF2B5EF4-FFF2-40B4-BE49-F238E27FC236}">
                <a16:creationId xmlns="" xmlns:a16="http://schemas.microsoft.com/office/drawing/2014/main" id="{672D731B-15AE-3F38-6FB8-62C3815180B0}"/>
              </a:ext>
            </a:extLst>
          </p:cNvPr>
          <p:cNvGrpSpPr>
            <a:grpSpLocks/>
          </p:cNvGrpSpPr>
          <p:nvPr/>
        </p:nvGrpSpPr>
        <p:grpSpPr bwMode="auto">
          <a:xfrm>
            <a:off x="4074160" y="1526474"/>
            <a:ext cx="2409825" cy="871537"/>
            <a:chOff x="1785" y="1596826"/>
            <a:chExt cx="2175867" cy="870346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20" name="Gallone 6">
              <a:extLst>
                <a:ext uri="{FF2B5EF4-FFF2-40B4-BE49-F238E27FC236}">
                  <a16:creationId xmlns="" xmlns:a16="http://schemas.microsoft.com/office/drawing/2014/main" id="{9944F2A6-D2A7-6243-73AB-54ADFA1BBC96}"/>
                </a:ext>
              </a:extLst>
            </p:cNvPr>
            <p:cNvSpPr/>
            <p:nvPr/>
          </p:nvSpPr>
          <p:spPr>
            <a:xfrm>
              <a:off x="1785" y="1596826"/>
              <a:ext cx="2175867" cy="870346"/>
            </a:xfrm>
            <a:prstGeom prst="chevron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Gallone 4">
              <a:extLst>
                <a:ext uri="{FF2B5EF4-FFF2-40B4-BE49-F238E27FC236}">
                  <a16:creationId xmlns="" xmlns:a16="http://schemas.microsoft.com/office/drawing/2014/main" id="{A8F21C05-750A-5BC7-0C7C-9239BF14F8F4}"/>
                </a:ext>
              </a:extLst>
            </p:cNvPr>
            <p:cNvSpPr/>
            <p:nvPr/>
          </p:nvSpPr>
          <p:spPr>
            <a:xfrm>
              <a:off x="437532" y="1596826"/>
              <a:ext cx="1304373" cy="87034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0010" tIns="26670" rIns="26670" bIns="2667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dirty="0">
                  <a:solidFill>
                    <a:schemeClr val="accent1">
                      <a:lumMod val="75000"/>
                    </a:schemeClr>
                  </a:solidFill>
                </a:rPr>
                <a:t>Création du projet sur le système </a:t>
              </a:r>
            </a:p>
          </p:txBody>
        </p:sp>
      </p:grpSp>
      <p:grpSp>
        <p:nvGrpSpPr>
          <p:cNvPr id="22" name="Gruppo 8">
            <a:extLst>
              <a:ext uri="{FF2B5EF4-FFF2-40B4-BE49-F238E27FC236}">
                <a16:creationId xmlns="" xmlns:a16="http://schemas.microsoft.com/office/drawing/2014/main" id="{464C1C6D-7043-4283-DF60-130E0404101E}"/>
              </a:ext>
            </a:extLst>
          </p:cNvPr>
          <p:cNvGrpSpPr>
            <a:grpSpLocks/>
          </p:cNvGrpSpPr>
          <p:nvPr/>
        </p:nvGrpSpPr>
        <p:grpSpPr bwMode="auto">
          <a:xfrm>
            <a:off x="6594167" y="1532824"/>
            <a:ext cx="2085376" cy="865187"/>
            <a:chOff x="5357" y="1391443"/>
            <a:chExt cx="3202781" cy="1281112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23" name="Gallone 9">
              <a:extLst>
                <a:ext uri="{FF2B5EF4-FFF2-40B4-BE49-F238E27FC236}">
                  <a16:creationId xmlns="" xmlns:a16="http://schemas.microsoft.com/office/drawing/2014/main" id="{FC5BBF4D-FB8C-1E1C-A5FA-85FBC7396C5F}"/>
                </a:ext>
              </a:extLst>
            </p:cNvPr>
            <p:cNvSpPr/>
            <p:nvPr/>
          </p:nvSpPr>
          <p:spPr>
            <a:xfrm>
              <a:off x="5357" y="1391443"/>
              <a:ext cx="3202781" cy="1281112"/>
            </a:xfrm>
            <a:prstGeom prst="chevron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Gallone 4">
              <a:extLst>
                <a:ext uri="{FF2B5EF4-FFF2-40B4-BE49-F238E27FC236}">
                  <a16:creationId xmlns="" xmlns:a16="http://schemas.microsoft.com/office/drawing/2014/main" id="{6FA542F0-2AC4-E377-E19E-7DA11572F5B2}"/>
                </a:ext>
              </a:extLst>
            </p:cNvPr>
            <p:cNvSpPr/>
            <p:nvPr/>
          </p:nvSpPr>
          <p:spPr>
            <a:xfrm>
              <a:off x="645031" y="1469808"/>
              <a:ext cx="1923433" cy="117393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008" tIns="21336" rIns="21336" bIns="21336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dirty="0">
                  <a:solidFill>
                    <a:schemeClr val="accent1">
                      <a:lumMod val="75000"/>
                    </a:schemeClr>
                  </a:solidFill>
                </a:rPr>
                <a:t>Initialisation</a:t>
              </a:r>
            </a:p>
          </p:txBody>
        </p:sp>
      </p:grpSp>
      <p:grpSp>
        <p:nvGrpSpPr>
          <p:cNvPr id="25" name="Gruppo 12">
            <a:extLst>
              <a:ext uri="{FF2B5EF4-FFF2-40B4-BE49-F238E27FC236}">
                <a16:creationId xmlns="" xmlns:a16="http://schemas.microsoft.com/office/drawing/2014/main" id="{3E139B58-8AD8-F9EE-19C6-4BF8E3A351D9}"/>
              </a:ext>
            </a:extLst>
          </p:cNvPr>
          <p:cNvGrpSpPr>
            <a:grpSpLocks/>
          </p:cNvGrpSpPr>
          <p:nvPr/>
        </p:nvGrpSpPr>
        <p:grpSpPr bwMode="auto">
          <a:xfrm>
            <a:off x="8577943" y="1419374"/>
            <a:ext cx="3077028" cy="923776"/>
            <a:chOff x="9117866" y="3187581"/>
            <a:chExt cx="6096000" cy="2438400"/>
          </a:xfrm>
        </p:grpSpPr>
        <p:sp>
          <p:nvSpPr>
            <p:cNvPr id="26" name="Gallone 13">
              <a:extLst>
                <a:ext uri="{FF2B5EF4-FFF2-40B4-BE49-F238E27FC236}">
                  <a16:creationId xmlns="" xmlns:a16="http://schemas.microsoft.com/office/drawing/2014/main" id="{06E09279-65FC-08DD-1918-55341004B8FB}"/>
                </a:ext>
              </a:extLst>
            </p:cNvPr>
            <p:cNvSpPr/>
            <p:nvPr/>
          </p:nvSpPr>
          <p:spPr>
            <a:xfrm>
              <a:off x="9117866" y="3187581"/>
              <a:ext cx="6096000" cy="2438400"/>
            </a:xfrm>
            <a:prstGeom prst="chevron">
              <a:avLst/>
            </a:pr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Gallone 4">
              <a:extLst>
                <a:ext uri="{FF2B5EF4-FFF2-40B4-BE49-F238E27FC236}">
                  <a16:creationId xmlns="" xmlns:a16="http://schemas.microsoft.com/office/drawing/2014/main" id="{D08D09BF-E272-AAE6-9398-D1BDC81A7E99}"/>
                </a:ext>
              </a:extLst>
            </p:cNvPr>
            <p:cNvSpPr/>
            <p:nvPr/>
          </p:nvSpPr>
          <p:spPr>
            <a:xfrm>
              <a:off x="10232142" y="3908973"/>
              <a:ext cx="3654997" cy="1569362"/>
            </a:xfrm>
            <a:prstGeom prst="rect">
              <a:avLst/>
            </a:prstGeom>
            <a:solidFill>
              <a:srgbClr val="92D05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32029" tIns="77343" rIns="77343" bIns="77343" spcCol="1270" anchor="ctr"/>
            <a:lstStyle/>
            <a:p>
              <a:pPr algn="ctr" defTabSz="2578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dirty="0">
                  <a:solidFill>
                    <a:schemeClr val="accent1">
                      <a:lumMod val="75000"/>
                    </a:schemeClr>
                  </a:solidFill>
                </a:rPr>
                <a:t>Mise en œuvre</a:t>
              </a:r>
            </a:p>
          </p:txBody>
        </p:sp>
      </p:grpSp>
      <p:sp>
        <p:nvSpPr>
          <p:cNvPr id="3" name="Freccia in giù 2"/>
          <p:cNvSpPr/>
          <p:nvPr/>
        </p:nvSpPr>
        <p:spPr>
          <a:xfrm>
            <a:off x="9637486" y="2398011"/>
            <a:ext cx="669833" cy="591932"/>
          </a:xfrm>
          <a:prstGeom prst="downArrow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sp>
        <p:nvSpPr>
          <p:cNvPr id="17" name="Parentesi graffa aperta 16"/>
          <p:cNvSpPr/>
          <p:nvPr/>
        </p:nvSpPr>
        <p:spPr>
          <a:xfrm>
            <a:off x="6499064" y="2989943"/>
            <a:ext cx="885102" cy="288834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4915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732EBFDC-CD08-B098-E9B9-3D62DB01A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785" y="181011"/>
            <a:ext cx="10515600" cy="1076290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Les actions possibles: Auditeur 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="" xmlns:a16="http://schemas.microsoft.com/office/drawing/2014/main" id="{0A518AC5-539D-D858-6F61-DA131F3694D2}"/>
              </a:ext>
            </a:extLst>
          </p:cNvPr>
          <p:cNvSpPr/>
          <p:nvPr/>
        </p:nvSpPr>
        <p:spPr>
          <a:xfrm>
            <a:off x="2841900" y="4060821"/>
            <a:ext cx="27461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4000" b="1" dirty="0">
                <a:solidFill>
                  <a:srgbClr val="1D52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Auditeur</a:t>
            </a:r>
            <a:r>
              <a:rPr lang="it-IT" sz="4000" dirty="0">
                <a:solidFill>
                  <a:srgbClr val="1D528D"/>
                </a:solidFill>
              </a:rPr>
              <a:t> 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="" xmlns:a16="http://schemas.microsoft.com/office/drawing/2014/main" id="{7E355E9D-2AE7-370A-DC0D-32E282DA756A}"/>
              </a:ext>
            </a:extLst>
          </p:cNvPr>
          <p:cNvSpPr/>
          <p:nvPr/>
        </p:nvSpPr>
        <p:spPr>
          <a:xfrm>
            <a:off x="7054542" y="3513216"/>
            <a:ext cx="4778521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fr-FR" sz="1200" dirty="0">
              <a:solidFill>
                <a:srgbClr val="1D528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fr-FR" dirty="0">
                <a:solidFill>
                  <a:srgbClr val="1D528D"/>
                </a:solidFill>
                <a:latin typeface="Cambria" pitchFamily="18" charset="0"/>
              </a:rPr>
              <a:t>Vérification des dépenses </a:t>
            </a:r>
          </a:p>
          <a:p>
            <a:pPr marL="171450" indent="-171450">
              <a:buFont typeface="Wingdings" pitchFamily="2" charset="2"/>
              <a:buChar char="q"/>
              <a:defRPr/>
            </a:pPr>
            <a:endParaRPr lang="fr-FR" sz="700" dirty="0">
              <a:solidFill>
                <a:srgbClr val="1D528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fr-FR" dirty="0">
                <a:solidFill>
                  <a:srgbClr val="1D528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 </a:t>
            </a:r>
            <a:r>
              <a:rPr lang="fr-FR" dirty="0">
                <a:solidFill>
                  <a:srgbClr val="1D528D"/>
                </a:solidFill>
                <a:latin typeface="Cambria" pitchFamily="18" charset="0"/>
              </a:rPr>
              <a:t>Eventuels amendements </a:t>
            </a:r>
          </a:p>
          <a:p>
            <a:pPr marL="171450" indent="-171450">
              <a:buFont typeface="Wingdings" pitchFamily="2" charset="2"/>
              <a:buChar char="q"/>
              <a:defRPr/>
            </a:pPr>
            <a:endParaRPr lang="fr-FR" sz="800" dirty="0">
              <a:solidFill>
                <a:srgbClr val="1D528D"/>
              </a:solidFill>
              <a:latin typeface="Cambria" pitchFamily="18" charset="0"/>
            </a:endParaRPr>
          </a:p>
          <a:p>
            <a:pPr marL="342900" indent="-342900">
              <a:buFont typeface="Wingdings" pitchFamily="2" charset="2"/>
              <a:buChar char="q"/>
              <a:defRPr/>
            </a:pPr>
            <a:r>
              <a:rPr lang="fr-FR" dirty="0">
                <a:solidFill>
                  <a:srgbClr val="1D528D"/>
                </a:solidFill>
                <a:latin typeface="Cambria" pitchFamily="18" charset="0"/>
              </a:rPr>
              <a:t> Charger la documentation concernant la vérification effectué (Checklist –rapport)</a:t>
            </a:r>
            <a:r>
              <a:rPr lang="fr-FR" sz="2000" dirty="0">
                <a:solidFill>
                  <a:srgbClr val="1D528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   </a:t>
            </a:r>
            <a:endParaRPr lang="fr-FR" sz="2000" dirty="0"/>
          </a:p>
        </p:txBody>
      </p:sp>
      <p:pic>
        <p:nvPicPr>
          <p:cNvPr id="9" name="Immagine 8">
            <a:extLst>
              <a:ext uri="{FF2B5EF4-FFF2-40B4-BE49-F238E27FC236}">
                <a16:creationId xmlns="" xmlns:a16="http://schemas.microsoft.com/office/drawing/2014/main" id="{71C17A79-2421-BA75-4A5D-647EF7FFAA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295" y="1551277"/>
            <a:ext cx="3746500" cy="2171700"/>
          </a:xfrm>
          <a:prstGeom prst="rect">
            <a:avLst/>
          </a:prstGeom>
        </p:spPr>
      </p:pic>
      <p:grpSp>
        <p:nvGrpSpPr>
          <p:cNvPr id="19" name="Gruppo 5">
            <a:extLst>
              <a:ext uri="{FF2B5EF4-FFF2-40B4-BE49-F238E27FC236}">
                <a16:creationId xmlns="" xmlns:a16="http://schemas.microsoft.com/office/drawing/2014/main" id="{672D731B-15AE-3F38-6FB8-62C3815180B0}"/>
              </a:ext>
            </a:extLst>
          </p:cNvPr>
          <p:cNvGrpSpPr>
            <a:grpSpLocks/>
          </p:cNvGrpSpPr>
          <p:nvPr/>
        </p:nvGrpSpPr>
        <p:grpSpPr bwMode="auto">
          <a:xfrm>
            <a:off x="4074160" y="1526474"/>
            <a:ext cx="2409825" cy="871537"/>
            <a:chOff x="1785" y="1596826"/>
            <a:chExt cx="2175867" cy="870346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20" name="Gallone 6">
              <a:extLst>
                <a:ext uri="{FF2B5EF4-FFF2-40B4-BE49-F238E27FC236}">
                  <a16:creationId xmlns="" xmlns:a16="http://schemas.microsoft.com/office/drawing/2014/main" id="{9944F2A6-D2A7-6243-73AB-54ADFA1BBC96}"/>
                </a:ext>
              </a:extLst>
            </p:cNvPr>
            <p:cNvSpPr/>
            <p:nvPr/>
          </p:nvSpPr>
          <p:spPr>
            <a:xfrm>
              <a:off x="1785" y="1596826"/>
              <a:ext cx="2175867" cy="870346"/>
            </a:xfrm>
            <a:prstGeom prst="chevron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Gallone 4">
              <a:extLst>
                <a:ext uri="{FF2B5EF4-FFF2-40B4-BE49-F238E27FC236}">
                  <a16:creationId xmlns="" xmlns:a16="http://schemas.microsoft.com/office/drawing/2014/main" id="{A8F21C05-750A-5BC7-0C7C-9239BF14F8F4}"/>
                </a:ext>
              </a:extLst>
            </p:cNvPr>
            <p:cNvSpPr/>
            <p:nvPr/>
          </p:nvSpPr>
          <p:spPr>
            <a:xfrm>
              <a:off x="437532" y="1596826"/>
              <a:ext cx="1304373" cy="87034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0010" tIns="26670" rIns="26670" bIns="2667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dirty="0">
                  <a:solidFill>
                    <a:schemeClr val="accent1">
                      <a:lumMod val="75000"/>
                    </a:schemeClr>
                  </a:solidFill>
                </a:rPr>
                <a:t>Création du projet sur le système </a:t>
              </a:r>
            </a:p>
          </p:txBody>
        </p:sp>
      </p:grpSp>
      <p:grpSp>
        <p:nvGrpSpPr>
          <p:cNvPr id="22" name="Gruppo 8">
            <a:extLst>
              <a:ext uri="{FF2B5EF4-FFF2-40B4-BE49-F238E27FC236}">
                <a16:creationId xmlns="" xmlns:a16="http://schemas.microsoft.com/office/drawing/2014/main" id="{464C1C6D-7043-4283-DF60-130E0404101E}"/>
              </a:ext>
            </a:extLst>
          </p:cNvPr>
          <p:cNvGrpSpPr>
            <a:grpSpLocks/>
          </p:cNvGrpSpPr>
          <p:nvPr/>
        </p:nvGrpSpPr>
        <p:grpSpPr bwMode="auto">
          <a:xfrm>
            <a:off x="6594167" y="1532824"/>
            <a:ext cx="2305050" cy="865187"/>
            <a:chOff x="5357" y="1391443"/>
            <a:chExt cx="3202781" cy="1281112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23" name="Gallone 9">
              <a:extLst>
                <a:ext uri="{FF2B5EF4-FFF2-40B4-BE49-F238E27FC236}">
                  <a16:creationId xmlns="" xmlns:a16="http://schemas.microsoft.com/office/drawing/2014/main" id="{FC5BBF4D-FB8C-1E1C-A5FA-85FBC7396C5F}"/>
                </a:ext>
              </a:extLst>
            </p:cNvPr>
            <p:cNvSpPr/>
            <p:nvPr/>
          </p:nvSpPr>
          <p:spPr>
            <a:xfrm>
              <a:off x="5357" y="1391443"/>
              <a:ext cx="3202781" cy="1281112"/>
            </a:xfrm>
            <a:prstGeom prst="chevron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Gallone 4">
              <a:extLst>
                <a:ext uri="{FF2B5EF4-FFF2-40B4-BE49-F238E27FC236}">
                  <a16:creationId xmlns="" xmlns:a16="http://schemas.microsoft.com/office/drawing/2014/main" id="{6FA542F0-2AC4-E377-E19E-7DA11572F5B2}"/>
                </a:ext>
              </a:extLst>
            </p:cNvPr>
            <p:cNvSpPr/>
            <p:nvPr/>
          </p:nvSpPr>
          <p:spPr>
            <a:xfrm>
              <a:off x="645031" y="1469808"/>
              <a:ext cx="1923433" cy="117393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4008" tIns="21336" rIns="21336" bIns="21336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dirty="0">
                  <a:solidFill>
                    <a:schemeClr val="accent1">
                      <a:lumMod val="75000"/>
                    </a:schemeClr>
                  </a:solidFill>
                </a:rPr>
                <a:t>Initialisatio</a:t>
              </a:r>
              <a:r>
                <a:rPr lang="fr-FR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n</a:t>
              </a:r>
            </a:p>
          </p:txBody>
        </p:sp>
      </p:grpSp>
      <p:grpSp>
        <p:nvGrpSpPr>
          <p:cNvPr id="25" name="Gruppo 12">
            <a:extLst>
              <a:ext uri="{FF2B5EF4-FFF2-40B4-BE49-F238E27FC236}">
                <a16:creationId xmlns="" xmlns:a16="http://schemas.microsoft.com/office/drawing/2014/main" id="{3E139B58-8AD8-F9EE-19C6-4BF8E3A351D9}"/>
              </a:ext>
            </a:extLst>
          </p:cNvPr>
          <p:cNvGrpSpPr>
            <a:grpSpLocks/>
          </p:cNvGrpSpPr>
          <p:nvPr/>
        </p:nvGrpSpPr>
        <p:grpSpPr bwMode="auto">
          <a:xfrm>
            <a:off x="8918267" y="1585063"/>
            <a:ext cx="2232025" cy="865187"/>
            <a:chOff x="9117866" y="3187581"/>
            <a:chExt cx="6096000" cy="2438400"/>
          </a:xfrm>
        </p:grpSpPr>
        <p:sp>
          <p:nvSpPr>
            <p:cNvPr id="26" name="Gallone 13">
              <a:extLst>
                <a:ext uri="{FF2B5EF4-FFF2-40B4-BE49-F238E27FC236}">
                  <a16:creationId xmlns="" xmlns:a16="http://schemas.microsoft.com/office/drawing/2014/main" id="{06E09279-65FC-08DD-1918-55341004B8FB}"/>
                </a:ext>
              </a:extLst>
            </p:cNvPr>
            <p:cNvSpPr/>
            <p:nvPr/>
          </p:nvSpPr>
          <p:spPr>
            <a:xfrm>
              <a:off x="9117866" y="3187581"/>
              <a:ext cx="6096000" cy="2438400"/>
            </a:xfrm>
            <a:prstGeom prst="chevron">
              <a:avLst/>
            </a:pr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Gallone 4">
              <a:extLst>
                <a:ext uri="{FF2B5EF4-FFF2-40B4-BE49-F238E27FC236}">
                  <a16:creationId xmlns="" xmlns:a16="http://schemas.microsoft.com/office/drawing/2014/main" id="{D08D09BF-E272-AAE6-9398-D1BDC81A7E99}"/>
                </a:ext>
              </a:extLst>
            </p:cNvPr>
            <p:cNvSpPr/>
            <p:nvPr/>
          </p:nvSpPr>
          <p:spPr>
            <a:xfrm>
              <a:off x="10232143" y="3187581"/>
              <a:ext cx="3654997" cy="2290755"/>
            </a:xfrm>
            <a:prstGeom prst="rect">
              <a:avLst/>
            </a:prstGeom>
            <a:solidFill>
              <a:srgbClr val="92D05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32029" tIns="77343" rIns="77343" bIns="77343" spcCol="1270" anchor="ctr"/>
            <a:lstStyle/>
            <a:p>
              <a:pPr algn="ctr" defTabSz="2578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dirty="0">
                  <a:solidFill>
                    <a:schemeClr val="accent1">
                      <a:lumMod val="75000"/>
                    </a:schemeClr>
                  </a:solidFill>
                </a:rPr>
                <a:t>Mise en </a:t>
              </a:r>
              <a:r>
                <a:rPr lang="fr-FR" dirty="0">
                  <a:solidFill>
                    <a:schemeClr val="accent1">
                      <a:lumMod val="75000"/>
                    </a:schemeClr>
                  </a:solidFill>
                </a:rPr>
                <a:t>œuvre</a:t>
              </a:r>
            </a:p>
          </p:txBody>
        </p:sp>
      </p:grpSp>
      <p:sp>
        <p:nvSpPr>
          <p:cNvPr id="16" name="Freccia in giù 15"/>
          <p:cNvSpPr/>
          <p:nvPr/>
        </p:nvSpPr>
        <p:spPr>
          <a:xfrm>
            <a:off x="9660469" y="2645626"/>
            <a:ext cx="669833" cy="591932"/>
          </a:xfrm>
          <a:prstGeom prst="downArrow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</a:pPr>
            <a:endParaRPr lang="it-IT" sz="20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sp>
        <p:nvSpPr>
          <p:cNvPr id="17" name="Parentesi graffa aperta 16"/>
          <p:cNvSpPr/>
          <p:nvPr/>
        </p:nvSpPr>
        <p:spPr>
          <a:xfrm>
            <a:off x="5753646" y="3513216"/>
            <a:ext cx="885102" cy="174821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0537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ADE3CF8C-6545-8910-50CC-67601907D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610" y="144410"/>
            <a:ext cx="10515600" cy="1325563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L’accès au système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="" xmlns:a16="http://schemas.microsoft.com/office/drawing/2014/main" id="{B5152430-709E-C8B9-F9E9-70ADB1831EF8}"/>
              </a:ext>
            </a:extLst>
          </p:cNvPr>
          <p:cNvSpPr/>
          <p:nvPr/>
        </p:nvSpPr>
        <p:spPr>
          <a:xfrm>
            <a:off x="1026971" y="2211228"/>
            <a:ext cx="8068521" cy="165211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1pPr>
            <a:lvl2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2pPr>
            <a:lvl3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3pPr>
            <a:lvl4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4pPr>
            <a:lvl5pPr eaLnBrk="0" hangingPunct="0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600" b="1">
                <a:solidFill>
                  <a:schemeClr val="bg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defRPr/>
            </a:pPr>
            <a:endParaRPr lang="fr-FR" altLang="it-IT" sz="2000" b="0" dirty="0">
              <a:solidFill>
                <a:srgbClr val="1D528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defRPr/>
            </a:pPr>
            <a:r>
              <a:rPr lang="fr-FR" sz="2000" b="0" dirty="0">
                <a:solidFill>
                  <a:srgbClr val="1D528D"/>
                </a:solidFill>
                <a:latin typeface="Cambria" pitchFamily="18" charset="0"/>
              </a:rPr>
              <a:t>Les utilisateurs pourront accéder au Système au </a:t>
            </a:r>
            <a:r>
              <a:rPr lang="fr-FR" sz="2000" b="0" dirty="0" err="1">
                <a:solidFill>
                  <a:srgbClr val="1D528D"/>
                </a:solidFill>
                <a:latin typeface="Cambria" pitchFamily="18" charset="0"/>
              </a:rPr>
              <a:t>link</a:t>
            </a:r>
            <a:r>
              <a:rPr lang="fr-FR" sz="2000" b="0" dirty="0">
                <a:solidFill>
                  <a:srgbClr val="1D528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 :</a:t>
            </a:r>
          </a:p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defRPr/>
            </a:pPr>
            <a:endParaRPr lang="fr-FR" altLang="it-IT" sz="2000" b="0" dirty="0">
              <a:solidFill>
                <a:srgbClr val="1D528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defRPr/>
            </a:pPr>
            <a:r>
              <a:rPr lang="it-IT" sz="2000" u="sng" dirty="0">
                <a:hlinkClick r:id="rId2"/>
              </a:rPr>
              <a:t>https://ulysses.regione.sicilia.it/ITTUN14-20</a:t>
            </a:r>
            <a:r>
              <a:rPr lang="fr-FR" altLang="it-IT" sz="2400" dirty="0">
                <a:solidFill>
                  <a:srgbClr val="1D528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                               </a:t>
            </a:r>
          </a:p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Clr>
                <a:srgbClr val="FF6600"/>
              </a:buClr>
              <a:buSzTx/>
              <a:defRPr/>
            </a:pPr>
            <a:endParaRPr lang="fr-FR" altLang="it-IT" sz="2400" dirty="0">
              <a:solidFill>
                <a:srgbClr val="1D528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="" xmlns:a16="http://schemas.microsoft.com/office/drawing/2014/main" id="{2BC91EBA-A380-DBD9-6846-A960D1C8AF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5600" y="2617548"/>
            <a:ext cx="2845592" cy="1910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1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93637"/>
            <a:ext cx="12191999" cy="111879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</a:rPr>
              <a:t>le Système </a:t>
            </a:r>
            <a:r>
              <a:rPr lang="fr-FR" sz="3200" b="1" dirty="0" err="1">
                <a:solidFill>
                  <a:prstClr val="white"/>
                </a:solidFill>
                <a:latin typeface="Trebuchet MS" panose="020B0603020202020204" pitchFamily="34" charset="0"/>
              </a:rPr>
              <a:t>Ulysses</a:t>
            </a:r>
            <a:r>
              <a:rPr lang="fr-FR" sz="3200" b="1" dirty="0">
                <a:solidFill>
                  <a:prstClr val="white"/>
                </a:solidFill>
                <a:latin typeface="Trebuchet MS" panose="020B0603020202020204" pitchFamily="34" charset="0"/>
              </a:rPr>
              <a:t>: L’ACCÈS AU SYSTÈME et  les profiles des utilisateurs</a:t>
            </a:r>
            <a:endParaRPr sz="3200" b="1" u="sng" dirty="0">
              <a:latin typeface="Trebuchet MS" panose="020B0603020202020204" pitchFamily="34" charset="0"/>
            </a:endParaRPr>
          </a:p>
        </p:txBody>
      </p:sp>
      <p:sp>
        <p:nvSpPr>
          <p:cNvPr id="12291" name="Rectangle 10"/>
          <p:cNvSpPr>
            <a:spLocks noChangeArrowheads="1"/>
          </p:cNvSpPr>
          <p:nvPr/>
        </p:nvSpPr>
        <p:spPr bwMode="auto">
          <a:xfrm>
            <a:off x="1847850" y="1878014"/>
            <a:ext cx="9144000" cy="793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</a:pPr>
            <a:endParaRPr lang="it-IT" altLang="it-IT">
              <a:solidFill>
                <a:srgbClr val="007399"/>
              </a:solidFill>
            </a:endParaRPr>
          </a:p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</a:pPr>
            <a:endParaRPr lang="fr-FR" altLang="it-IT" sz="2800">
              <a:solidFill>
                <a:srgbClr val="1D528D"/>
              </a:solidFill>
              <a:latin typeface="Cambria" panose="02040503050406030204" pitchFamily="18" charset="0"/>
            </a:endParaRPr>
          </a:p>
        </p:txBody>
      </p:sp>
      <p:sp>
        <p:nvSpPr>
          <p:cNvPr id="12292" name="Rectangle 10"/>
          <p:cNvSpPr>
            <a:spLocks noChangeArrowheads="1"/>
          </p:cNvSpPr>
          <p:nvPr/>
        </p:nvSpPr>
        <p:spPr bwMode="auto">
          <a:xfrm>
            <a:off x="1524000" y="1412875"/>
            <a:ext cx="914400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</a:pPr>
            <a:r>
              <a:rPr lang="it-IT" altLang="it-IT">
                <a:solidFill>
                  <a:srgbClr val="FF0000"/>
                </a:solidFill>
                <a:latin typeface="Cambria" panose="02040503050406030204" pitchFamily="18" charset="0"/>
              </a:rPr>
              <a:t>  </a:t>
            </a:r>
          </a:p>
          <a:p>
            <a:pPr algn="ctr">
              <a:lnSpc>
                <a:spcPct val="90000"/>
              </a:lnSpc>
              <a:spcBef>
                <a:spcPts val="450"/>
              </a:spcBef>
              <a:buClr>
                <a:srgbClr val="000000"/>
              </a:buClr>
              <a:buSzPct val="100000"/>
            </a:pPr>
            <a:endParaRPr lang="it-IT" altLang="it-IT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 rotWithShape="1">
          <a:blip r:embed="rId3"/>
          <a:srcRect l="-1" t="9369" r="663" b="75528"/>
          <a:stretch/>
        </p:blipFill>
        <p:spPr>
          <a:xfrm>
            <a:off x="490151" y="2930339"/>
            <a:ext cx="11211698" cy="901957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187570" y="1547566"/>
            <a:ext cx="11854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b="1" dirty="0">
                <a:solidFill>
                  <a:srgbClr val="002060"/>
                </a:solidFill>
              </a:rPr>
              <a:t>L’ACCÈS AU SYSTÈME D’INFORMATION EST PROFILÉ</a:t>
            </a:r>
          </a:p>
          <a:p>
            <a:pPr algn="ctr"/>
            <a:endParaRPr lang="fr-FR" sz="1600" b="1" dirty="0"/>
          </a:p>
          <a:p>
            <a:pPr algn="ctr">
              <a:spcBef>
                <a:spcPct val="0"/>
              </a:spcBef>
              <a:buClr>
                <a:srgbClr val="FF6600"/>
              </a:buClr>
              <a:defRPr/>
            </a:pPr>
            <a:r>
              <a:rPr lang="fr-FR" altLang="it-IT" sz="1600" kern="50" cap="small" dirty="0">
                <a:solidFill>
                  <a:srgbClr val="002060"/>
                </a:solidFill>
                <a:ea typeface="Arial Unicode MS" panose="020B0604020202020204" pitchFamily="34" charset="-128"/>
                <a:cs typeface="Calibri" panose="020F0502020204030204" pitchFamily="34" charset="0"/>
              </a:rPr>
              <a:t>L’application prévoit une phase de login au moyen d’insertion d’un nom d’utilisateur et d’un mot de passe. </a:t>
            </a:r>
          </a:p>
          <a:p>
            <a:pPr algn="ctr">
              <a:spcBef>
                <a:spcPct val="0"/>
              </a:spcBef>
              <a:buClr>
                <a:srgbClr val="FF6600"/>
              </a:buClr>
              <a:defRPr/>
            </a:pPr>
            <a:r>
              <a:rPr lang="fr-FR" altLang="it-IT" sz="1600" kern="50" cap="small" dirty="0">
                <a:solidFill>
                  <a:srgbClr val="002060"/>
                </a:solidFill>
                <a:ea typeface="Arial Unicode MS" panose="020B0604020202020204" pitchFamily="34" charset="-128"/>
                <a:cs typeface="Calibri" panose="020F0502020204030204" pitchFamily="34" charset="0"/>
              </a:rPr>
              <a:t>Chaque utilisateur aura seulement  la permission d’effectuer les opérations de son profile. </a:t>
            </a:r>
          </a:p>
        </p:txBody>
      </p:sp>
      <p:pic>
        <p:nvPicPr>
          <p:cNvPr id="22" name="Immagine 21"/>
          <p:cNvPicPr>
            <a:picLocks noChangeAspect="1"/>
          </p:cNvPicPr>
          <p:nvPr/>
        </p:nvPicPr>
        <p:blipFill rotWithShape="1">
          <a:blip r:embed="rId4"/>
          <a:srcRect l="1700" t="38114" b="1"/>
          <a:stretch/>
        </p:blipFill>
        <p:spPr>
          <a:xfrm>
            <a:off x="1901251" y="3852364"/>
            <a:ext cx="8426012" cy="2067539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="" xmlns:a16="http://schemas.microsoft.com/office/drawing/2014/main" id="{2BC91EBA-A380-DBD9-6846-A960D1C8AF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94358" y="4488100"/>
            <a:ext cx="2573989" cy="1728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55726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Elic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</a:spPr>
      <a:bodyPr/>
      <a:lstStyle>
        <a:defPPr algn="ctr" defTabSz="914400" eaLnBrk="1" hangingPunct="1">
          <a:lnSpc>
            <a:spcPct val="100000"/>
          </a:lnSpc>
          <a:spcBef>
            <a:spcPct val="0"/>
          </a:spcBef>
          <a:buClr>
            <a:srgbClr val="FF6600"/>
          </a:buClr>
          <a:buSzTx/>
          <a:defRPr sz="2000" dirty="0" smtClean="0">
            <a:solidFill>
              <a:srgbClr val="FF6600"/>
            </a:solidFill>
            <a:effectLst>
              <a:outerShdw blurRad="38100" dist="38100" dir="2700000" algn="tl">
                <a:srgbClr val="C0C0C0"/>
              </a:outerShdw>
            </a:effectLst>
            <a:latin typeface="Cambria" pitchFamily="18" charset="0"/>
          </a:defRPr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5305</TotalTime>
  <Words>776</Words>
  <Application>Microsoft Office PowerPoint</Application>
  <PresentationFormat>Personalizzato</PresentationFormat>
  <Paragraphs>176</Paragraphs>
  <Slides>25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25</vt:i4>
      </vt:variant>
    </vt:vector>
  </HeadingPairs>
  <TitlesOfParts>
    <vt:vector size="26" baseType="lpstr">
      <vt:lpstr>Tema di Office</vt:lpstr>
      <vt:lpstr>Presentazione standard di PowerPoint</vt:lpstr>
      <vt:lpstr>Le système Ulysses </vt:lpstr>
      <vt:lpstr>Instruments pour la vérification des dépenses: Le Système d’information de gestion du POC Italie- Tunisie  </vt:lpstr>
      <vt:lpstr>  le Système Ulysses: les profiles des utilisateurs </vt:lpstr>
      <vt:lpstr>La création du projet sur le système (Utilisateur « Administration »)</vt:lpstr>
      <vt:lpstr>Les actions possibles: Bénéficiaire et partenaires </vt:lpstr>
      <vt:lpstr>Les actions possibles: Auditeur </vt:lpstr>
      <vt:lpstr>L’accès au système</vt:lpstr>
      <vt:lpstr>le Système Ulysses: L’ACCÈS AU SYSTÈME et  les profiles des utilisateurs</vt:lpstr>
      <vt:lpstr>L’accès au système</vt:lpstr>
      <vt:lpstr>Initialisation du projet: création du BUDGET Admin</vt:lpstr>
      <vt:lpstr>Procédure de Vérification des Dépenses </vt:lpstr>
      <vt:lpstr>Flux de validation Utilisateur: Auditeur</vt:lpstr>
      <vt:lpstr>Flux de validation Utilisateur: Auditeur</vt:lpstr>
      <vt:lpstr>Dépenses et payements </vt:lpstr>
      <vt:lpstr>Dépenses et payements </vt:lpstr>
      <vt:lpstr>Dépenses et payements </vt:lpstr>
      <vt:lpstr>Dépenses et payements </vt:lpstr>
      <vt:lpstr>Flux de validation Utilisateur: Auditeur</vt:lpstr>
      <vt:lpstr>Flux de validation Utilisateur: Auditeur</vt:lpstr>
      <vt:lpstr>Flux de validation (Exemple) Utilisateur: Auditeur</vt:lpstr>
      <vt:lpstr>Flux de validation (Exemple) Utilisateur: Auditeur</vt:lpstr>
      <vt:lpstr>Flux de validation Utilisateur: Auditeur</vt:lpstr>
      <vt:lpstr>Flux de validation</vt:lpstr>
      <vt:lpstr>PROGRAMME IEV DE COOPERATION TRANSFRONTALIERE  ITALIE – TUNISIE 2014-2020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Programme Italie Tunisie 2014-2020</dc:title>
  <dc:creator>Ced cdcTorina</dc:creator>
  <cp:lastModifiedBy>valeria dangelo</cp:lastModifiedBy>
  <cp:revision>531</cp:revision>
  <dcterms:created xsi:type="dcterms:W3CDTF">2017-01-12T20:26:07Z</dcterms:created>
  <dcterms:modified xsi:type="dcterms:W3CDTF">2023-03-13T11:10:00Z</dcterms:modified>
</cp:coreProperties>
</file>