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17"/>
  </p:notesMasterIdLst>
  <p:sldIdLst>
    <p:sldId id="350" r:id="rId2"/>
    <p:sldId id="625" r:id="rId3"/>
    <p:sldId id="660" r:id="rId4"/>
    <p:sldId id="607" r:id="rId5"/>
    <p:sldId id="662" r:id="rId6"/>
    <p:sldId id="608" r:id="rId7"/>
    <p:sldId id="658" r:id="rId8"/>
    <p:sldId id="612" r:id="rId9"/>
    <p:sldId id="659" r:id="rId10"/>
    <p:sldId id="609" r:id="rId11"/>
    <p:sldId id="664" r:id="rId12"/>
    <p:sldId id="610" r:id="rId13"/>
    <p:sldId id="665" r:id="rId14"/>
    <p:sldId id="703" r:id="rId15"/>
    <p:sldId id="476"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393"/>
    <a:srgbClr val="FC96DF"/>
    <a:srgbClr val="FAA6F6"/>
    <a:srgbClr val="CDDC3A"/>
    <a:srgbClr val="F0CA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3" autoAdjust="0"/>
    <p:restoredTop sz="96024" autoAdjust="0"/>
  </p:normalViewPr>
  <p:slideViewPr>
    <p:cSldViewPr snapToGrid="0" snapToObjects="1">
      <p:cViewPr varScale="1">
        <p:scale>
          <a:sx n="120" d="100"/>
          <a:sy n="120" d="100"/>
        </p:scale>
        <p:origin x="114" y="27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668821-5002-5243-80C5-6083AD8D3145}" type="doc">
      <dgm:prSet loTypeId="urn:microsoft.com/office/officeart/2005/8/layout/hierarchy4" loCatId="" qsTypeId="urn:microsoft.com/office/officeart/2005/8/quickstyle/simple4" qsCatId="simple" csTypeId="urn:microsoft.com/office/officeart/2005/8/colors/accent1_2" csCatId="accent1" phldr="1"/>
      <dgm:spPr/>
      <dgm:t>
        <a:bodyPr/>
        <a:lstStyle/>
        <a:p>
          <a:endParaRPr lang="fr-FR"/>
        </a:p>
      </dgm:t>
    </dgm:pt>
    <dgm:pt modelId="{022F5C7C-21C4-B246-94D6-9E10D8E5B901}">
      <dgm:prSet/>
      <dgm:spPr/>
      <dgm:t>
        <a:bodyPr/>
        <a:lstStyle/>
        <a:p>
          <a:pPr rtl="0"/>
          <a:r>
            <a:rPr lang="fr-FR" dirty="0"/>
            <a:t>LE BUDGET </a:t>
          </a:r>
        </a:p>
      </dgm:t>
    </dgm:pt>
    <dgm:pt modelId="{CD631F76-3A3F-2E4B-82C1-F6ADD198B815}" type="sibTrans" cxnId="{C7595A2E-976F-1B4A-B352-1FD6D94C7D3F}">
      <dgm:prSet/>
      <dgm:spPr/>
      <dgm:t>
        <a:bodyPr/>
        <a:lstStyle/>
        <a:p>
          <a:endParaRPr lang="fr-FR"/>
        </a:p>
      </dgm:t>
    </dgm:pt>
    <dgm:pt modelId="{DD1649F8-FC1C-CC44-BD6F-736F9CB349DF}" type="parTrans" cxnId="{C7595A2E-976F-1B4A-B352-1FD6D94C7D3F}">
      <dgm:prSet/>
      <dgm:spPr/>
      <dgm:t>
        <a:bodyPr/>
        <a:lstStyle/>
        <a:p>
          <a:endParaRPr lang="fr-FR"/>
        </a:p>
      </dgm:t>
    </dgm:pt>
    <dgm:pt modelId="{26FD8081-CAA6-FD47-B1BF-C71A4C0C5F57}" type="pres">
      <dgm:prSet presAssocID="{5C668821-5002-5243-80C5-6083AD8D3145}" presName="Name0" presStyleCnt="0">
        <dgm:presLayoutVars>
          <dgm:chPref val="1"/>
          <dgm:dir/>
          <dgm:animOne val="branch"/>
          <dgm:animLvl val="lvl"/>
          <dgm:resizeHandles/>
        </dgm:presLayoutVars>
      </dgm:prSet>
      <dgm:spPr/>
      <dgm:t>
        <a:bodyPr/>
        <a:lstStyle/>
        <a:p>
          <a:endParaRPr lang="it-IT"/>
        </a:p>
      </dgm:t>
    </dgm:pt>
    <dgm:pt modelId="{7EAE6F2E-BF56-014F-BCAD-9E5B6C586C23}" type="pres">
      <dgm:prSet presAssocID="{022F5C7C-21C4-B246-94D6-9E10D8E5B901}" presName="vertOne" presStyleCnt="0"/>
      <dgm:spPr/>
    </dgm:pt>
    <dgm:pt modelId="{422CB589-80B4-BB43-88E0-C92215627AD5}" type="pres">
      <dgm:prSet presAssocID="{022F5C7C-21C4-B246-94D6-9E10D8E5B901}" presName="txOne" presStyleLbl="node0" presStyleIdx="0" presStyleCnt="1" custLinFactNeighborY="-1832">
        <dgm:presLayoutVars>
          <dgm:chPref val="3"/>
        </dgm:presLayoutVars>
      </dgm:prSet>
      <dgm:spPr/>
      <dgm:t>
        <a:bodyPr/>
        <a:lstStyle/>
        <a:p>
          <a:endParaRPr lang="it-IT"/>
        </a:p>
      </dgm:t>
    </dgm:pt>
    <dgm:pt modelId="{E63B485D-AC3D-804C-827A-49645B48DF78}" type="pres">
      <dgm:prSet presAssocID="{022F5C7C-21C4-B246-94D6-9E10D8E5B901}" presName="horzOne" presStyleCnt="0"/>
      <dgm:spPr/>
    </dgm:pt>
  </dgm:ptLst>
  <dgm:cxnLst>
    <dgm:cxn modelId="{71D40C0C-17CA-CC4B-B7AA-943245248D40}" type="presOf" srcId="{022F5C7C-21C4-B246-94D6-9E10D8E5B901}" destId="{422CB589-80B4-BB43-88E0-C92215627AD5}" srcOrd="0" destOrd="0" presId="urn:microsoft.com/office/officeart/2005/8/layout/hierarchy4"/>
    <dgm:cxn modelId="{C8B96FF9-49D4-6247-8125-DAA63FBBAEC8}" type="presOf" srcId="{5C668821-5002-5243-80C5-6083AD8D3145}" destId="{26FD8081-CAA6-FD47-B1BF-C71A4C0C5F57}" srcOrd="0" destOrd="0" presId="urn:microsoft.com/office/officeart/2005/8/layout/hierarchy4"/>
    <dgm:cxn modelId="{C7595A2E-976F-1B4A-B352-1FD6D94C7D3F}" srcId="{5C668821-5002-5243-80C5-6083AD8D3145}" destId="{022F5C7C-21C4-B246-94D6-9E10D8E5B901}" srcOrd="0" destOrd="0" parTransId="{DD1649F8-FC1C-CC44-BD6F-736F9CB349DF}" sibTransId="{CD631F76-3A3F-2E4B-82C1-F6ADD198B815}"/>
    <dgm:cxn modelId="{E052F417-DFEC-0849-954D-D93855446109}" type="presParOf" srcId="{26FD8081-CAA6-FD47-B1BF-C71A4C0C5F57}" destId="{7EAE6F2E-BF56-014F-BCAD-9E5B6C586C23}" srcOrd="0" destOrd="0" presId="urn:microsoft.com/office/officeart/2005/8/layout/hierarchy4"/>
    <dgm:cxn modelId="{A9FD67E4-EEAE-6B49-B821-25AEF58A4F09}" type="presParOf" srcId="{7EAE6F2E-BF56-014F-BCAD-9E5B6C586C23}" destId="{422CB589-80B4-BB43-88E0-C92215627AD5}" srcOrd="0" destOrd="0" presId="urn:microsoft.com/office/officeart/2005/8/layout/hierarchy4"/>
    <dgm:cxn modelId="{AF46376B-BCE2-3A4B-A9B8-4103F38ECBAE}" type="presParOf" srcId="{7EAE6F2E-BF56-014F-BCAD-9E5B6C586C23}" destId="{E63B485D-AC3D-804C-827A-49645B48DF78}"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601D66-CDC9-324F-95C3-A8D22A3894E0}" type="doc">
      <dgm:prSet loTypeId="urn:microsoft.com/office/officeart/2005/8/layout/hierarchy4" loCatId="" qsTypeId="urn:microsoft.com/office/officeart/2005/8/quickstyle/simple1" qsCatId="simple" csTypeId="urn:microsoft.com/office/officeart/2005/8/colors/accent1_2" csCatId="accent1"/>
      <dgm:spPr/>
      <dgm:t>
        <a:bodyPr/>
        <a:lstStyle/>
        <a:p>
          <a:endParaRPr lang="fr-FR"/>
        </a:p>
      </dgm:t>
    </dgm:pt>
    <dgm:pt modelId="{C62BC1FC-D13C-D348-8767-EB6882C80095}">
      <dgm:prSet/>
      <dgm:spPr/>
      <dgm:t>
        <a:bodyPr/>
        <a:lstStyle/>
        <a:p>
          <a:pPr rtl="0"/>
          <a:r>
            <a:rPr lang="fr-FR" dirty="0"/>
            <a:t>COÛTS DIRECTS </a:t>
          </a:r>
        </a:p>
      </dgm:t>
    </dgm:pt>
    <dgm:pt modelId="{3FF504F0-1D4D-BA44-9C59-8BB5BED48D99}" type="parTrans" cxnId="{B3ACD9F4-8BE7-8041-A159-95F133C1B01D}">
      <dgm:prSet/>
      <dgm:spPr/>
      <dgm:t>
        <a:bodyPr/>
        <a:lstStyle/>
        <a:p>
          <a:endParaRPr lang="fr-FR"/>
        </a:p>
      </dgm:t>
    </dgm:pt>
    <dgm:pt modelId="{8A59FB85-04D9-724F-B6E7-75A4F7D48B56}" type="sibTrans" cxnId="{B3ACD9F4-8BE7-8041-A159-95F133C1B01D}">
      <dgm:prSet/>
      <dgm:spPr/>
      <dgm:t>
        <a:bodyPr/>
        <a:lstStyle/>
        <a:p>
          <a:endParaRPr lang="fr-FR"/>
        </a:p>
      </dgm:t>
    </dgm:pt>
    <dgm:pt modelId="{39867883-EED7-DB40-A73E-4DD5DA3E832A}" type="pres">
      <dgm:prSet presAssocID="{7D601D66-CDC9-324F-95C3-A8D22A3894E0}" presName="Name0" presStyleCnt="0">
        <dgm:presLayoutVars>
          <dgm:chPref val="1"/>
          <dgm:dir/>
          <dgm:animOne val="branch"/>
          <dgm:animLvl val="lvl"/>
          <dgm:resizeHandles/>
        </dgm:presLayoutVars>
      </dgm:prSet>
      <dgm:spPr/>
      <dgm:t>
        <a:bodyPr/>
        <a:lstStyle/>
        <a:p>
          <a:endParaRPr lang="it-IT"/>
        </a:p>
      </dgm:t>
    </dgm:pt>
    <dgm:pt modelId="{E839CD55-240B-5F49-AC6C-B286F164B60D}" type="pres">
      <dgm:prSet presAssocID="{C62BC1FC-D13C-D348-8767-EB6882C80095}" presName="vertOne" presStyleCnt="0"/>
      <dgm:spPr/>
    </dgm:pt>
    <dgm:pt modelId="{9A5E55B3-7F0B-D243-994A-4A200FE287FD}" type="pres">
      <dgm:prSet presAssocID="{C62BC1FC-D13C-D348-8767-EB6882C80095}" presName="txOne" presStyleLbl="node0" presStyleIdx="0" presStyleCnt="1" custLinFactNeighborY="-1619">
        <dgm:presLayoutVars>
          <dgm:chPref val="3"/>
        </dgm:presLayoutVars>
      </dgm:prSet>
      <dgm:spPr/>
      <dgm:t>
        <a:bodyPr/>
        <a:lstStyle/>
        <a:p>
          <a:endParaRPr lang="it-IT"/>
        </a:p>
      </dgm:t>
    </dgm:pt>
    <dgm:pt modelId="{B0088AE1-54B1-064C-97FD-A4B8937A8374}" type="pres">
      <dgm:prSet presAssocID="{C62BC1FC-D13C-D348-8767-EB6882C80095}" presName="horzOne" presStyleCnt="0"/>
      <dgm:spPr/>
    </dgm:pt>
  </dgm:ptLst>
  <dgm:cxnLst>
    <dgm:cxn modelId="{B3ACD9F4-8BE7-8041-A159-95F133C1B01D}" srcId="{7D601D66-CDC9-324F-95C3-A8D22A3894E0}" destId="{C62BC1FC-D13C-D348-8767-EB6882C80095}" srcOrd="0" destOrd="0" parTransId="{3FF504F0-1D4D-BA44-9C59-8BB5BED48D99}" sibTransId="{8A59FB85-04D9-724F-B6E7-75A4F7D48B56}"/>
    <dgm:cxn modelId="{2DB7070E-2FBC-1B47-8C82-7877E976AF29}" type="presOf" srcId="{7D601D66-CDC9-324F-95C3-A8D22A3894E0}" destId="{39867883-EED7-DB40-A73E-4DD5DA3E832A}" srcOrd="0" destOrd="0" presId="urn:microsoft.com/office/officeart/2005/8/layout/hierarchy4"/>
    <dgm:cxn modelId="{0C7B07A0-702E-5046-83F1-1E4EB25954A4}" type="presOf" srcId="{C62BC1FC-D13C-D348-8767-EB6882C80095}" destId="{9A5E55B3-7F0B-D243-994A-4A200FE287FD}" srcOrd="0" destOrd="0" presId="urn:microsoft.com/office/officeart/2005/8/layout/hierarchy4"/>
    <dgm:cxn modelId="{7ED16E3D-6FEA-3F41-9532-E8405DFDD903}" type="presParOf" srcId="{39867883-EED7-DB40-A73E-4DD5DA3E832A}" destId="{E839CD55-240B-5F49-AC6C-B286F164B60D}" srcOrd="0" destOrd="0" presId="urn:microsoft.com/office/officeart/2005/8/layout/hierarchy4"/>
    <dgm:cxn modelId="{017A712D-779B-674A-A97E-CBB67BA9DEC1}" type="presParOf" srcId="{E839CD55-240B-5F49-AC6C-B286F164B60D}" destId="{9A5E55B3-7F0B-D243-994A-4A200FE287FD}" srcOrd="0" destOrd="0" presId="urn:microsoft.com/office/officeart/2005/8/layout/hierarchy4"/>
    <dgm:cxn modelId="{2B6308CF-C868-3748-9EA8-11DFBBBFC60B}" type="presParOf" srcId="{E839CD55-240B-5F49-AC6C-B286F164B60D}" destId="{B0088AE1-54B1-064C-97FD-A4B8937A8374}"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6F44A1C-1878-6741-A564-2BE721877F5A}" type="doc">
      <dgm:prSet loTypeId="urn:microsoft.com/office/officeart/2005/8/layout/hierarchy4" loCatId="" qsTypeId="urn:microsoft.com/office/officeart/2005/8/quickstyle/simple1" qsCatId="simple" csTypeId="urn:microsoft.com/office/officeart/2005/8/colors/accent1_2" csCatId="accent1" phldr="1"/>
      <dgm:spPr/>
      <dgm:t>
        <a:bodyPr/>
        <a:lstStyle/>
        <a:p>
          <a:endParaRPr lang="fr-FR"/>
        </a:p>
      </dgm:t>
    </dgm:pt>
    <dgm:pt modelId="{22EA27BC-20C0-4740-9C81-0ED4ECF548EF}">
      <dgm:prSet/>
      <dgm:spPr/>
      <dgm:t>
        <a:bodyPr/>
        <a:lstStyle/>
        <a:p>
          <a:pPr rtl="0"/>
          <a:r>
            <a:rPr lang="fr-FR" dirty="0"/>
            <a:t>COÛTS INDIRECTS </a:t>
          </a:r>
        </a:p>
      </dgm:t>
    </dgm:pt>
    <dgm:pt modelId="{DB10F9BF-C02C-D148-8928-5B502B5AE424}" type="parTrans" cxnId="{3BBC91D3-C6AE-A34D-86BE-A0ED30EFB744}">
      <dgm:prSet/>
      <dgm:spPr/>
      <dgm:t>
        <a:bodyPr/>
        <a:lstStyle/>
        <a:p>
          <a:endParaRPr lang="fr-FR"/>
        </a:p>
      </dgm:t>
    </dgm:pt>
    <dgm:pt modelId="{4D501D7C-388C-254F-951E-260EA5E5958F}" type="sibTrans" cxnId="{3BBC91D3-C6AE-A34D-86BE-A0ED30EFB744}">
      <dgm:prSet/>
      <dgm:spPr/>
      <dgm:t>
        <a:bodyPr/>
        <a:lstStyle/>
        <a:p>
          <a:endParaRPr lang="fr-FR"/>
        </a:p>
      </dgm:t>
    </dgm:pt>
    <dgm:pt modelId="{BCE32B37-175F-2D4C-81B6-7472495B57DA}" type="pres">
      <dgm:prSet presAssocID="{26F44A1C-1878-6741-A564-2BE721877F5A}" presName="Name0" presStyleCnt="0">
        <dgm:presLayoutVars>
          <dgm:chPref val="1"/>
          <dgm:dir/>
          <dgm:animOne val="branch"/>
          <dgm:animLvl val="lvl"/>
          <dgm:resizeHandles/>
        </dgm:presLayoutVars>
      </dgm:prSet>
      <dgm:spPr/>
      <dgm:t>
        <a:bodyPr/>
        <a:lstStyle/>
        <a:p>
          <a:endParaRPr lang="it-IT"/>
        </a:p>
      </dgm:t>
    </dgm:pt>
    <dgm:pt modelId="{1EFA94AE-1B9C-6940-A9D1-CC6C6293FC4A}" type="pres">
      <dgm:prSet presAssocID="{22EA27BC-20C0-4740-9C81-0ED4ECF548EF}" presName="vertOne" presStyleCnt="0"/>
      <dgm:spPr/>
    </dgm:pt>
    <dgm:pt modelId="{D3CA0F6E-C369-0B48-81C5-D4AA1D47C3C6}" type="pres">
      <dgm:prSet presAssocID="{22EA27BC-20C0-4740-9C81-0ED4ECF548EF}" presName="txOne" presStyleLbl="node0" presStyleIdx="0" presStyleCnt="1" custLinFactNeighborY="1781">
        <dgm:presLayoutVars>
          <dgm:chPref val="3"/>
        </dgm:presLayoutVars>
      </dgm:prSet>
      <dgm:spPr/>
      <dgm:t>
        <a:bodyPr/>
        <a:lstStyle/>
        <a:p>
          <a:endParaRPr lang="it-IT"/>
        </a:p>
      </dgm:t>
    </dgm:pt>
    <dgm:pt modelId="{7545EE9C-C6DE-714A-BC94-8A30CE7533C0}" type="pres">
      <dgm:prSet presAssocID="{22EA27BC-20C0-4740-9C81-0ED4ECF548EF}" presName="horzOne" presStyleCnt="0"/>
      <dgm:spPr/>
    </dgm:pt>
  </dgm:ptLst>
  <dgm:cxnLst>
    <dgm:cxn modelId="{3BBC91D3-C6AE-A34D-86BE-A0ED30EFB744}" srcId="{26F44A1C-1878-6741-A564-2BE721877F5A}" destId="{22EA27BC-20C0-4740-9C81-0ED4ECF548EF}" srcOrd="0" destOrd="0" parTransId="{DB10F9BF-C02C-D148-8928-5B502B5AE424}" sibTransId="{4D501D7C-388C-254F-951E-260EA5E5958F}"/>
    <dgm:cxn modelId="{D070DC4C-56AA-3143-B540-D06BAF9F6999}" type="presOf" srcId="{22EA27BC-20C0-4740-9C81-0ED4ECF548EF}" destId="{D3CA0F6E-C369-0B48-81C5-D4AA1D47C3C6}" srcOrd="0" destOrd="0" presId="urn:microsoft.com/office/officeart/2005/8/layout/hierarchy4"/>
    <dgm:cxn modelId="{F69E3A07-1FA2-9944-864E-A5BD1E0A8E19}" type="presOf" srcId="{26F44A1C-1878-6741-A564-2BE721877F5A}" destId="{BCE32B37-175F-2D4C-81B6-7472495B57DA}" srcOrd="0" destOrd="0" presId="urn:microsoft.com/office/officeart/2005/8/layout/hierarchy4"/>
    <dgm:cxn modelId="{326364BA-DCF7-684D-93DE-87587EF11634}" type="presParOf" srcId="{BCE32B37-175F-2D4C-81B6-7472495B57DA}" destId="{1EFA94AE-1B9C-6940-A9D1-CC6C6293FC4A}" srcOrd="0" destOrd="0" presId="urn:microsoft.com/office/officeart/2005/8/layout/hierarchy4"/>
    <dgm:cxn modelId="{8908679E-AC2F-ED44-8C89-3E08C5552BD0}" type="presParOf" srcId="{1EFA94AE-1B9C-6940-A9D1-CC6C6293FC4A}" destId="{D3CA0F6E-C369-0B48-81C5-D4AA1D47C3C6}" srcOrd="0" destOrd="0" presId="urn:microsoft.com/office/officeart/2005/8/layout/hierarchy4"/>
    <dgm:cxn modelId="{D3BEF69F-B3A3-6846-8970-ACA9B4F63A0D}" type="presParOf" srcId="{1EFA94AE-1B9C-6940-A9D1-CC6C6293FC4A}" destId="{7545EE9C-C6DE-714A-BC94-8A30CE7533C0}" srcOrd="1" destOrd="0" presId="urn:microsoft.com/office/officeart/2005/8/layout/hierarchy4"/>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pPr/>
              <a:t>01/03/2023</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pPr/>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7"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7"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40"/>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6"/>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7"/>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3"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8" name="Segnaposto piè di pagina 7"/>
          <p:cNvSpPr>
            <a:spLocks noGrp="1"/>
          </p:cNvSpPr>
          <p:nvPr>
            <p:ph type="ftr" sz="quarter" idx="11"/>
          </p:nvPr>
        </p:nvSpPr>
        <p:spPr>
          <a:xfrm>
            <a:off x="3469712"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4" name="Segnaposto piè di pagina 3"/>
          <p:cNvSpPr>
            <a:spLocks noGrp="1"/>
          </p:cNvSpPr>
          <p:nvPr>
            <p:ph type="ftr" sz="quarter" idx="11"/>
          </p:nvPr>
        </p:nvSpPr>
        <p:spPr>
          <a:xfrm>
            <a:off x="3469712"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3" name="Segnaposto piè di pagina 2"/>
          <p:cNvSpPr>
            <a:spLocks noGrp="1"/>
          </p:cNvSpPr>
          <p:nvPr>
            <p:ph type="ftr" sz="quarter" idx="11"/>
          </p:nvPr>
        </p:nvSpPr>
        <p:spPr>
          <a:xfrm>
            <a:off x="3469712"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9" y="987427"/>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9" y="987427"/>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01/03/2023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4"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507256" y="5450424"/>
            <a:ext cx="2329841" cy="1162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60377" y="5587489"/>
            <a:ext cx="1318321" cy="877507"/>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5"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318052" y="1700312"/>
            <a:ext cx="11799808" cy="3662541"/>
          </a:xfrm>
          <a:prstGeom prst="rect">
            <a:avLst/>
          </a:prstGeom>
          <a:noFill/>
        </p:spPr>
        <p:txBody>
          <a:bodyPr wrap="square" rtlCol="0">
            <a:spAutoFit/>
          </a:bodyPr>
          <a:lstStyle/>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SESSION DE FORMATION AUX AUDITEURS TUNISIENS</a:t>
            </a: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POUR LA VERIFICATION DES DEPENSES </a:t>
            </a: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DES PROJETS STRATEGIQUES</a:t>
            </a:r>
          </a:p>
          <a:p>
            <a:pPr algn="ctr">
              <a:spcAft>
                <a:spcPts val="0"/>
              </a:spcAft>
              <a:tabLst>
                <a:tab pos="4304030" algn="l"/>
              </a:tabLst>
            </a:pPr>
            <a:endParaRPr lang="it-IT" sz="3200" b="1" kern="50" cap="small" dirty="0" smtClean="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Critères </a:t>
            </a: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d’éligibilité de la </a:t>
            </a: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dépense</a:t>
            </a:r>
          </a:p>
          <a:p>
            <a:pPr algn="ctr">
              <a:spcAft>
                <a:spcPts val="0"/>
              </a:spcAft>
              <a:tabLst>
                <a:tab pos="4304030" algn="l"/>
              </a:tabLst>
            </a:pPr>
            <a:endPar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000" b="1" kern="50" cap="small" dirty="0" smtClean="0">
                <a:solidFill>
                  <a:srgbClr val="002060"/>
                </a:solidFill>
                <a:latin typeface="Calibri" panose="020F0502020204030204" pitchFamily="34" charset="0"/>
                <a:ea typeface="Arial Unicode MS" panose="020B0604020202020204" pitchFamily="34" charset="-128"/>
                <a:cs typeface="Calibri" panose="020F0502020204030204" pitchFamily="34" charset="0"/>
              </a:rPr>
              <a:t>7 mars 2023</a:t>
            </a:r>
            <a:endParaRPr lang="fr-FR" sz="20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defRPr/>
            </a:pPr>
            <a:endParaRPr lang="fr-FR" sz="3200" b="1" dirty="0"/>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66714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4. EQUIPEMENTS ET FOURNITURES</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3676906371"/>
              </p:ext>
            </p:extLst>
          </p:nvPr>
        </p:nvGraphicFramePr>
        <p:xfrm>
          <a:off x="1230296" y="1447800"/>
          <a:ext cx="8540237" cy="4117060"/>
        </p:xfrm>
        <a:graphic>
          <a:graphicData uri="http://schemas.openxmlformats.org/drawingml/2006/table">
            <a:tbl>
              <a:tblPr firstRow="1" firstCol="1" bandRow="1"/>
              <a:tblGrid>
                <a:gridCol w="655476">
                  <a:extLst>
                    <a:ext uri="{9D8B030D-6E8A-4147-A177-3AD203B41FA5}">
                      <a16:colId xmlns:a16="http://schemas.microsoft.com/office/drawing/2014/main" xmlns="" val="20000"/>
                    </a:ext>
                  </a:extLst>
                </a:gridCol>
                <a:gridCol w="7884761">
                  <a:extLst>
                    <a:ext uri="{9D8B030D-6E8A-4147-A177-3AD203B41FA5}">
                      <a16:colId xmlns:a16="http://schemas.microsoft.com/office/drawing/2014/main" xmlns="" val="20001"/>
                    </a:ext>
                  </a:extLst>
                </a:gridCol>
              </a:tblGrid>
              <a:tr h="294868">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fr-FR" sz="800" kern="1600" cap="small" spc="75" dirty="0">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endParaRPr lang="it-IT"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3819932">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documentation en mesure de permettre de vérifier la réalisation des procédures d'appel d'offres</a:t>
                      </a:r>
                      <a:r>
                        <a:rPr lang="fr-FR" sz="1200" dirty="0">
                          <a:solidFill>
                            <a:schemeClr val="accent1"/>
                          </a:solidFill>
                          <a:effectLst/>
                          <a:latin typeface="+mn-lt"/>
                          <a:ea typeface="Times New Roman" panose="02020603050405020304" pitchFamily="18" charset="0"/>
                          <a:cs typeface="Times New Roman" panose="02020603050405020304" pitchFamily="18" charset="0"/>
                        </a:rPr>
                        <a:t> pour l'achat de biens et/ou d'équipements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 d'adjudication stipulé </a:t>
                      </a:r>
                      <a:r>
                        <a:rPr lang="fr-FR" sz="1200" dirty="0">
                          <a:solidFill>
                            <a:schemeClr val="accent1"/>
                          </a:solidFill>
                          <a:effectLst/>
                          <a:latin typeface="+mn-lt"/>
                          <a:ea typeface="Times New Roman" panose="02020603050405020304" pitchFamily="18" charset="0"/>
                          <a:cs typeface="Times New Roman" panose="02020603050405020304" pitchFamily="18" charset="0"/>
                        </a:rPr>
                        <a:t>avec le fournisseur des équipements et annexes correspondantes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 du fournisseur </a:t>
                      </a:r>
                      <a:r>
                        <a:rPr lang="fr-FR" sz="1200" dirty="0">
                          <a:solidFill>
                            <a:schemeClr val="accent1"/>
                          </a:solidFill>
                          <a:effectLst/>
                          <a:latin typeface="+mn-lt"/>
                          <a:ea typeface="Times New Roman" panose="02020603050405020304" pitchFamily="18" charset="0"/>
                          <a:cs typeface="Times New Roman" panose="02020603050405020304" pitchFamily="18" charset="0"/>
                        </a:rPr>
                        <a:t>mis au nom du Bénéficiaire</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 de transport </a:t>
                      </a:r>
                      <a:r>
                        <a:rPr lang="fr-FR" sz="1200" dirty="0">
                          <a:solidFill>
                            <a:schemeClr val="accent1"/>
                          </a:solidFill>
                          <a:effectLst/>
                          <a:latin typeface="+mn-lt"/>
                          <a:ea typeface="Times New Roman" panose="02020603050405020304" pitchFamily="18" charset="0"/>
                          <a:cs typeface="Times New Roman" panose="02020603050405020304" pitchFamily="18" charset="0"/>
                        </a:rPr>
                        <a:t>du bien acheté</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extrait du </a:t>
                      </a:r>
                      <a:r>
                        <a:rPr lang="fr-FR" sz="1200" b="1" dirty="0">
                          <a:solidFill>
                            <a:schemeClr val="accent1"/>
                          </a:solidFill>
                          <a:effectLst/>
                          <a:latin typeface="+mn-lt"/>
                          <a:ea typeface="Times New Roman" panose="02020603050405020304" pitchFamily="18" charset="0"/>
                          <a:cs typeface="Times New Roman" panose="02020603050405020304" pitchFamily="18" charset="0"/>
                        </a:rPr>
                        <a:t>Registre des Inventaires</a:t>
                      </a:r>
                      <a:endParaRPr lang="fr-FR"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registre où le numéro de série du bien doit être indiqué</a:t>
                      </a:r>
                      <a:r>
                        <a:rPr lang="fr-FR" sz="1200" b="1"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et l'emplacement du bien dans l'établissement </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biens de consommation, déclaration de dépense </a:t>
                      </a:r>
                      <a:r>
                        <a:rPr lang="fr-FR" sz="1200" dirty="0">
                          <a:solidFill>
                            <a:schemeClr val="accent1"/>
                          </a:solidFill>
                          <a:effectLst/>
                          <a:latin typeface="+mn-lt"/>
                          <a:ea typeface="Times New Roman" panose="02020603050405020304" pitchFamily="18" charset="0"/>
                          <a:cs typeface="Times New Roman" panose="02020603050405020304" pitchFamily="18" charset="0"/>
                        </a:rPr>
                        <a:t>attestant que le bien acquis est nécessaire pour l'obtention des résultats du projet</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 de location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Rapport photographique </a:t>
                      </a:r>
                      <a:r>
                        <a:rPr lang="fr-FR" sz="1200" dirty="0">
                          <a:solidFill>
                            <a:schemeClr val="accent1"/>
                          </a:solidFill>
                          <a:effectLst/>
                          <a:latin typeface="+mn-lt"/>
                          <a:ea typeface="Times New Roman" panose="02020603050405020304" pitchFamily="18" charset="0"/>
                          <a:cs typeface="Times New Roman" panose="02020603050405020304" pitchFamily="18" charset="0"/>
                        </a:rPr>
                        <a:t>sous format digital des équipements achetés.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endParaRPr lang="it-IT" sz="1200" b="1" kern="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mandat de paiement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quittancé par l'Établissement bancaire caissier et/ou trésorier</a:t>
                      </a: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6" name="Rectangle 1"/>
          <p:cNvSpPr>
            <a:spLocks noChangeArrowheads="1"/>
          </p:cNvSpPr>
          <p:nvPr/>
        </p:nvSpPr>
        <p:spPr bwMode="auto">
          <a:xfrm rot="16200000">
            <a:off x="-50615" y="3366773"/>
            <a:ext cx="3200400" cy="53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lvl="0" algn="ct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a:t>
            </a:r>
          </a:p>
          <a:p>
            <a:pPr lvl="0" algn="ct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 </a:t>
            </a:r>
            <a:r>
              <a:rPr lang="fr-FR" altLang="it-IT" sz="1100" dirty="0" bmk="_Toc400445979">
                <a:latin typeface="Calibri" panose="020F0502020204030204" pitchFamily="34" charset="0"/>
                <a:ea typeface="Times New Roman" panose="02020603050405020304" pitchFamily="18" charset="0"/>
                <a:cs typeface="Calibri" panose="020F0502020204030204" pitchFamily="34" charset="0"/>
              </a:rPr>
              <a:t>“ EQUIPEMENTS ET FOURNITURES</a:t>
            </a:r>
            <a:r>
              <a:rPr lang="fr-FR" sz="1100" dirty="0" bmk="_Toc400445979">
                <a:latin typeface="Calibri" panose="020F0502020204030204" pitchFamily="34" charset="0"/>
                <a:ea typeface="Times New Roman" panose="02020603050405020304" pitchFamily="18" charset="0"/>
                <a:cs typeface="Calibri" panose="020F0502020204030204" pitchFamily="34" charset="0"/>
              </a:rPr>
              <a:t> ”</a:t>
            </a:r>
            <a:endParaRPr lang="en-GB" altLang="it-IT" sz="1100" dirty="0" bmk="_Toc400445979">
              <a:latin typeface="Calibri" panose="020F0502020204030204" pitchFamily="34" charset="0"/>
              <a:ea typeface="Times New Roman" panose="02020603050405020304" pitchFamily="18" charset="0"/>
              <a:cs typeface="Calibri" panose="020F0502020204030204" pitchFamily="34" charset="0"/>
            </a:endParaRPr>
          </a:p>
        </p:txBody>
      </p:sp>
      <p:sp>
        <p:nvSpPr>
          <p:cNvPr id="7" name="Ovale 6"/>
          <p:cNvSpPr/>
          <p:nvPr/>
        </p:nvSpPr>
        <p:spPr>
          <a:xfrm>
            <a:off x="9852454" y="3163330"/>
            <a:ext cx="2166551"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17" name="Stella a 5 punte 16"/>
          <p:cNvSpPr/>
          <p:nvPr/>
        </p:nvSpPr>
        <p:spPr>
          <a:xfrm>
            <a:off x="4563624" y="4546608"/>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Stella a 5 punte 17"/>
          <p:cNvSpPr/>
          <p:nvPr/>
        </p:nvSpPr>
        <p:spPr>
          <a:xfrm>
            <a:off x="4919225" y="4546608"/>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Stella a 5 punte 18"/>
          <p:cNvSpPr/>
          <p:nvPr/>
        </p:nvSpPr>
        <p:spPr>
          <a:xfrm>
            <a:off x="5291760" y="4537799"/>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Stella a 5 punte 19"/>
          <p:cNvSpPr/>
          <p:nvPr/>
        </p:nvSpPr>
        <p:spPr>
          <a:xfrm>
            <a:off x="5655867" y="452967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Stella a 5 punte 20"/>
          <p:cNvSpPr/>
          <p:nvPr/>
        </p:nvSpPr>
        <p:spPr>
          <a:xfrm>
            <a:off x="6011468" y="452967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Stella a 5 punte 21"/>
          <p:cNvSpPr/>
          <p:nvPr/>
        </p:nvSpPr>
        <p:spPr>
          <a:xfrm>
            <a:off x="6384003" y="4520865"/>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Stella a 5 punte 22"/>
          <p:cNvSpPr/>
          <p:nvPr/>
        </p:nvSpPr>
        <p:spPr>
          <a:xfrm>
            <a:off x="6748110" y="4512740"/>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Stella a 5 punte 23"/>
          <p:cNvSpPr/>
          <p:nvPr/>
        </p:nvSpPr>
        <p:spPr>
          <a:xfrm>
            <a:off x="7103711" y="4512740"/>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76878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5. COÛTS DES SERVICES </a:t>
            </a:r>
          </a:p>
        </p:txBody>
      </p:sp>
      <p:sp>
        <p:nvSpPr>
          <p:cNvPr id="19" name="Callout con freccia destra 18"/>
          <p:cNvSpPr/>
          <p:nvPr/>
        </p:nvSpPr>
        <p:spPr>
          <a:xfrm>
            <a:off x="254001" y="1642590"/>
            <a:ext cx="275432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a:p>
            <a:pPr algn="ctr"/>
            <a:r>
              <a:rPr lang="it-IT" dirty="0"/>
              <a:t>  </a:t>
            </a:r>
          </a:p>
        </p:txBody>
      </p:sp>
      <p:sp>
        <p:nvSpPr>
          <p:cNvPr id="20" name="Callout con freccia destra 19"/>
          <p:cNvSpPr/>
          <p:nvPr/>
        </p:nvSpPr>
        <p:spPr>
          <a:xfrm>
            <a:off x="254002" y="334867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8" name="Fumetto 2 7"/>
          <p:cNvSpPr/>
          <p:nvPr/>
        </p:nvSpPr>
        <p:spPr>
          <a:xfrm>
            <a:off x="8602040" y="1449314"/>
            <a:ext cx="3472158" cy="2665186"/>
          </a:xfrm>
          <a:prstGeom prst="wedgeRoundRectCallout">
            <a:avLst>
              <a:gd name="adj1" fmla="val -7956"/>
              <a:gd name="adj2" fmla="val 64444"/>
              <a:gd name="adj3" fmla="val 16667"/>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400" baseline="30000" dirty="0"/>
              <a:t>Les couts de services sont:</a:t>
            </a:r>
          </a:p>
          <a:p>
            <a:pPr marL="342900" indent="-342900" algn="just">
              <a:buFont typeface="Arial" panose="020B0604020202020204" pitchFamily="34" charset="0"/>
              <a:buChar char="•"/>
            </a:pPr>
            <a:r>
              <a:rPr lang="fr-FR" sz="2200" baseline="30000" dirty="0"/>
              <a:t>experts ou consultants externes</a:t>
            </a:r>
          </a:p>
          <a:p>
            <a:pPr marL="342900" indent="-342900" algn="just">
              <a:buFont typeface="Arial" panose="020B0604020202020204" pitchFamily="34" charset="0"/>
              <a:buChar char="•"/>
            </a:pPr>
            <a:r>
              <a:rPr lang="fr-FR" sz="2200" baseline="30000" dirty="0"/>
              <a:t>couts de la vérification de dépenses. services financiers éligibles (le coût des virements bancaires et garanties financières). </a:t>
            </a:r>
          </a:p>
          <a:p>
            <a:pPr marL="342900" indent="-342900" algn="just">
              <a:buFont typeface="Arial" panose="020B0604020202020204" pitchFamily="34" charset="0"/>
              <a:buChar char="•"/>
            </a:pPr>
            <a:r>
              <a:rPr lang="fr-FR" sz="2200" baseline="30000" dirty="0"/>
              <a:t>coûts des conférences et séminaires et traduction</a:t>
            </a:r>
          </a:p>
          <a:p>
            <a:pPr marL="342900" indent="-342900" algn="just">
              <a:buFont typeface="Arial" panose="020B0604020202020204" pitchFamily="34" charset="0"/>
              <a:buChar char="•"/>
            </a:pPr>
            <a:r>
              <a:rPr lang="fr-FR" sz="2200" baseline="30000" dirty="0"/>
              <a:t>actions de visibilité’ et publications</a:t>
            </a:r>
          </a:p>
          <a:p>
            <a:pPr marL="342900" indent="-342900" algn="just">
              <a:buFont typeface="Arial" panose="020B0604020202020204" pitchFamily="34" charset="0"/>
              <a:buChar char="•"/>
            </a:pPr>
            <a:r>
              <a:rPr lang="fr-FR" sz="2200" baseline="30000" dirty="0"/>
              <a:t>autre service sous-traité</a:t>
            </a:r>
          </a:p>
        </p:txBody>
      </p:sp>
      <p:pic>
        <p:nvPicPr>
          <p:cNvPr id="10" name="Immagine 9"/>
          <p:cNvPicPr>
            <a:picLocks noChangeAspect="1"/>
          </p:cNvPicPr>
          <p:nvPr/>
        </p:nvPicPr>
        <p:blipFill>
          <a:blip r:embed="rId2"/>
          <a:stretch>
            <a:fillRect/>
          </a:stretch>
        </p:blipFill>
        <p:spPr>
          <a:xfrm>
            <a:off x="10540400" y="4303889"/>
            <a:ext cx="1347483" cy="1100347"/>
          </a:xfrm>
          <a:prstGeom prst="rect">
            <a:avLst/>
          </a:prstGeom>
        </p:spPr>
      </p:pic>
      <p:sp>
        <p:nvSpPr>
          <p:cNvPr id="14" name="Rettangolo 13"/>
          <p:cNvSpPr/>
          <p:nvPr/>
        </p:nvSpPr>
        <p:spPr>
          <a:xfrm>
            <a:off x="3578467" y="5445054"/>
            <a:ext cx="5607929" cy="925893"/>
          </a:xfrm>
          <a:prstGeom prst="rect">
            <a:avLst/>
          </a:prstGeom>
          <a:ln w="57150" cmpd="sng">
            <a:solidFill>
              <a:schemeClr val="accent6"/>
            </a:solidFill>
          </a:ln>
        </p:spPr>
        <p:txBody>
          <a:bodyPr wrap="square">
            <a:spAutoFit/>
          </a:bodyPr>
          <a:lstStyle/>
          <a:p>
            <a:endParaRPr lang="fr-FR" dirty="0">
              <a:solidFill>
                <a:srgbClr val="000090"/>
              </a:solidFill>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5917" y="5544016"/>
            <a:ext cx="811298" cy="546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ccia destra 14"/>
          <p:cNvSpPr/>
          <p:nvPr/>
        </p:nvSpPr>
        <p:spPr>
          <a:xfrm>
            <a:off x="2782581" y="5620074"/>
            <a:ext cx="625494" cy="49421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8" name="CasellaDiTesto 27"/>
          <p:cNvSpPr txBox="1"/>
          <p:nvPr/>
        </p:nvSpPr>
        <p:spPr>
          <a:xfrm>
            <a:off x="8403645" y="4383517"/>
            <a:ext cx="2261406" cy="1107996"/>
          </a:xfrm>
          <a:prstGeom prst="rect">
            <a:avLst/>
          </a:prstGeom>
          <a:noFill/>
        </p:spPr>
        <p:txBody>
          <a:bodyPr wrap="square" rtlCol="0">
            <a:spAutoFit/>
          </a:bodyPr>
          <a:lstStyle/>
          <a:p>
            <a:pPr algn="ctr"/>
            <a:endParaRPr lang="fr-FR" baseline="30000" dirty="0">
              <a:solidFill>
                <a:srgbClr val="FF0000"/>
              </a:solidFill>
            </a:endParaRPr>
          </a:p>
          <a:p>
            <a:pPr algn="ctr"/>
            <a:r>
              <a:rPr lang="fr-FR" dirty="0">
                <a:solidFill>
                  <a:srgbClr val="FF0000"/>
                </a:solidFill>
              </a:rPr>
              <a:t>Manuel de mise en œuvre des projets</a:t>
            </a:r>
          </a:p>
          <a:p>
            <a:endParaRPr lang="fr-FR" dirty="0"/>
          </a:p>
        </p:txBody>
      </p:sp>
      <p:sp>
        <p:nvSpPr>
          <p:cNvPr id="3" name="Rettangolo 2"/>
          <p:cNvSpPr/>
          <p:nvPr/>
        </p:nvSpPr>
        <p:spPr>
          <a:xfrm>
            <a:off x="3174283" y="1534048"/>
            <a:ext cx="4880082" cy="1477328"/>
          </a:xfrm>
          <a:prstGeom prst="rect">
            <a:avLst/>
          </a:prstGeom>
        </p:spPr>
        <p:txBody>
          <a:bodyPr wrap="square">
            <a:spAutoFit/>
          </a:bodyPr>
          <a:lstStyle/>
          <a:p>
            <a:r>
              <a:rPr lang="fr-FR" dirty="0">
                <a:solidFill>
                  <a:schemeClr val="accent1"/>
                </a:solidFill>
              </a:rPr>
              <a:t>contrats de services stipulés par le Bénéficiaire principal et par les partenaires dans le cadre des objectifs du projet. Aucun contrat de service ne pourra être attribué entre partenaires de projet ou aux associés.</a:t>
            </a:r>
          </a:p>
        </p:txBody>
      </p:sp>
      <p:sp>
        <p:nvSpPr>
          <p:cNvPr id="6" name="Rettangolo 5"/>
          <p:cNvSpPr/>
          <p:nvPr/>
        </p:nvSpPr>
        <p:spPr>
          <a:xfrm>
            <a:off x="3835021" y="5544016"/>
            <a:ext cx="5532947" cy="646331"/>
          </a:xfrm>
          <a:prstGeom prst="rect">
            <a:avLst/>
          </a:prstGeom>
        </p:spPr>
        <p:txBody>
          <a:bodyPr wrap="square">
            <a:spAutoFit/>
          </a:bodyPr>
          <a:lstStyle/>
          <a:p>
            <a:r>
              <a:rPr lang="fr-FR" dirty="0">
                <a:solidFill>
                  <a:schemeClr val="accent1"/>
                </a:solidFill>
              </a:rPr>
              <a:t>Les couts de la vérification de dépenses: </a:t>
            </a:r>
            <a:r>
              <a:rPr lang="fr-FR" b="1" dirty="0">
                <a:solidFill>
                  <a:schemeClr val="accent1"/>
                </a:solidFill>
              </a:rPr>
              <a:t>4% du budget </a:t>
            </a:r>
            <a:r>
              <a:rPr lang="fr-FR" dirty="0">
                <a:solidFill>
                  <a:schemeClr val="accent1"/>
                </a:solidFill>
              </a:rPr>
              <a:t>éligible de chaque partenaire et total du projet</a:t>
            </a:r>
            <a:endParaRPr lang="it-IT" dirty="0">
              <a:solidFill>
                <a:schemeClr val="accent1"/>
              </a:solidFill>
            </a:endParaRPr>
          </a:p>
        </p:txBody>
      </p:sp>
      <p:sp>
        <p:nvSpPr>
          <p:cNvPr id="7" name="Rettangolo 6"/>
          <p:cNvSpPr/>
          <p:nvPr/>
        </p:nvSpPr>
        <p:spPr>
          <a:xfrm>
            <a:off x="2898100" y="3580143"/>
            <a:ext cx="5373439" cy="946657"/>
          </a:xfrm>
          <a:prstGeom prst="rect">
            <a:avLst/>
          </a:prstGeom>
        </p:spPr>
        <p:txBody>
          <a:bodyPr wrap="square">
            <a:spAutoFit/>
          </a:bodyPr>
          <a:lstStyle/>
          <a:p>
            <a:r>
              <a:rPr lang="fr-FR" dirty="0">
                <a:solidFill>
                  <a:schemeClr val="accent1"/>
                </a:solidFill>
              </a:rPr>
              <a:t>Les coûts inclus dans cette catégorie de dépense doivent être clairement identifiés dans le budget du projet. </a:t>
            </a:r>
          </a:p>
        </p:txBody>
      </p:sp>
    </p:spTree>
    <p:extLst>
      <p:ext uri="{BB962C8B-B14F-4D97-AF65-F5344CB8AC3E}">
        <p14:creationId xmlns:p14="http://schemas.microsoft.com/office/powerpoint/2010/main" val="1175155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5. COÛTS DES SERVICES </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475501354"/>
              </p:ext>
            </p:extLst>
          </p:nvPr>
        </p:nvGraphicFramePr>
        <p:xfrm>
          <a:off x="770467" y="1454015"/>
          <a:ext cx="9200977" cy="4080710"/>
        </p:xfrm>
        <a:graphic>
          <a:graphicData uri="http://schemas.openxmlformats.org/drawingml/2006/table">
            <a:tbl>
              <a:tblPr firstRow="1" firstCol="1" bandRow="1"/>
              <a:tblGrid>
                <a:gridCol w="521227">
                  <a:extLst>
                    <a:ext uri="{9D8B030D-6E8A-4147-A177-3AD203B41FA5}">
                      <a16:colId xmlns:a16="http://schemas.microsoft.com/office/drawing/2014/main" xmlns="" val="20000"/>
                    </a:ext>
                  </a:extLst>
                </a:gridCol>
                <a:gridCol w="8679750">
                  <a:extLst>
                    <a:ext uri="{9D8B030D-6E8A-4147-A177-3AD203B41FA5}">
                      <a16:colId xmlns:a16="http://schemas.microsoft.com/office/drawing/2014/main" xmlns="" val="20001"/>
                    </a:ext>
                  </a:extLst>
                </a:gridCol>
              </a:tblGrid>
              <a:tr h="297603">
                <a:tc rowSpan="2">
                  <a:txBody>
                    <a:bodyPr/>
                    <a:lstStyle/>
                    <a:p>
                      <a:pPr algn="l">
                        <a:lnSpc>
                          <a:spcPct val="107000"/>
                        </a:lnSpc>
                        <a:spcBef>
                          <a:spcPts val="300"/>
                        </a:spcBef>
                        <a:spcAft>
                          <a:spcPts val="300"/>
                        </a:spcAft>
                      </a:pP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endParaRPr lang="it-IT"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3783107">
                <a:tc vMerge="1">
                  <a:txBody>
                    <a:bodyPr/>
                    <a:lstStyle/>
                    <a:p>
                      <a:endParaRPr lang="fr-FR"/>
                    </a:p>
                  </a:txBody>
                  <a:tcPr/>
                </a:tc>
                <a:tc>
                  <a:txBody>
                    <a:bodyPr/>
                    <a:lstStyle/>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documentation en mesure de prouver la réalisation des procédures d'appel d'offres </a:t>
                      </a:r>
                      <a:r>
                        <a:rPr lang="fr-FR" sz="1200" dirty="0">
                          <a:solidFill>
                            <a:schemeClr val="accent1"/>
                          </a:solidFill>
                          <a:effectLst/>
                          <a:latin typeface="+mn-lt"/>
                          <a:ea typeface="Times New Roman" panose="02020603050405020304" pitchFamily="18" charset="0"/>
                          <a:cs typeface="Times New Roman" panose="02020603050405020304" pitchFamily="18" charset="0"/>
                        </a:rPr>
                        <a:t>;</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contrats stipulés</a:t>
                      </a:r>
                      <a:r>
                        <a:rPr lang="fr-FR" sz="1200" dirty="0">
                          <a:solidFill>
                            <a:schemeClr val="accent1"/>
                          </a:solidFill>
                          <a:effectLst/>
                          <a:latin typeface="+mn-lt"/>
                          <a:ea typeface="Times New Roman" panose="02020603050405020304" pitchFamily="18" charset="0"/>
                          <a:cs typeface="Times New Roman" panose="02020603050405020304" pitchFamily="18" charset="0"/>
                        </a:rPr>
                        <a:t>, indiquant le montant de la contrepartie attendue, la période d'exécution du contrat contresigné et l'indication de la référence au projet y compris l’indication de son propre CUP. </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contrats / Lettre de mandat et Lettre d'acceptation</a:t>
                      </a:r>
                      <a:endParaRPr lang="fr-FR" sz="1200" dirty="0">
                        <a:solidFill>
                          <a:schemeClr val="accent1"/>
                        </a:solidFill>
                        <a:effectLst/>
                        <a:latin typeface="+mn-lt"/>
                        <a:ea typeface="Times New Roman" panose="02020603050405020304" pitchFamily="18" charset="0"/>
                        <a:cs typeface="Times New Roman" panose="02020603050405020304" pitchFamily="18" charset="0"/>
                      </a:endParaRP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Factures</a:t>
                      </a:r>
                      <a:r>
                        <a:rPr lang="fr-FR" sz="1200" b="1"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mis au nom du Bénéficiaire/partenaire</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rapports périodiques des experts externes </a:t>
                      </a:r>
                      <a:r>
                        <a:rPr lang="fr-FR" sz="1200" dirty="0">
                          <a:solidFill>
                            <a:schemeClr val="accent1"/>
                          </a:solidFill>
                          <a:effectLst/>
                          <a:latin typeface="+mn-lt"/>
                          <a:ea typeface="Times New Roman" panose="02020603050405020304" pitchFamily="18" charset="0"/>
                          <a:cs typeface="Times New Roman" panose="02020603050405020304" pitchFamily="18" charset="0"/>
                        </a:rPr>
                        <a:t>et dûment validés par le responsable du bénéficiaire/partenaire</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conférences et séminaires</a:t>
                      </a:r>
                      <a:r>
                        <a:rPr lang="fr-FR" sz="1200" dirty="0">
                          <a:solidFill>
                            <a:schemeClr val="accent1"/>
                          </a:solidFill>
                          <a:effectLst/>
                          <a:latin typeface="+mn-lt"/>
                          <a:ea typeface="Times New Roman" panose="02020603050405020304" pitchFamily="18" charset="0"/>
                          <a:cs typeface="Times New Roman" panose="02020603050405020304" pitchFamily="18" charset="0"/>
                        </a:rPr>
                        <a:t>: agenda, copie de la feuille des présences</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et des procès-verbaux,</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dossier photographique de l’évènement;</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services financiers</a:t>
                      </a:r>
                      <a:r>
                        <a:rPr lang="fr-FR" sz="1200" dirty="0">
                          <a:solidFill>
                            <a:schemeClr val="accent1"/>
                          </a:solidFill>
                          <a:effectLst/>
                          <a:latin typeface="+mn-lt"/>
                          <a:ea typeface="Times New Roman" panose="02020603050405020304" pitchFamily="18" charset="0"/>
                          <a:cs typeface="Times New Roman" panose="02020603050405020304" pitchFamily="18" charset="0"/>
                        </a:rPr>
                        <a:t>, extraits de compte bancaires faisant apparaître les frais d'ouverture et de gestion du compte courant ou les charges pour transactions financières transnationales ;</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dans le cas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publications</a:t>
                      </a:r>
                      <a:r>
                        <a:rPr lang="fr-FR" sz="1200" dirty="0">
                          <a:solidFill>
                            <a:schemeClr val="accent1"/>
                          </a:solidFill>
                          <a:effectLst/>
                          <a:latin typeface="+mn-lt"/>
                          <a:ea typeface="Times New Roman" panose="02020603050405020304" pitchFamily="18" charset="0"/>
                          <a:cs typeface="Times New Roman" panose="02020603050405020304" pitchFamily="18" charset="0"/>
                        </a:rPr>
                        <a:t>,  2 exemplaires de tout le matériel ayant été produit et un CD-ROM contenant toutes les publications ayant été effectuées</a:t>
                      </a:r>
                      <a:r>
                        <a:rPr lang="fr-FR"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rPr>
                        <a:t>.</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endParaRPr lang="fr-FR"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p>
                    <a:p>
                      <a:pPr marL="324000" lvl="0" indent="-324000" algn="just" defTabSz="540000">
                        <a:lnSpc>
                          <a:spcPct val="115000"/>
                        </a:lnSpc>
                        <a:spcAft>
                          <a:spcPts val="300"/>
                        </a:spcAft>
                        <a:buClr>
                          <a:srgbClr val="FA8C00"/>
                        </a:buClr>
                        <a:buFont typeface="Wingdings" panose="05000000000000000000" pitchFamily="2" charset="2"/>
                        <a:buChar char=""/>
                        <a:tabLst>
                          <a:tab pos="180000" algn="l"/>
                          <a:tab pos="21600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mandat de paiement quittancé </a:t>
                      </a:r>
                      <a:r>
                        <a:rPr lang="fr-FR" sz="1200" dirty="0">
                          <a:solidFill>
                            <a:schemeClr val="accent1"/>
                          </a:solidFill>
                          <a:effectLst/>
                          <a:latin typeface="+mn-lt"/>
                          <a:ea typeface="Times New Roman" panose="02020603050405020304" pitchFamily="18" charset="0"/>
                          <a:cs typeface="Times New Roman" panose="02020603050405020304" pitchFamily="18" charset="0"/>
                        </a:rPr>
                        <a:t>par l'Établissement bancaire caissier et/ou trésorier</a:t>
                      </a: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6" name="Rectangle 1"/>
          <p:cNvSpPr>
            <a:spLocks noChangeArrowheads="1"/>
          </p:cNvSpPr>
          <p:nvPr/>
        </p:nvSpPr>
        <p:spPr bwMode="auto">
          <a:xfrm rot="16200000">
            <a:off x="-950600" y="3175082"/>
            <a:ext cx="4080710" cy="6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lvl="0"/>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a:t>
            </a:r>
            <a:r>
              <a:rPr lang="fr-FR" altLang="it-IT" sz="1100" dirty="0" bmk="_Toc400445979">
                <a:latin typeface="Calibri" panose="020F0502020204030204" pitchFamily="34" charset="0"/>
                <a:ea typeface="Times New Roman" panose="02020603050405020304" pitchFamily="18" charset="0"/>
                <a:cs typeface="Calibri" panose="020F0502020204030204" pitchFamily="34" charset="0"/>
              </a:rPr>
              <a:t>“COUTS DES SERVICES ”</a:t>
            </a:r>
            <a:endParaRPr kumimoji="0" lang="en-GB" altLang="it-IT" sz="1100" b="0" i="0" u="none"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endParaRPr kumimoji="0" lang="en-GB" altLang="it-IT" sz="1800" b="0" i="0" u="none" strike="noStrike" cap="none" normalizeH="0" baseline="0" dirty="0">
              <a:ln>
                <a:noFill/>
              </a:ln>
              <a:solidFill>
                <a:schemeClr val="tx1"/>
              </a:solidFill>
              <a:effectLst/>
              <a:latin typeface="Arial" panose="020B0604020202020204" pitchFamily="34" charset="0"/>
            </a:endParaRPr>
          </a:p>
        </p:txBody>
      </p:sp>
      <p:sp>
        <p:nvSpPr>
          <p:cNvPr id="7" name="Ovale 6"/>
          <p:cNvSpPr/>
          <p:nvPr/>
        </p:nvSpPr>
        <p:spPr>
          <a:xfrm>
            <a:off x="10033000" y="3160127"/>
            <a:ext cx="2104996"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8" name="Stella a 5 punte 7"/>
          <p:cNvSpPr/>
          <p:nvPr/>
        </p:nvSpPr>
        <p:spPr>
          <a:xfrm>
            <a:off x="4563624" y="452120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tella a 5 punte 8"/>
          <p:cNvSpPr/>
          <p:nvPr/>
        </p:nvSpPr>
        <p:spPr>
          <a:xfrm>
            <a:off x="4919225" y="452120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5291760" y="451239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5655867" y="4504273"/>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tella a 5 punte 11"/>
          <p:cNvSpPr/>
          <p:nvPr/>
        </p:nvSpPr>
        <p:spPr>
          <a:xfrm>
            <a:off x="6011468" y="4504273"/>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tella a 5 punte 12"/>
          <p:cNvSpPr/>
          <p:nvPr/>
        </p:nvSpPr>
        <p:spPr>
          <a:xfrm>
            <a:off x="6384003" y="44954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tella a 5 punte 13"/>
          <p:cNvSpPr/>
          <p:nvPr/>
        </p:nvSpPr>
        <p:spPr>
          <a:xfrm>
            <a:off x="6748110" y="4487339"/>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tella a 5 punte 14"/>
          <p:cNvSpPr/>
          <p:nvPr/>
        </p:nvSpPr>
        <p:spPr>
          <a:xfrm>
            <a:off x="7103711" y="4487339"/>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719616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endParaRPr lang="fr-FR" sz="3200" b="1" dirty="0">
              <a:solidFill>
                <a:schemeClr val="bg1"/>
              </a:solidFill>
              <a:latin typeface="Trebuchet MS" panose="020B0603020202020204" pitchFamily="34" charset="0"/>
            </a:endParaRPr>
          </a:p>
        </p:txBody>
      </p:sp>
      <p:sp>
        <p:nvSpPr>
          <p:cNvPr id="19" name="Callout con freccia destra 18"/>
          <p:cNvSpPr/>
          <p:nvPr/>
        </p:nvSpPr>
        <p:spPr>
          <a:xfrm>
            <a:off x="254001" y="1448968"/>
            <a:ext cx="2754323" cy="1209622"/>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a:p>
            <a:pPr algn="ctr"/>
            <a:endParaRPr lang="fr-FR" dirty="0"/>
          </a:p>
          <a:p>
            <a:pPr algn="ctr"/>
            <a:r>
              <a:rPr lang="fr-FR" dirty="0"/>
              <a:t>ENCADREMENT</a:t>
            </a:r>
          </a:p>
          <a:p>
            <a:pPr algn="ctr"/>
            <a:r>
              <a:rPr lang="fr-FR" dirty="0"/>
              <a:t>SUBVENTION EN CASCADE    </a:t>
            </a:r>
          </a:p>
          <a:p>
            <a:pPr algn="ctr"/>
            <a:r>
              <a:rPr lang="it-IT" dirty="0"/>
              <a:t>  </a:t>
            </a:r>
          </a:p>
          <a:p>
            <a:pPr algn="ctr"/>
            <a:r>
              <a:rPr lang="it-IT" dirty="0"/>
              <a:t>  </a:t>
            </a:r>
          </a:p>
        </p:txBody>
      </p:sp>
      <p:sp>
        <p:nvSpPr>
          <p:cNvPr id="20" name="Callout con freccia destra 19"/>
          <p:cNvSpPr/>
          <p:nvPr/>
        </p:nvSpPr>
        <p:spPr>
          <a:xfrm>
            <a:off x="254002" y="306496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8" name="Fumetto 2 7"/>
          <p:cNvSpPr/>
          <p:nvPr/>
        </p:nvSpPr>
        <p:spPr>
          <a:xfrm>
            <a:off x="9267291" y="1581761"/>
            <a:ext cx="2725599" cy="2153657"/>
          </a:xfrm>
          <a:prstGeom prst="wedgeRoundRectCallout">
            <a:avLst>
              <a:gd name="adj1" fmla="val -7956"/>
              <a:gd name="adj2" fmla="val 64444"/>
              <a:gd name="adj3" fmla="val 16667"/>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000" baseline="30000" dirty="0"/>
          </a:p>
          <a:p>
            <a:pPr algn="ctr"/>
            <a:r>
              <a:rPr lang="fr-FR" sz="2400" baseline="30000" dirty="0"/>
              <a:t>Limitations subventions en cascade :</a:t>
            </a:r>
          </a:p>
          <a:p>
            <a:pPr marL="342900" indent="-342900" algn="just">
              <a:buFont typeface="Wingdings" charset="2"/>
              <a:buChar char="ü"/>
            </a:pPr>
            <a:r>
              <a:rPr lang="fr-FR" sz="2400" baseline="30000" dirty="0"/>
              <a:t>25 % des coûts totaux directs au maximum </a:t>
            </a:r>
          </a:p>
          <a:p>
            <a:pPr marL="342900" indent="-342900" algn="just">
              <a:buFont typeface="Wingdings" charset="2"/>
              <a:buChar char="ü"/>
            </a:pPr>
            <a:r>
              <a:rPr lang="fr-FR" sz="2400" baseline="30000" dirty="0"/>
              <a:t>€ 25.000 par bénéficiaire.</a:t>
            </a:r>
          </a:p>
        </p:txBody>
      </p:sp>
      <p:pic>
        <p:nvPicPr>
          <p:cNvPr id="10" name="Immagine 9"/>
          <p:cNvPicPr>
            <a:picLocks noChangeAspect="1"/>
          </p:cNvPicPr>
          <p:nvPr/>
        </p:nvPicPr>
        <p:blipFill>
          <a:blip r:embed="rId2"/>
          <a:stretch>
            <a:fillRect/>
          </a:stretch>
        </p:blipFill>
        <p:spPr>
          <a:xfrm>
            <a:off x="10829286" y="3603877"/>
            <a:ext cx="1024747" cy="964452"/>
          </a:xfrm>
          <a:prstGeom prst="rect">
            <a:avLst/>
          </a:prstGeom>
        </p:spPr>
      </p:pic>
      <p:sp>
        <p:nvSpPr>
          <p:cNvPr id="14" name="Rettangolo 13"/>
          <p:cNvSpPr/>
          <p:nvPr/>
        </p:nvSpPr>
        <p:spPr>
          <a:xfrm>
            <a:off x="4110570" y="4882721"/>
            <a:ext cx="5351619" cy="1695499"/>
          </a:xfrm>
          <a:prstGeom prst="rect">
            <a:avLst/>
          </a:prstGeom>
          <a:ln w="57150" cmpd="sng">
            <a:solidFill>
              <a:schemeClr val="accent6"/>
            </a:solidFill>
          </a:ln>
        </p:spPr>
        <p:txBody>
          <a:bodyPr wrap="square">
            <a:spAutoFit/>
          </a:bodyPr>
          <a:lstStyle/>
          <a:p>
            <a:endParaRPr lang="fr-FR" dirty="0">
              <a:solidFill>
                <a:srgbClr val="000090"/>
              </a:solidFill>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744" y="6028416"/>
            <a:ext cx="1047580" cy="701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ccia destra 14"/>
          <p:cNvSpPr/>
          <p:nvPr/>
        </p:nvSpPr>
        <p:spPr>
          <a:xfrm rot="5400000">
            <a:off x="6123642" y="4191733"/>
            <a:ext cx="593231" cy="47044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8" name="CasellaDiTesto 27"/>
          <p:cNvSpPr txBox="1"/>
          <p:nvPr/>
        </p:nvSpPr>
        <p:spPr>
          <a:xfrm>
            <a:off x="9493893" y="4591815"/>
            <a:ext cx="2030223" cy="646331"/>
          </a:xfrm>
          <a:prstGeom prst="rect">
            <a:avLst/>
          </a:prstGeom>
          <a:noFill/>
        </p:spPr>
        <p:txBody>
          <a:bodyPr wrap="square" rtlCol="0">
            <a:spAutoFit/>
          </a:bodyPr>
          <a:lstStyle/>
          <a:p>
            <a:pPr algn="ctr"/>
            <a:r>
              <a:rPr lang="fr-FR" b="1" dirty="0">
                <a:solidFill>
                  <a:srgbClr val="FF0000"/>
                </a:solidFill>
              </a:rPr>
              <a:t>Manuel de mise en œuvre des projets</a:t>
            </a:r>
          </a:p>
        </p:txBody>
      </p:sp>
      <p:sp>
        <p:nvSpPr>
          <p:cNvPr id="18" name="Text Box 2"/>
          <p:cNvSpPr txBox="1">
            <a:spLocks noChangeArrowheads="1"/>
          </p:cNvSpPr>
          <p:nvPr/>
        </p:nvSpPr>
        <p:spPr bwMode="auto">
          <a:xfrm>
            <a:off x="152400" y="363524"/>
            <a:ext cx="12192000" cy="5818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6. AUTRES COÛTS</a:t>
            </a:r>
          </a:p>
          <a:p>
            <a:pPr algn="ctr"/>
            <a:r>
              <a:rPr lang="fr-FR" sz="3200" b="1" dirty="0">
                <a:solidFill>
                  <a:schemeClr val="bg1"/>
                </a:solidFill>
                <a:latin typeface="Trebuchet MS" panose="020B0603020202020204" pitchFamily="34" charset="0"/>
              </a:rPr>
              <a:t>Subvention en cascade et</a:t>
            </a:r>
            <a:r>
              <a:rPr lang="mr-IN" sz="3200" b="1" dirty="0">
                <a:solidFill>
                  <a:schemeClr val="bg1"/>
                </a:solidFill>
                <a:latin typeface="Trebuchet MS" panose="020B0603020202020204" pitchFamily="34" charset="0"/>
              </a:rPr>
              <a:t>…</a:t>
            </a:r>
            <a:r>
              <a:rPr lang="it-IT" sz="3200" b="1" dirty="0">
                <a:solidFill>
                  <a:schemeClr val="bg1"/>
                </a:solidFill>
                <a:latin typeface="Trebuchet MS" panose="020B0603020202020204" pitchFamily="34" charset="0"/>
              </a:rPr>
              <a:t>..</a:t>
            </a:r>
            <a:endParaRPr lang="fr-FR" sz="3200" b="1" dirty="0">
              <a:solidFill>
                <a:schemeClr val="bg1"/>
              </a:solidFill>
              <a:latin typeface="Trebuchet MS" panose="020B0603020202020204" pitchFamily="34" charset="0"/>
            </a:endParaRPr>
          </a:p>
        </p:txBody>
      </p:sp>
      <p:sp>
        <p:nvSpPr>
          <p:cNvPr id="2" name="Rettangolo 1"/>
          <p:cNvSpPr/>
          <p:nvPr/>
        </p:nvSpPr>
        <p:spPr>
          <a:xfrm>
            <a:off x="3308458" y="1610956"/>
            <a:ext cx="6096000" cy="923330"/>
          </a:xfrm>
          <a:prstGeom prst="rect">
            <a:avLst/>
          </a:prstGeom>
        </p:spPr>
        <p:txBody>
          <a:bodyPr>
            <a:spAutoFit/>
          </a:bodyPr>
          <a:lstStyle/>
          <a:p>
            <a:r>
              <a:rPr lang="fr-FR" dirty="0">
                <a:solidFill>
                  <a:srgbClr val="002060"/>
                </a:solidFill>
              </a:rPr>
              <a:t>Soutien financier offert aux tierces parties impliquées dans la proposition de projet (par exemple, l’implication de start-up afin de mettre en œuvre un projet pilote, etc.). </a:t>
            </a:r>
          </a:p>
        </p:txBody>
      </p:sp>
      <p:sp>
        <p:nvSpPr>
          <p:cNvPr id="5" name="Rettangolo 4"/>
          <p:cNvSpPr/>
          <p:nvPr/>
        </p:nvSpPr>
        <p:spPr>
          <a:xfrm>
            <a:off x="3308458" y="2930009"/>
            <a:ext cx="6096000" cy="1200329"/>
          </a:xfrm>
          <a:prstGeom prst="rect">
            <a:avLst/>
          </a:prstGeom>
        </p:spPr>
        <p:txBody>
          <a:bodyPr>
            <a:spAutoFit/>
          </a:bodyPr>
          <a:lstStyle/>
          <a:p>
            <a:pPr algn="just"/>
            <a:r>
              <a:rPr lang="fr-FR" dirty="0">
                <a:solidFill>
                  <a:srgbClr val="002060"/>
                </a:solidFill>
              </a:rPr>
              <a:t>Les bénéficiaires devront rapporter les couts au Bénéficiaire Principal ou au Partenaire ayant octroyé la subvention, conformément aux mêmes principes généraux d´éligibilité en fonction du type d´activités à mettre en œuvre</a:t>
            </a:r>
          </a:p>
        </p:txBody>
      </p:sp>
      <p:sp>
        <p:nvSpPr>
          <p:cNvPr id="22" name="Rettangolo 21"/>
          <p:cNvSpPr/>
          <p:nvPr/>
        </p:nvSpPr>
        <p:spPr>
          <a:xfrm>
            <a:off x="3555999" y="5176180"/>
            <a:ext cx="6096000" cy="369332"/>
          </a:xfrm>
          <a:prstGeom prst="rect">
            <a:avLst/>
          </a:prstGeom>
        </p:spPr>
        <p:txBody>
          <a:bodyPr>
            <a:spAutoFit/>
          </a:bodyPr>
          <a:lstStyle/>
          <a:p>
            <a:pPr algn="ctr"/>
            <a:r>
              <a:rPr lang="fr-FR" dirty="0"/>
              <a:t>.</a:t>
            </a:r>
            <a:endParaRPr lang="it-IT" dirty="0"/>
          </a:p>
        </p:txBody>
      </p:sp>
      <p:sp>
        <p:nvSpPr>
          <p:cNvPr id="6" name="Rettangolo 5"/>
          <p:cNvSpPr/>
          <p:nvPr/>
        </p:nvSpPr>
        <p:spPr>
          <a:xfrm>
            <a:off x="4255610" y="4882721"/>
            <a:ext cx="5220396" cy="1754326"/>
          </a:xfrm>
          <a:prstGeom prst="rect">
            <a:avLst/>
          </a:prstGeom>
        </p:spPr>
        <p:txBody>
          <a:bodyPr wrap="square">
            <a:spAutoFit/>
          </a:bodyPr>
          <a:lstStyle/>
          <a:p>
            <a:r>
              <a:rPr lang="fr-FR" dirty="0">
                <a:solidFill>
                  <a:srgbClr val="002060"/>
                </a:solidFill>
              </a:rPr>
              <a:t>Elles doivent être </a:t>
            </a:r>
            <a:r>
              <a:rPr lang="fr-FR" b="1" dirty="0">
                <a:solidFill>
                  <a:srgbClr val="002060"/>
                </a:solidFill>
              </a:rPr>
              <a:t>dument justifiées </a:t>
            </a:r>
            <a:r>
              <a:rPr lang="fr-FR" dirty="0">
                <a:solidFill>
                  <a:srgbClr val="002060"/>
                </a:solidFill>
              </a:rPr>
              <a:t>et respecter les dispositions relatives aux aides d´Etat (Reg. (UE) n. 1407/2013 régime </a:t>
            </a:r>
            <a:r>
              <a:rPr lang="fr-FR" i="1" dirty="0">
                <a:solidFill>
                  <a:srgbClr val="002060"/>
                </a:solidFill>
              </a:rPr>
              <a:t>de </a:t>
            </a:r>
            <a:r>
              <a:rPr lang="fr-FR" i="1" dirty="0" err="1">
                <a:solidFill>
                  <a:srgbClr val="002060"/>
                </a:solidFill>
              </a:rPr>
              <a:t>minimis</a:t>
            </a:r>
            <a:r>
              <a:rPr lang="fr-FR" dirty="0">
                <a:solidFill>
                  <a:srgbClr val="002060"/>
                </a:solidFill>
              </a:rPr>
              <a:t>). </a:t>
            </a:r>
          </a:p>
          <a:p>
            <a:r>
              <a:rPr lang="fr-FR" dirty="0">
                <a:solidFill>
                  <a:srgbClr val="002060"/>
                </a:solidFill>
              </a:rPr>
              <a:t>Les subventions en cascade sont soumises aux règles de nationalité arrêtées à l ́Article 8 du Règlement (UE) n. 236/2014</a:t>
            </a:r>
            <a:endParaRPr lang="it-IT" dirty="0">
              <a:solidFill>
                <a:srgbClr val="002060"/>
              </a:solidFill>
            </a:endParaRPr>
          </a:p>
        </p:txBody>
      </p:sp>
      <p:sp>
        <p:nvSpPr>
          <p:cNvPr id="11" name="CasellaDiTesto 10"/>
          <p:cNvSpPr txBox="1"/>
          <p:nvPr/>
        </p:nvSpPr>
        <p:spPr>
          <a:xfrm rot="20044382">
            <a:off x="929247" y="4398317"/>
            <a:ext cx="2382421" cy="646331"/>
          </a:xfrm>
          <a:prstGeom prst="rect">
            <a:avLst/>
          </a:prstGeom>
          <a:noFill/>
        </p:spPr>
        <p:txBody>
          <a:bodyPr wrap="none" rtlCol="0">
            <a:spAutoFit/>
          </a:bodyPr>
          <a:lstStyle/>
          <a:p>
            <a:r>
              <a:rPr lang="fr-FR" b="1" dirty="0">
                <a:solidFill>
                  <a:srgbClr val="FF0000"/>
                </a:solidFill>
              </a:rPr>
              <a:t>N’OUBLIER PAS </a:t>
            </a:r>
          </a:p>
          <a:p>
            <a:r>
              <a:rPr lang="fr-FR" b="1" dirty="0">
                <a:solidFill>
                  <a:srgbClr val="FF0000"/>
                </a:solidFill>
              </a:rPr>
              <a:t>LES BOURSED D’ÉTUDE</a:t>
            </a:r>
          </a:p>
        </p:txBody>
      </p:sp>
      <p:sp>
        <p:nvSpPr>
          <p:cNvPr id="12" name="Esplosione 1 11"/>
          <p:cNvSpPr/>
          <p:nvPr/>
        </p:nvSpPr>
        <p:spPr>
          <a:xfrm>
            <a:off x="35909" y="3551437"/>
            <a:ext cx="4074661" cy="2655860"/>
          </a:xfrm>
          <a:prstGeom prst="irregularSeal1">
            <a:avLst/>
          </a:prstGeom>
          <a:no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ln w="57150" cmpd="sng">
                <a:solidFill>
                  <a:schemeClr val="tx1"/>
                </a:solidFill>
              </a:ln>
            </a:endParaRPr>
          </a:p>
        </p:txBody>
      </p:sp>
    </p:spTree>
    <p:extLst>
      <p:ext uri="{BB962C8B-B14F-4D97-AF65-F5344CB8AC3E}">
        <p14:creationId xmlns:p14="http://schemas.microsoft.com/office/powerpoint/2010/main" val="2504347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64757"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COUTS ADMINISTRATIFS</a:t>
            </a:r>
          </a:p>
        </p:txBody>
      </p:sp>
      <p:sp>
        <p:nvSpPr>
          <p:cNvPr id="6" name="Rectangle 3"/>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345989" y="228599"/>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it-IT" sz="1800" b="0" i="0" u="none" strike="noStrike" cap="none" normalizeH="0" baseline="0" dirty="0">
              <a:ln>
                <a:noFill/>
              </a:ln>
              <a:solidFill>
                <a:schemeClr val="tx1"/>
              </a:solidFill>
              <a:effectLst/>
              <a:latin typeface="Arial" panose="020B0604020202020204" pitchFamily="34" charset="0"/>
            </a:endParaRPr>
          </a:p>
        </p:txBody>
      </p:sp>
      <p:sp>
        <p:nvSpPr>
          <p:cNvPr id="5" name="Rettangolo arrotondato 4"/>
          <p:cNvSpPr/>
          <p:nvPr/>
        </p:nvSpPr>
        <p:spPr>
          <a:xfrm>
            <a:off x="968555" y="3946782"/>
            <a:ext cx="6462651" cy="217660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Ils seront considérés comme du </a:t>
            </a:r>
            <a:r>
              <a:rPr lang="fr-FR"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double financement </a:t>
            </a: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et donc inéligibles, si le Bénéficiaire Principal ou un Partenaire a déjà demandé le remboursement de ces frais dans le cadre d’un autre </a:t>
            </a:r>
            <a:r>
              <a:rPr lang="fr-FR" kern="50" dirty="0" smtClean="0">
                <a:solidFill>
                  <a:schemeClr val="accent1"/>
                </a:solidFill>
                <a:latin typeface="Calibri" panose="020F0502020204030204" pitchFamily="34" charset="0"/>
                <a:ea typeface="Arial Unicode MS" panose="020B0604020202020204" pitchFamily="34" charset="-128"/>
                <a:cs typeface="Calibri" panose="020F0502020204030204" pitchFamily="34" charset="0"/>
              </a:rPr>
              <a:t>projet. </a:t>
            </a:r>
          </a:p>
          <a:p>
            <a:pPr algn="ctr"/>
            <a:endPar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a:p>
            <a:pPr algn="ctr"/>
            <a:r>
              <a:rPr lang="fr-FR" b="1" kern="50" dirty="0" smtClean="0">
                <a:solidFill>
                  <a:srgbClr val="FF0000"/>
                </a:solidFill>
                <a:latin typeface="Calibri" panose="020F0502020204030204" pitchFamily="34" charset="0"/>
                <a:ea typeface="Arial Unicode MS" panose="020B0604020202020204" pitchFamily="34" charset="-128"/>
                <a:cs typeface="Calibri" panose="020F0502020204030204" pitchFamily="34" charset="0"/>
              </a:rPr>
              <a:t>PAS DE DOCUMENTS JUSTIFICATIFS A CONTROLER </a:t>
            </a:r>
          </a:p>
          <a:p>
            <a:pPr algn="ctr"/>
            <a:r>
              <a:rPr lang="fr-FR" b="1" kern="50" dirty="0" smtClean="0">
                <a:solidFill>
                  <a:srgbClr val="FF0000"/>
                </a:solidFill>
                <a:latin typeface="Calibri" panose="020F0502020204030204" pitchFamily="34" charset="0"/>
                <a:ea typeface="Arial Unicode MS" panose="020B0604020202020204" pitchFamily="34" charset="-128"/>
                <a:cs typeface="Calibri" panose="020F0502020204030204" pitchFamily="34" charset="0"/>
              </a:rPr>
              <a:t>MAIS INDIQUER DANS LE CERTIFICAT D’AUDIT LE MONTANT EN %</a:t>
            </a:r>
            <a:endParaRPr lang="it-IT"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endParaRPr>
          </a:p>
        </p:txBody>
      </p:sp>
      <p:sp>
        <p:nvSpPr>
          <p:cNvPr id="7" name="Rettangolo arrotondato 6"/>
          <p:cNvSpPr/>
          <p:nvPr/>
        </p:nvSpPr>
        <p:spPr>
          <a:xfrm>
            <a:off x="683372" y="1611993"/>
            <a:ext cx="6577237" cy="19195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alt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Il sont éligibles de manière forfaitaire </a:t>
            </a:r>
            <a:r>
              <a:rPr lang="fr-FR" altLang="it-IT"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dans la limite de 7% du total estimé des coûts directs éligibles </a:t>
            </a:r>
            <a:r>
              <a:rPr lang="fr-FR" alt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pour chaque partenaire du total estimé des coûts directs éligibles. </a:t>
            </a:r>
          </a:p>
          <a:p>
            <a:r>
              <a:rPr lang="fr-FR" alt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 l’exception des coûts pour les infrastructures et à condition que le taux soit calculé </a:t>
            </a:r>
            <a:r>
              <a:rPr lang="fr-FR" altLang="it-IT" b="1"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sur la base d'une méthodologie équitable et vérifiable.</a:t>
            </a:r>
          </a:p>
        </p:txBody>
      </p:sp>
      <p:sp>
        <p:nvSpPr>
          <p:cNvPr id="10" name="Ovale 9"/>
          <p:cNvSpPr/>
          <p:nvPr/>
        </p:nvSpPr>
        <p:spPr>
          <a:xfrm>
            <a:off x="7601803" y="1525686"/>
            <a:ext cx="4385481" cy="374834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kern="50" dirty="0">
                <a:solidFill>
                  <a:srgbClr val="FF0000"/>
                </a:solidFill>
                <a:latin typeface="Calibri" panose="020F0502020204030204" pitchFamily="34" charset="0"/>
                <a:ea typeface="Arial Unicode MS" panose="020B0604020202020204" pitchFamily="34" charset="-128"/>
                <a:cs typeface="Calibri" panose="020F0502020204030204" pitchFamily="34" charset="0"/>
              </a:rPr>
              <a:t>Ils ne peuvent pas inclure des coûts inéligibles comme</a:t>
            </a:r>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a:t>
            </a:r>
          </a:p>
          <a:p>
            <a:pPr marL="285750" indent="-285750">
              <a:buFont typeface="Arial" panose="020B0604020202020204" pitchFamily="34" charset="0"/>
              <a:buChar char="•"/>
            </a:pP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dettes et la charge de la dette; </a:t>
            </a:r>
          </a:p>
          <a:p>
            <a:pPr marL="285750" indent="-285750">
              <a:buFont typeface="Arial" panose="020B0604020202020204" pitchFamily="34" charset="0"/>
              <a:buChar char="•"/>
            </a:pP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les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pertes</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 de </a:t>
            </a:r>
            <a:r>
              <a:rPr lang="it-IT" kern="50" dirty="0" err="1">
                <a:solidFill>
                  <a:schemeClr val="accent1"/>
                </a:solidFill>
                <a:latin typeface="Calibri" panose="020F0502020204030204" pitchFamily="34" charset="0"/>
                <a:ea typeface="Arial Unicode MS" panose="020B0604020202020204" pitchFamily="34" charset="-128"/>
                <a:cs typeface="Calibri" panose="020F0502020204030204" pitchFamily="34" charset="0"/>
              </a:rPr>
              <a:t>change</a:t>
            </a:r>
            <a:r>
              <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a:t>
            </a:r>
          </a:p>
          <a:p>
            <a:pPr marL="285750" indent="-285750">
              <a:buFont typeface="Arial" panose="020B0604020202020204" pitchFamily="34" charset="0"/>
              <a:buChar char="•"/>
            </a:pP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la TVA, à moins qu'ils ne soient pas récupérables </a:t>
            </a:r>
          </a:p>
          <a:p>
            <a:pPr marL="285750" indent="-285750">
              <a:buFont typeface="Arial" panose="020B0604020202020204" pitchFamily="34" charset="0"/>
              <a:buChar char="•"/>
            </a:pPr>
            <a:r>
              <a:rPr lang="fr-FR"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rPr>
              <a:t>les amendes, pénalités financières et frais de contentieux (voir art.49 Reg. (UE) n. 897/2014)</a:t>
            </a:r>
            <a:endParaRPr lang="it-IT" kern="50" dirty="0">
              <a:solidFill>
                <a:schemeClr val="accent1"/>
              </a:solidFill>
              <a:latin typeface="Calibri" panose="020F0502020204030204" pitchFamily="34" charset="0"/>
              <a:ea typeface="Arial Unicode MS" panose="020B0604020202020204" pitchFamily="34" charset="-128"/>
              <a:cs typeface="Calibri" panose="020F0502020204030204" pitchFamily="34" charset="0"/>
            </a:endParaRPr>
          </a:p>
        </p:txBody>
      </p:sp>
    </p:spTree>
    <p:extLst>
      <p:ext uri="{BB962C8B-B14F-4D97-AF65-F5344CB8AC3E}">
        <p14:creationId xmlns:p14="http://schemas.microsoft.com/office/powerpoint/2010/main" val="823722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175364" y="1553417"/>
            <a:ext cx="11611628" cy="4152419"/>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Autorité de Gestion</a:t>
            </a:r>
          </a:p>
          <a:p>
            <a:pPr lvl="0" algn="ctr" eaLnBrk="0" fontAlgn="base" hangingPunct="0">
              <a:lnSpc>
                <a:spcPct val="90000"/>
              </a:lnSpc>
              <a:spcBef>
                <a:spcPts val="450"/>
              </a:spcBef>
              <a:spcAft>
                <a:spcPct val="0"/>
              </a:spcAft>
              <a:buClr>
                <a:srgbClr val="000000"/>
              </a:buClr>
              <a:buSzPct val="100000"/>
            </a:pPr>
            <a:r>
              <a:rPr lang="it-IT" sz="2000" b="1" i="1" dirty="0">
                <a:solidFill>
                  <a:srgbClr val="FF9900"/>
                </a:solidFill>
                <a:latin typeface="Trebuchet MS" panose="020B0603020202020204" pitchFamily="34" charset="0"/>
                <a:ea typeface="ＭＳ Ｐゴシック" charset="0"/>
              </a:rPr>
              <a:t>area7programmazione@regione.sicilia.it</a:t>
            </a: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Programme.ItalieTunisie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4898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BE" sz="3200" b="1" dirty="0">
                <a:solidFill>
                  <a:schemeClr val="bg1"/>
                </a:solidFill>
                <a:latin typeface="Trebuchet MS" panose="020B0603020202020204" pitchFamily="34" charset="0"/>
              </a:rPr>
              <a:t>Catégories des dépenses</a:t>
            </a:r>
            <a:endParaRPr lang="it-IT" sz="3200" b="1" dirty="0">
              <a:solidFill>
                <a:schemeClr val="bg1"/>
              </a:solidFill>
              <a:latin typeface="Trebuchet MS" panose="020B0603020202020204" pitchFamily="34" charset="0"/>
            </a:endParaRPr>
          </a:p>
        </p:txBody>
      </p:sp>
      <p:sp>
        <p:nvSpPr>
          <p:cNvPr id="2" name="Rettangolo arrotondato 1"/>
          <p:cNvSpPr/>
          <p:nvPr/>
        </p:nvSpPr>
        <p:spPr>
          <a:xfrm>
            <a:off x="511411" y="1337993"/>
            <a:ext cx="10617200" cy="799523"/>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Rettangolo 2"/>
          <p:cNvSpPr/>
          <p:nvPr/>
        </p:nvSpPr>
        <p:spPr>
          <a:xfrm>
            <a:off x="821266" y="1514450"/>
            <a:ext cx="10027967" cy="369332"/>
          </a:xfrm>
          <a:prstGeom prst="rect">
            <a:avLst/>
          </a:prstGeom>
        </p:spPr>
        <p:txBody>
          <a:bodyPr wrap="square">
            <a:spAutoFit/>
          </a:bodyPr>
          <a:lstStyle/>
          <a:p>
            <a:r>
              <a:rPr lang="fr-FR"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Les coûts du projet doivent être répartis entre les lignes budgétaires selon le budget approuvé</a:t>
            </a:r>
            <a:endParaRPr lang="fr-FR" sz="5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graphicFrame>
        <p:nvGraphicFramePr>
          <p:cNvPr id="14" name="Diagramma 13"/>
          <p:cNvGraphicFramePr/>
          <p:nvPr/>
        </p:nvGraphicFramePr>
        <p:xfrm>
          <a:off x="3594739" y="2251337"/>
          <a:ext cx="3998374" cy="745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Diagramma 14"/>
          <p:cNvGraphicFramePr/>
          <p:nvPr/>
        </p:nvGraphicFramePr>
        <p:xfrm>
          <a:off x="1857308" y="3544436"/>
          <a:ext cx="2977155" cy="8433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Rettangolo 8"/>
          <p:cNvSpPr/>
          <p:nvPr/>
        </p:nvSpPr>
        <p:spPr>
          <a:xfrm>
            <a:off x="2510698" y="4867406"/>
            <a:ext cx="3275118" cy="1754327"/>
          </a:xfrm>
          <a:prstGeom prst="rect">
            <a:avLst/>
          </a:prstGeom>
        </p:spPr>
        <p:txBody>
          <a:bodyPr wrap="square">
            <a:spAutoFit/>
          </a:bodyPr>
          <a:lstStyle/>
          <a:p>
            <a:pPr marL="342900" indent="-342900">
              <a:buFont typeface="+mj-lt"/>
              <a:buAutoNum type="arabicPeriod"/>
            </a:pPr>
            <a:r>
              <a:rPr lang="fr-FR" dirty="0">
                <a:solidFill>
                  <a:srgbClr val="002060"/>
                </a:solidFill>
              </a:rPr>
              <a:t>Ressources humaines </a:t>
            </a:r>
          </a:p>
          <a:p>
            <a:pPr marL="342900" indent="-342900">
              <a:buFont typeface="+mj-lt"/>
              <a:buAutoNum type="arabicPeriod"/>
            </a:pPr>
            <a:r>
              <a:rPr lang="fr-FR" dirty="0">
                <a:solidFill>
                  <a:srgbClr val="002060"/>
                </a:solidFill>
              </a:rPr>
              <a:t>Frais de voyage et de séjour </a:t>
            </a:r>
          </a:p>
          <a:p>
            <a:pPr marL="342900" indent="-342900">
              <a:buFont typeface="+mj-lt"/>
              <a:buAutoNum type="arabicPeriod"/>
            </a:pPr>
            <a:r>
              <a:rPr lang="fr-FR" dirty="0">
                <a:solidFill>
                  <a:srgbClr val="002060"/>
                </a:solidFill>
              </a:rPr>
              <a:t>Infrastructures </a:t>
            </a:r>
          </a:p>
          <a:p>
            <a:pPr marL="342900" indent="-342900">
              <a:buFont typeface="+mj-lt"/>
              <a:buAutoNum type="arabicPeriod"/>
            </a:pPr>
            <a:r>
              <a:rPr lang="fr-FR" dirty="0">
                <a:solidFill>
                  <a:srgbClr val="002060"/>
                </a:solidFill>
              </a:rPr>
              <a:t>Équipements et fournitures</a:t>
            </a:r>
          </a:p>
          <a:p>
            <a:pPr marL="342900" indent="-342900">
              <a:buFont typeface="+mj-lt"/>
              <a:buAutoNum type="arabicPeriod"/>
            </a:pPr>
            <a:r>
              <a:rPr lang="fr-FR" dirty="0">
                <a:solidFill>
                  <a:srgbClr val="002060"/>
                </a:solidFill>
              </a:rPr>
              <a:t>Coûts des services</a:t>
            </a:r>
          </a:p>
          <a:p>
            <a:pPr marL="342900" indent="-342900">
              <a:buFont typeface="+mj-lt"/>
              <a:buAutoNum type="arabicPeriod"/>
            </a:pPr>
            <a:r>
              <a:rPr lang="fr-FR" dirty="0">
                <a:solidFill>
                  <a:srgbClr val="002060"/>
                </a:solidFill>
              </a:rPr>
              <a:t>Autres coûts </a:t>
            </a:r>
          </a:p>
        </p:txBody>
      </p:sp>
      <p:sp>
        <p:nvSpPr>
          <p:cNvPr id="10" name="Rettangolo 9"/>
          <p:cNvSpPr/>
          <p:nvPr/>
        </p:nvSpPr>
        <p:spPr>
          <a:xfrm>
            <a:off x="6403821" y="5272764"/>
            <a:ext cx="2132314" cy="369332"/>
          </a:xfrm>
          <a:prstGeom prst="rect">
            <a:avLst/>
          </a:prstGeom>
        </p:spPr>
        <p:txBody>
          <a:bodyPr wrap="none">
            <a:spAutoFit/>
          </a:bodyPr>
          <a:lstStyle/>
          <a:p>
            <a:r>
              <a:rPr lang="fr-FR" dirty="0">
                <a:solidFill>
                  <a:srgbClr val="002060"/>
                </a:solidFill>
              </a:rPr>
              <a:t>Coûts Administratifs</a:t>
            </a:r>
          </a:p>
        </p:txBody>
      </p:sp>
      <p:graphicFrame>
        <p:nvGraphicFramePr>
          <p:cNvPr id="13" name="Diagramma 12"/>
          <p:cNvGraphicFramePr/>
          <p:nvPr/>
        </p:nvGraphicFramePr>
        <p:xfrm>
          <a:off x="5929267" y="3516689"/>
          <a:ext cx="2977155" cy="76664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cxnSp>
        <p:nvCxnSpPr>
          <p:cNvPr id="28" name="Connettore 2 27"/>
          <p:cNvCxnSpPr/>
          <p:nvPr/>
        </p:nvCxnSpPr>
        <p:spPr>
          <a:xfrm>
            <a:off x="1966490" y="5015514"/>
            <a:ext cx="423357" cy="0"/>
          </a:xfrm>
          <a:prstGeom prst="straightConnector1">
            <a:avLst/>
          </a:prstGeom>
          <a:ln w="38100" cmpd="sng">
            <a:solidFill>
              <a:srgbClr val="4E67C8"/>
            </a:solidFill>
            <a:tailEnd type="arrow"/>
          </a:ln>
        </p:spPr>
        <p:style>
          <a:lnRef idx="2">
            <a:schemeClr val="accent1"/>
          </a:lnRef>
          <a:fillRef idx="0">
            <a:schemeClr val="accent1"/>
          </a:fillRef>
          <a:effectRef idx="1">
            <a:schemeClr val="accent1"/>
          </a:effectRef>
          <a:fontRef idx="minor">
            <a:schemeClr val="tx1"/>
          </a:fontRef>
        </p:style>
      </p:cxnSp>
      <p:cxnSp>
        <p:nvCxnSpPr>
          <p:cNvPr id="32" name="Connettore 2 31"/>
          <p:cNvCxnSpPr/>
          <p:nvPr/>
        </p:nvCxnSpPr>
        <p:spPr>
          <a:xfrm>
            <a:off x="1980118" y="5352585"/>
            <a:ext cx="42335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0" name="Connettore 2 39"/>
          <p:cNvCxnSpPr/>
          <p:nvPr/>
        </p:nvCxnSpPr>
        <p:spPr>
          <a:xfrm>
            <a:off x="1980118" y="5693949"/>
            <a:ext cx="42335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78" name="Connettore 2 77"/>
          <p:cNvCxnSpPr/>
          <p:nvPr/>
        </p:nvCxnSpPr>
        <p:spPr>
          <a:xfrm>
            <a:off x="2036919" y="6160414"/>
            <a:ext cx="423357"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85" name="Connettore 2 84"/>
          <p:cNvCxnSpPr/>
          <p:nvPr/>
        </p:nvCxnSpPr>
        <p:spPr>
          <a:xfrm>
            <a:off x="1980118" y="6453775"/>
            <a:ext cx="495988"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90" name="Connettore 1 89"/>
          <p:cNvCxnSpPr/>
          <p:nvPr/>
        </p:nvCxnSpPr>
        <p:spPr>
          <a:xfrm>
            <a:off x="1980118" y="5015514"/>
            <a:ext cx="27316" cy="1438261"/>
          </a:xfrm>
          <a:prstGeom prst="line">
            <a:avLst/>
          </a:prstGeom>
          <a:ln w="38100" cmpd="sng"/>
        </p:spPr>
        <p:style>
          <a:lnRef idx="2">
            <a:schemeClr val="accent1"/>
          </a:lnRef>
          <a:fillRef idx="0">
            <a:schemeClr val="accent1"/>
          </a:fillRef>
          <a:effectRef idx="1">
            <a:schemeClr val="accent1"/>
          </a:effectRef>
          <a:fontRef idx="minor">
            <a:schemeClr val="tx1"/>
          </a:fontRef>
        </p:style>
      </p:cxnSp>
      <p:sp>
        <p:nvSpPr>
          <p:cNvPr id="101" name="Freccia giù 100"/>
          <p:cNvSpPr/>
          <p:nvPr/>
        </p:nvSpPr>
        <p:spPr>
          <a:xfrm>
            <a:off x="3031775" y="4483335"/>
            <a:ext cx="546266" cy="48901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7" name="Freccia giù 106"/>
          <p:cNvSpPr/>
          <p:nvPr/>
        </p:nvSpPr>
        <p:spPr>
          <a:xfrm>
            <a:off x="7144705" y="4406234"/>
            <a:ext cx="546266" cy="51369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5" name="Connettore 1 134"/>
          <p:cNvCxnSpPr/>
          <p:nvPr/>
        </p:nvCxnSpPr>
        <p:spPr>
          <a:xfrm>
            <a:off x="5622040" y="2955616"/>
            <a:ext cx="0" cy="294167"/>
          </a:xfrm>
          <a:prstGeom prst="line">
            <a:avLst/>
          </a:prstGeom>
          <a:ln w="38100" cmpd="sng">
            <a:solidFill>
              <a:srgbClr val="4E67C8"/>
            </a:solidFill>
          </a:ln>
        </p:spPr>
        <p:style>
          <a:lnRef idx="2">
            <a:schemeClr val="accent1"/>
          </a:lnRef>
          <a:fillRef idx="0">
            <a:schemeClr val="accent1"/>
          </a:fillRef>
          <a:effectRef idx="1">
            <a:schemeClr val="accent1"/>
          </a:effectRef>
          <a:fontRef idx="minor">
            <a:schemeClr val="tx1"/>
          </a:fontRef>
        </p:style>
      </p:cxnSp>
      <p:cxnSp>
        <p:nvCxnSpPr>
          <p:cNvPr id="137" name="Connettore 1 136"/>
          <p:cNvCxnSpPr/>
          <p:nvPr/>
        </p:nvCxnSpPr>
        <p:spPr>
          <a:xfrm flipH="1">
            <a:off x="3182006" y="3249783"/>
            <a:ext cx="2440034" cy="0"/>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143" name="Connettore 1 142"/>
          <p:cNvCxnSpPr/>
          <p:nvPr/>
        </p:nvCxnSpPr>
        <p:spPr>
          <a:xfrm>
            <a:off x="5622040" y="3249783"/>
            <a:ext cx="1971073" cy="0"/>
          </a:xfrm>
          <a:prstGeom prst="line">
            <a:avLst/>
          </a:prstGeom>
          <a:ln w="38100" cmpd="sng"/>
        </p:spPr>
        <p:style>
          <a:lnRef idx="2">
            <a:schemeClr val="accent1"/>
          </a:lnRef>
          <a:fillRef idx="0">
            <a:schemeClr val="accent1"/>
          </a:fillRef>
          <a:effectRef idx="1">
            <a:schemeClr val="accent1"/>
          </a:effectRef>
          <a:fontRef idx="minor">
            <a:schemeClr val="tx1"/>
          </a:fontRef>
        </p:style>
      </p:cxnSp>
      <p:cxnSp>
        <p:nvCxnSpPr>
          <p:cNvPr id="145" name="Connettore 2 144"/>
          <p:cNvCxnSpPr/>
          <p:nvPr/>
        </p:nvCxnSpPr>
        <p:spPr>
          <a:xfrm flipH="1">
            <a:off x="7588591" y="3249783"/>
            <a:ext cx="4522" cy="240035"/>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148" name="Connettore 2 147"/>
          <p:cNvCxnSpPr/>
          <p:nvPr/>
        </p:nvCxnSpPr>
        <p:spPr>
          <a:xfrm>
            <a:off x="3182006" y="3249783"/>
            <a:ext cx="0" cy="266906"/>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0252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losione 2 17"/>
          <p:cNvSpPr/>
          <p:nvPr/>
        </p:nvSpPr>
        <p:spPr>
          <a:xfrm>
            <a:off x="8346125" y="3599196"/>
            <a:ext cx="4107348" cy="2132505"/>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Ovale 11"/>
          <p:cNvSpPr/>
          <p:nvPr/>
        </p:nvSpPr>
        <p:spPr>
          <a:xfrm>
            <a:off x="3023651" y="4332558"/>
            <a:ext cx="4917043" cy="2598852"/>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1.RESSOURCES HUMAINES</a:t>
            </a:r>
          </a:p>
        </p:txBody>
      </p:sp>
      <p:sp>
        <p:nvSpPr>
          <p:cNvPr id="19" name="Callout con freccia destra 18"/>
          <p:cNvSpPr/>
          <p:nvPr/>
        </p:nvSpPr>
        <p:spPr>
          <a:xfrm>
            <a:off x="254001" y="1787203"/>
            <a:ext cx="272412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2" name="CasellaDiTesto 1"/>
          <p:cNvSpPr txBox="1"/>
          <p:nvPr/>
        </p:nvSpPr>
        <p:spPr>
          <a:xfrm>
            <a:off x="3161741" y="2164438"/>
            <a:ext cx="5416950" cy="2262158"/>
          </a:xfrm>
          <a:prstGeom prst="rect">
            <a:avLst/>
          </a:prstGeom>
          <a:noFill/>
        </p:spPr>
        <p:txBody>
          <a:bodyPr wrap="square" rtlCol="0">
            <a:spAutoFit/>
          </a:bodyPr>
          <a:lstStyle/>
          <a:p>
            <a:r>
              <a:rPr lang="fr-FR" dirty="0">
                <a:solidFill>
                  <a:schemeClr val="accent1"/>
                </a:solidFill>
              </a:rPr>
              <a:t>Payement des salaires concernant</a:t>
            </a:r>
            <a:r>
              <a:rPr lang="fr-FR" dirty="0">
                <a:solidFill>
                  <a:srgbClr val="002060"/>
                </a:solidFill>
              </a:rPr>
              <a:t>: </a:t>
            </a:r>
          </a:p>
          <a:p>
            <a:pPr marL="438150" lvl="0" indent="-261938" fontAlgn="t">
              <a:spcBef>
                <a:spcPts val="300"/>
              </a:spcBef>
              <a:spcAft>
                <a:spcPts val="300"/>
              </a:spcAft>
              <a:buFont typeface="+mj-lt"/>
              <a:buAutoNum type="arabicPeriod"/>
              <a:tabLst>
                <a:tab pos="457200" algn="l"/>
              </a:tabLst>
            </a:pPr>
            <a:r>
              <a:rPr lang="fr-FR" dirty="0">
                <a:solidFill>
                  <a:srgbClr val="000090"/>
                </a:solidFill>
              </a:rPr>
              <a:t>personnel engagé à durée indéterminée (ou permanents) </a:t>
            </a:r>
            <a:endParaRPr lang="it-IT" dirty="0">
              <a:solidFill>
                <a:srgbClr val="000090"/>
              </a:solidFill>
            </a:endParaRPr>
          </a:p>
          <a:p>
            <a:pPr marL="357188" lvl="0" indent="-180975" fontAlgn="t">
              <a:spcBef>
                <a:spcPts val="300"/>
              </a:spcBef>
              <a:spcAft>
                <a:spcPts val="300"/>
              </a:spcAft>
              <a:buFont typeface="+mj-lt"/>
              <a:buAutoNum type="arabicPeriod"/>
              <a:tabLst>
                <a:tab pos="88900" algn="l"/>
                <a:tab pos="457200" algn="l"/>
              </a:tabLst>
            </a:pPr>
            <a:r>
              <a:rPr lang="fr-FR" dirty="0">
                <a:solidFill>
                  <a:srgbClr val="000090"/>
                </a:solidFill>
              </a:rPr>
              <a:t>personnel engagé à durée déterminée (ou temporaires);</a:t>
            </a:r>
          </a:p>
          <a:p>
            <a:pPr marL="357188" lvl="0" indent="-177800" fontAlgn="t">
              <a:spcBef>
                <a:spcPts val="300"/>
              </a:spcBef>
              <a:spcAft>
                <a:spcPts val="300"/>
              </a:spcAft>
              <a:tabLst>
                <a:tab pos="457200" algn="l"/>
              </a:tabLst>
            </a:pPr>
            <a:r>
              <a:rPr lang="fr-FR" dirty="0">
                <a:solidFill>
                  <a:srgbClr val="000090"/>
                </a:solidFill>
              </a:rPr>
              <a:t> 3. personnel engagé dans le cadre d’un rapport de travail « para-subordonné » ou assimilé.</a:t>
            </a: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7102" y="2825958"/>
            <a:ext cx="1540256" cy="103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CasellaDiTesto 27"/>
          <p:cNvSpPr txBox="1"/>
          <p:nvPr/>
        </p:nvSpPr>
        <p:spPr>
          <a:xfrm rot="20746489">
            <a:off x="9341464" y="4263123"/>
            <a:ext cx="2261406" cy="1107996"/>
          </a:xfrm>
          <a:prstGeom prst="rect">
            <a:avLst/>
          </a:prstGeom>
          <a:noFill/>
        </p:spPr>
        <p:txBody>
          <a:bodyPr wrap="square" rtlCol="0">
            <a:spAutoFit/>
          </a:bodyPr>
          <a:lstStyle/>
          <a:p>
            <a:pPr algn="ctr"/>
            <a:endParaRPr lang="fr-FR" baseline="30000" dirty="0">
              <a:solidFill>
                <a:srgbClr val="FF0000"/>
              </a:solidFill>
            </a:endParaRPr>
          </a:p>
          <a:p>
            <a:pPr algn="ctr"/>
            <a:r>
              <a:rPr lang="fr-FR" dirty="0">
                <a:solidFill>
                  <a:schemeClr val="bg1"/>
                </a:solidFill>
              </a:rPr>
              <a:t>Manuel de mise en œuvre des projets</a:t>
            </a:r>
            <a:r>
              <a:rPr lang="fr-FR" dirty="0">
                <a:solidFill>
                  <a:srgbClr val="FF0000"/>
                </a:solidFill>
              </a:rPr>
              <a:t>. </a:t>
            </a:r>
          </a:p>
          <a:p>
            <a:endParaRPr lang="fr-FR" dirty="0"/>
          </a:p>
        </p:txBody>
      </p:sp>
      <p:pic>
        <p:nvPicPr>
          <p:cNvPr id="22" name="Immagine 21"/>
          <p:cNvPicPr>
            <a:picLocks noChangeAspect="1"/>
          </p:cNvPicPr>
          <p:nvPr/>
        </p:nvPicPr>
        <p:blipFill rotWithShape="1">
          <a:blip r:embed="rId3"/>
          <a:srcRect r="-681" b="7437"/>
          <a:stretch/>
        </p:blipFill>
        <p:spPr>
          <a:xfrm>
            <a:off x="8716781" y="1534077"/>
            <a:ext cx="3038996" cy="1598141"/>
          </a:xfrm>
          <a:prstGeom prst="rect">
            <a:avLst/>
          </a:prstGeom>
        </p:spPr>
      </p:pic>
      <p:sp>
        <p:nvSpPr>
          <p:cNvPr id="26" name="Callout con freccia destra 25"/>
          <p:cNvSpPr/>
          <p:nvPr/>
        </p:nvSpPr>
        <p:spPr>
          <a:xfrm rot="1777059">
            <a:off x="320454" y="3795889"/>
            <a:ext cx="269046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MAIS PAS  </a:t>
            </a:r>
          </a:p>
        </p:txBody>
      </p:sp>
      <p:sp>
        <p:nvSpPr>
          <p:cNvPr id="11" name="CasellaDiTesto 10"/>
          <p:cNvSpPr txBox="1"/>
          <p:nvPr/>
        </p:nvSpPr>
        <p:spPr>
          <a:xfrm>
            <a:off x="4361424" y="4497923"/>
            <a:ext cx="3742550" cy="2433487"/>
          </a:xfrm>
          <a:prstGeom prst="rect">
            <a:avLst/>
          </a:prstGeom>
          <a:noFill/>
        </p:spPr>
        <p:txBody>
          <a:bodyPr wrap="square" rtlCol="0">
            <a:spAutoFit/>
          </a:bodyPr>
          <a:lstStyle/>
          <a:p>
            <a:r>
              <a:rPr lang="fr-FR" b="1" dirty="0">
                <a:solidFill>
                  <a:schemeClr val="bg1"/>
                </a:solidFill>
              </a:rPr>
              <a:t>COÛTS DES SERVICE</a:t>
            </a:r>
          </a:p>
          <a:p>
            <a:pPr marL="342900" lvl="0" indent="-342900">
              <a:lnSpc>
                <a:spcPct val="115000"/>
              </a:lnSpc>
              <a:spcBef>
                <a:spcPts val="1000"/>
              </a:spcBef>
              <a:spcAft>
                <a:spcPts val="0"/>
              </a:spcAft>
              <a:buFont typeface="+mj-lt"/>
              <a:buAutoNum type="arabicPeriod"/>
              <a:tabLst>
                <a:tab pos="457200" algn="l"/>
              </a:tabLst>
            </a:pPr>
            <a:r>
              <a:rPr lang="it-IT" b="1" dirty="0" err="1">
                <a:solidFill>
                  <a:schemeClr val="bg1"/>
                </a:solidFill>
              </a:rPr>
              <a:t>experts</a:t>
            </a:r>
            <a:r>
              <a:rPr lang="it-IT" b="1" dirty="0">
                <a:solidFill>
                  <a:schemeClr val="bg1"/>
                </a:solidFill>
              </a:rPr>
              <a:t> </a:t>
            </a:r>
            <a:r>
              <a:rPr lang="it-IT" b="1" dirty="0" err="1">
                <a:solidFill>
                  <a:schemeClr val="bg1"/>
                </a:solidFill>
              </a:rPr>
              <a:t>externes</a:t>
            </a:r>
            <a:r>
              <a:rPr lang="it-IT" b="1" dirty="0">
                <a:solidFill>
                  <a:schemeClr val="bg1"/>
                </a:solidFill>
              </a:rPr>
              <a:t> </a:t>
            </a:r>
          </a:p>
          <a:p>
            <a:pPr marL="342900" lvl="0" indent="-342900">
              <a:lnSpc>
                <a:spcPct val="115000"/>
              </a:lnSpc>
              <a:spcBef>
                <a:spcPts val="1000"/>
              </a:spcBef>
              <a:spcAft>
                <a:spcPts val="0"/>
              </a:spcAft>
              <a:buFont typeface="+mj-lt"/>
              <a:buAutoNum type="arabicPeriod"/>
              <a:tabLst>
                <a:tab pos="457200" algn="l"/>
              </a:tabLst>
            </a:pPr>
            <a:r>
              <a:rPr lang="it-IT" b="1" dirty="0" err="1">
                <a:solidFill>
                  <a:schemeClr val="bg1"/>
                </a:solidFill>
              </a:rPr>
              <a:t>consultants</a:t>
            </a:r>
            <a:r>
              <a:rPr lang="it-IT" b="1" dirty="0">
                <a:solidFill>
                  <a:schemeClr val="bg1"/>
                </a:solidFill>
              </a:rPr>
              <a:t> </a:t>
            </a:r>
          </a:p>
          <a:p>
            <a:pPr lvl="0">
              <a:lnSpc>
                <a:spcPct val="115000"/>
              </a:lnSpc>
              <a:spcBef>
                <a:spcPts val="1000"/>
              </a:spcBef>
              <a:spcAft>
                <a:spcPts val="0"/>
              </a:spcAft>
              <a:tabLst>
                <a:tab pos="457200" algn="l"/>
              </a:tabLst>
            </a:pPr>
            <a:r>
              <a:rPr lang="it-IT" b="1" dirty="0">
                <a:solidFill>
                  <a:schemeClr val="bg1"/>
                </a:solidFill>
              </a:rPr>
              <a:t>AUTRES COÛTS</a:t>
            </a:r>
          </a:p>
          <a:p>
            <a:pPr marL="342900" lvl="0" indent="-342900">
              <a:lnSpc>
                <a:spcPct val="115000"/>
              </a:lnSpc>
              <a:spcBef>
                <a:spcPts val="1000"/>
              </a:spcBef>
              <a:spcAft>
                <a:spcPts val="0"/>
              </a:spcAft>
              <a:buFont typeface="+mj-lt"/>
              <a:buAutoNum type="arabicPeriod"/>
              <a:tabLst>
                <a:tab pos="457200" algn="l"/>
              </a:tabLst>
            </a:pPr>
            <a:r>
              <a:rPr lang="it-IT" b="1" dirty="0" err="1">
                <a:solidFill>
                  <a:schemeClr val="bg1"/>
                </a:solidFill>
              </a:rPr>
              <a:t>Bourses</a:t>
            </a:r>
            <a:r>
              <a:rPr lang="it-IT" b="1" dirty="0">
                <a:solidFill>
                  <a:schemeClr val="bg1"/>
                </a:solidFill>
              </a:rPr>
              <a:t> d’</a:t>
            </a:r>
            <a:r>
              <a:rPr lang="it-IT" b="1" dirty="0" err="1">
                <a:solidFill>
                  <a:schemeClr val="bg1"/>
                </a:solidFill>
              </a:rPr>
              <a:t>étude</a:t>
            </a:r>
            <a:endParaRPr lang="it-IT" b="1" dirty="0">
              <a:solidFill>
                <a:schemeClr val="bg1"/>
              </a:solidFill>
            </a:endParaRPr>
          </a:p>
          <a:p>
            <a:endParaRPr lang="fr-FR" dirty="0"/>
          </a:p>
        </p:txBody>
      </p:sp>
    </p:spTree>
    <p:extLst>
      <p:ext uri="{BB962C8B-B14F-4D97-AF65-F5344CB8AC3E}">
        <p14:creationId xmlns:p14="http://schemas.microsoft.com/office/powerpoint/2010/main" val="104555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27095"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marL="514350" indent="-514350" algn="ctr">
              <a:buAutoNum type="arabicPeriod"/>
            </a:pPr>
            <a:r>
              <a:rPr lang="fr-FR" sz="3200" b="1" dirty="0">
                <a:solidFill>
                  <a:schemeClr val="bg1"/>
                </a:solidFill>
                <a:latin typeface="Trebuchet MS" panose="020B0603020202020204" pitchFamily="34" charset="0"/>
              </a:rPr>
              <a:t>RESSOURCES HUMAINES</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3436141072"/>
              </p:ext>
            </p:extLst>
          </p:nvPr>
        </p:nvGraphicFramePr>
        <p:xfrm>
          <a:off x="1230296" y="1454015"/>
          <a:ext cx="8540237" cy="4144172"/>
        </p:xfrm>
        <a:graphic>
          <a:graphicData uri="http://schemas.openxmlformats.org/drawingml/2006/table">
            <a:tbl>
              <a:tblPr firstRow="1" firstCol="1" bandRow="1"/>
              <a:tblGrid>
                <a:gridCol w="655476">
                  <a:extLst>
                    <a:ext uri="{9D8B030D-6E8A-4147-A177-3AD203B41FA5}">
                      <a16:colId xmlns:a16="http://schemas.microsoft.com/office/drawing/2014/main" xmlns="" val="20000"/>
                    </a:ext>
                  </a:extLst>
                </a:gridCol>
                <a:gridCol w="7884761">
                  <a:extLst>
                    <a:ext uri="{9D8B030D-6E8A-4147-A177-3AD203B41FA5}">
                      <a16:colId xmlns:a16="http://schemas.microsoft.com/office/drawing/2014/main" xmlns="" val="20001"/>
                    </a:ext>
                  </a:extLst>
                </a:gridCol>
              </a:tblGrid>
              <a:tr h="387313">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fr-FR" sz="800" kern="1600" cap="small" spc="75" dirty="0">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r>
                        <a:rPr lang="fr-FR" sz="800" b="1" kern="1600"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3756859">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ordre de service interne</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ou lettre de mandat </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liste du personnel attribué au Projet</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déclaration qui doit contenir les informations qui suivent: le nom de la ressource, sa qualification, sa fonction, sa rétribution annuelle sur la base du contrat, le montant annuel des charges sociales et fiscales, le nombre annuel d'heures susceptibles d'être travaillées par contrat, le pourcentage et/ou le nombre d'heures d'attribution au Projet</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procédures d'appel d'offres publiques</a:t>
                      </a:r>
                      <a:r>
                        <a:rPr lang="fr-FR" sz="12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pour les </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contrats personnel 2) et 3)</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et </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contrat de recherche</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bulletin de paie ou feuille de paye</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quittancée par les travailleurs qui sont engagés dans le projet pour la période ayant été prévue</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err="1">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timesheet</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mensuel</a:t>
                      </a:r>
                      <a:endPar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rapport sur les activités exercées</a:t>
                      </a:r>
                      <a:endParaRPr lang="fr-FR" sz="1200" b="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9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a:t>
                      </a: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virement bancaire</a:t>
                      </a:r>
                      <a:endParaRPr lang="it-IT" sz="105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mandat de paiement quittancé</a:t>
                      </a:r>
                      <a:r>
                        <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par l'Établissement bancaire caissier et/ou trésorier</a:t>
                      </a:r>
                      <a:endParaRPr lang="it-IT" sz="105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documents attestant du paiement des charges de la sécurité sociale</a:t>
                      </a:r>
                      <a:endParaRPr lang="fr-FR" sz="12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Calibri" panose="020F0502020204030204" pitchFamily="34" charset="0"/>
                          <a:ea typeface="Calibri" panose="020F0502020204030204" pitchFamily="34" charset="0"/>
                        </a:rPr>
                        <a:t>preuve du paiement des salaires</a:t>
                      </a:r>
                      <a:r>
                        <a:rPr lang="fr-FR" sz="1200" dirty="0">
                          <a:solidFill>
                            <a:schemeClr val="accent1"/>
                          </a:solidFill>
                          <a:effectLst/>
                          <a:latin typeface="Calibri" panose="020F0502020204030204" pitchFamily="34" charset="0"/>
                          <a:ea typeface="Calibri" panose="020F0502020204030204" pitchFamily="34" charset="0"/>
                        </a:rPr>
                        <a:t> (ordre de crédit et reçu bancaire) e</a:t>
                      </a:r>
                      <a:r>
                        <a:rPr lang="fr-FR" sz="1200" b="1" dirty="0">
                          <a:solidFill>
                            <a:schemeClr val="accent1"/>
                          </a:solidFill>
                          <a:effectLst/>
                          <a:latin typeface="Calibri" panose="020F0502020204030204" pitchFamily="34" charset="0"/>
                          <a:ea typeface="Calibri" panose="020F0502020204030204" pitchFamily="34" charset="0"/>
                        </a:rPr>
                        <a:t>t du paiement de l'impôt</a:t>
                      </a:r>
                      <a:r>
                        <a:rPr lang="fr-FR" sz="1200" dirty="0">
                          <a:solidFill>
                            <a:schemeClr val="accent1"/>
                          </a:solidFill>
                          <a:effectLst/>
                          <a:latin typeface="Calibri" panose="020F0502020204030204" pitchFamily="34" charset="0"/>
                          <a:ea typeface="Calibri" panose="020F0502020204030204" pitchFamily="34" charset="0"/>
                        </a:rPr>
                        <a:t> sur le revenu des personnes physiques et des cotisations de sécurité sociale.</a:t>
                      </a: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6" name="Rectangle 1"/>
          <p:cNvSpPr>
            <a:spLocks noChangeArrowheads="1"/>
          </p:cNvSpPr>
          <p:nvPr/>
        </p:nvSpPr>
        <p:spPr bwMode="auto">
          <a:xfrm rot="16200000">
            <a:off x="-580768" y="3148546"/>
            <a:ext cx="4260707" cy="6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“RESSOURCES HUMAINES”</a:t>
            </a:r>
            <a:endParaRPr kumimoji="0" lang="en-GB" altLang="it-IT" sz="1100" b="0" i="0" u="none"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endParaRPr kumimoji="0" lang="en-GB" altLang="it-IT" sz="1800" b="0" i="0" u="none" strike="noStrike" cap="none" normalizeH="0" baseline="0" dirty="0">
              <a:ln>
                <a:noFill/>
              </a:ln>
              <a:solidFill>
                <a:schemeClr val="tx1"/>
              </a:solidFill>
              <a:effectLst/>
              <a:latin typeface="Arial" panose="020B0604020202020204" pitchFamily="34" charset="0"/>
            </a:endParaRPr>
          </a:p>
        </p:txBody>
      </p:sp>
      <p:sp>
        <p:nvSpPr>
          <p:cNvPr id="8" name="Ovale 7"/>
          <p:cNvSpPr/>
          <p:nvPr/>
        </p:nvSpPr>
        <p:spPr>
          <a:xfrm>
            <a:off x="9852454" y="3163330"/>
            <a:ext cx="2166551"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2" name="Stella a 5 punte 1"/>
          <p:cNvSpPr/>
          <p:nvPr/>
        </p:nvSpPr>
        <p:spPr>
          <a:xfrm>
            <a:off x="4563624" y="435186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tella a 5 punte 8"/>
          <p:cNvSpPr/>
          <p:nvPr/>
        </p:nvSpPr>
        <p:spPr>
          <a:xfrm>
            <a:off x="4919225" y="4351867"/>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5291760"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5672760" y="4351867"/>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tella a 5 punte 11"/>
          <p:cNvSpPr/>
          <p:nvPr/>
        </p:nvSpPr>
        <p:spPr>
          <a:xfrm>
            <a:off x="6002961"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tella a 5 punte 12"/>
          <p:cNvSpPr/>
          <p:nvPr/>
        </p:nvSpPr>
        <p:spPr>
          <a:xfrm>
            <a:off x="6341639"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tella a 5 punte 13"/>
          <p:cNvSpPr/>
          <p:nvPr/>
        </p:nvSpPr>
        <p:spPr>
          <a:xfrm>
            <a:off x="6646432"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tella a 5 punte 14"/>
          <p:cNvSpPr/>
          <p:nvPr/>
        </p:nvSpPr>
        <p:spPr>
          <a:xfrm>
            <a:off x="6989223" y="4343058"/>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19305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CasellaDiTesto 47"/>
          <p:cNvSpPr txBox="1"/>
          <p:nvPr/>
        </p:nvSpPr>
        <p:spPr>
          <a:xfrm>
            <a:off x="8714602" y="2784900"/>
            <a:ext cx="3024779" cy="2616101"/>
          </a:xfrm>
          <a:prstGeom prst="rect">
            <a:avLst/>
          </a:prstGeom>
          <a:noFill/>
        </p:spPr>
        <p:txBody>
          <a:bodyPr wrap="square" rtlCol="0">
            <a:spAutoFit/>
          </a:bodyPr>
          <a:lstStyle/>
          <a:p>
            <a:pPr algn="ctr"/>
            <a:r>
              <a:rPr lang="fr-FR" sz="1600" b="1" dirty="0">
                <a:solidFill>
                  <a:srgbClr val="FF0000"/>
                </a:solidFill>
              </a:rPr>
              <a:t>Les frais</a:t>
            </a:r>
          </a:p>
          <a:p>
            <a:pPr algn="just"/>
            <a:r>
              <a:rPr lang="fr-FR" sz="1600" b="1" dirty="0">
                <a:solidFill>
                  <a:srgbClr val="FF0000"/>
                </a:solidFill>
              </a:rPr>
              <a:t>de voyage et séjour des experts et des prestataires de services externe</a:t>
            </a:r>
            <a:r>
              <a:rPr lang="it-IT" sz="1600" b="1" dirty="0">
                <a:solidFill>
                  <a:srgbClr val="FF0000"/>
                </a:solidFill>
              </a:rPr>
              <a:t> </a:t>
            </a:r>
          </a:p>
          <a:p>
            <a:pPr algn="just"/>
            <a:endParaRPr lang="it-IT" sz="1600" dirty="0">
              <a:solidFill>
                <a:srgbClr val="FF0000"/>
              </a:solidFill>
            </a:endParaRPr>
          </a:p>
          <a:p>
            <a:pPr algn="just"/>
            <a:endParaRPr lang="it-IT" sz="1600" dirty="0">
              <a:solidFill>
                <a:srgbClr val="FF0000"/>
              </a:solidFill>
            </a:endParaRPr>
          </a:p>
          <a:p>
            <a:pPr algn="just"/>
            <a:endParaRPr lang="it-IT" sz="1600" dirty="0">
              <a:solidFill>
                <a:srgbClr val="FF0000"/>
              </a:solidFill>
            </a:endParaRPr>
          </a:p>
          <a:p>
            <a:pPr algn="just"/>
            <a:r>
              <a:rPr lang="fr-FR" sz="1600" b="1" dirty="0">
                <a:solidFill>
                  <a:srgbClr val="FF0000"/>
                </a:solidFill>
              </a:rPr>
              <a:t>CATÉGORIE 5 </a:t>
            </a:r>
            <a:r>
              <a:rPr lang="fr-FR" sz="1600" b="1" i="1" dirty="0">
                <a:solidFill>
                  <a:srgbClr val="FF0000"/>
                </a:solidFill>
              </a:rPr>
              <a:t>COÛTS DE SERVICE</a:t>
            </a:r>
          </a:p>
          <a:p>
            <a:pPr algn="just"/>
            <a:endParaRPr lang="fr-FR" dirty="0">
              <a:solidFill>
                <a:srgbClr val="FF0000"/>
              </a:solidFill>
            </a:endParaRPr>
          </a:p>
          <a:p>
            <a:endParaRPr lang="fr-FR" dirty="0"/>
          </a:p>
        </p:txBody>
      </p:sp>
      <p:sp>
        <p:nvSpPr>
          <p:cNvPr id="19" name="Callout con freccia destra 18"/>
          <p:cNvSpPr/>
          <p:nvPr/>
        </p:nvSpPr>
        <p:spPr>
          <a:xfrm>
            <a:off x="254002" y="1642590"/>
            <a:ext cx="2650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p:txBody>
      </p:sp>
      <p:sp>
        <p:nvSpPr>
          <p:cNvPr id="20" name="Callout con freccia destra 19"/>
          <p:cNvSpPr/>
          <p:nvPr/>
        </p:nvSpPr>
        <p:spPr>
          <a:xfrm>
            <a:off x="254002" y="298390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5" name="Rettangolo 24"/>
          <p:cNvSpPr/>
          <p:nvPr/>
        </p:nvSpPr>
        <p:spPr>
          <a:xfrm>
            <a:off x="3202110" y="2740426"/>
            <a:ext cx="5215252" cy="923330"/>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fr-FR" dirty="0">
                <a:solidFill>
                  <a:srgbClr val="000090"/>
                </a:solidFill>
              </a:rPr>
              <a:t>la participation du </a:t>
            </a:r>
            <a:r>
              <a:rPr lang="fr-FR" b="1" dirty="0">
                <a:solidFill>
                  <a:srgbClr val="000090"/>
                </a:solidFill>
              </a:rPr>
              <a:t>personnel interne </a:t>
            </a:r>
            <a:r>
              <a:rPr lang="fr-FR" dirty="0">
                <a:solidFill>
                  <a:srgbClr val="000090"/>
                </a:solidFill>
              </a:rPr>
              <a:t>à des réunions, </a:t>
            </a:r>
          </a:p>
          <a:p>
            <a:r>
              <a:rPr lang="fr-FR" dirty="0">
                <a:solidFill>
                  <a:srgbClr val="000090"/>
                </a:solidFill>
              </a:rPr>
              <a:t>des séminaires, des congrès et d'autres activités similaires</a:t>
            </a: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3" name="CasellaDiTesto 2"/>
          <p:cNvSpPr txBox="1"/>
          <p:nvPr/>
        </p:nvSpPr>
        <p:spPr>
          <a:xfrm>
            <a:off x="3027433" y="1450012"/>
            <a:ext cx="5241307" cy="1200329"/>
          </a:xfrm>
          <a:prstGeom prst="rect">
            <a:avLst/>
          </a:prstGeom>
          <a:noFill/>
        </p:spPr>
        <p:txBody>
          <a:bodyPr wrap="square" rtlCol="0">
            <a:spAutoFit/>
          </a:bodyPr>
          <a:lstStyle/>
          <a:p>
            <a:pPr algn="just"/>
            <a:r>
              <a:rPr lang="fr-FR" dirty="0">
                <a:solidFill>
                  <a:srgbClr val="000090"/>
                </a:solidFill>
              </a:rPr>
              <a:t>Les frais des frais de voyage, les indemnités journalières et les indemnités pour la participation à des réunions, des séminaires, des congrès et d'autres activités similaires</a:t>
            </a:r>
          </a:p>
        </p:txBody>
      </p:sp>
      <p:sp>
        <p:nvSpPr>
          <p:cNvPr id="9" name="Rettangolo 8"/>
          <p:cNvSpPr/>
          <p:nvPr/>
        </p:nvSpPr>
        <p:spPr>
          <a:xfrm>
            <a:off x="2872357" y="5034365"/>
            <a:ext cx="5734157" cy="1200329"/>
          </a:xfrm>
          <a:prstGeom prst="rect">
            <a:avLst/>
          </a:prstGeom>
        </p:spPr>
        <p:txBody>
          <a:bodyPr wrap="square">
            <a:spAutoFit/>
          </a:bodyPr>
          <a:lstStyle/>
          <a:p>
            <a:pPr algn="just"/>
            <a:r>
              <a:rPr lang="fr-FR" dirty="0">
                <a:solidFill>
                  <a:srgbClr val="000090"/>
                </a:solidFill>
              </a:rPr>
              <a:t>Les frais de déplacement d’autres personnes pas directement  impliquées, invitées dans le cadre des activités du projet (les participants des partenaires associés) </a:t>
            </a:r>
          </a:p>
        </p:txBody>
      </p:sp>
      <p:sp>
        <p:nvSpPr>
          <p:cNvPr id="10" name="Rettangolo 9"/>
          <p:cNvSpPr/>
          <p:nvPr/>
        </p:nvSpPr>
        <p:spPr>
          <a:xfrm rot="5400000">
            <a:off x="6003666" y="2686937"/>
            <a:ext cx="184666" cy="1754327"/>
          </a:xfrm>
          <a:prstGeom prst="rect">
            <a:avLst/>
          </a:prstGeom>
          <a:noFill/>
        </p:spPr>
        <p:txBody>
          <a:bodyPr wrap="none" lIns="91440" tIns="45720" rIns="91440" bIns="45720">
            <a:spAutoFit/>
          </a:bodyPr>
          <a:lstStyle/>
          <a:p>
            <a:pPr algn="ct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endParaRPr lang="fr-FR"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Freccia destra 13"/>
          <p:cNvSpPr/>
          <p:nvPr/>
        </p:nvSpPr>
        <p:spPr>
          <a:xfrm rot="1856746">
            <a:off x="1864520" y="3904087"/>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27" name="Immagine 26"/>
          <p:cNvPicPr>
            <a:picLocks noChangeAspect="1"/>
          </p:cNvPicPr>
          <p:nvPr/>
        </p:nvPicPr>
        <p:blipFill>
          <a:blip r:embed="rId2"/>
          <a:stretch>
            <a:fillRect/>
          </a:stretch>
        </p:blipFill>
        <p:spPr>
          <a:xfrm>
            <a:off x="4677113" y="3405460"/>
            <a:ext cx="1628153" cy="1150239"/>
          </a:xfrm>
          <a:prstGeom prst="rect">
            <a:avLst/>
          </a:prstGeom>
        </p:spPr>
      </p:pic>
      <p:sp>
        <p:nvSpPr>
          <p:cNvPr id="30" name="Freccia giù 29"/>
          <p:cNvSpPr/>
          <p:nvPr/>
        </p:nvSpPr>
        <p:spPr>
          <a:xfrm>
            <a:off x="5188229" y="4605789"/>
            <a:ext cx="824172" cy="4285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6" name="CasellaDiTesto 55"/>
          <p:cNvSpPr txBox="1"/>
          <p:nvPr/>
        </p:nvSpPr>
        <p:spPr>
          <a:xfrm>
            <a:off x="9909710" y="5137847"/>
            <a:ext cx="1775627" cy="369332"/>
          </a:xfrm>
          <a:prstGeom prst="rect">
            <a:avLst/>
          </a:prstGeom>
          <a:noFill/>
        </p:spPr>
        <p:txBody>
          <a:bodyPr wrap="square" rtlCol="0">
            <a:spAutoFit/>
          </a:bodyPr>
          <a:lstStyle/>
          <a:p>
            <a:pPr algn="just"/>
            <a:endParaRPr lang="fr-FR" dirty="0">
              <a:solidFill>
                <a:srgbClr val="000090"/>
              </a:solidFill>
            </a:endParaRPr>
          </a:p>
        </p:txBody>
      </p:sp>
      <p:pic>
        <p:nvPicPr>
          <p:cNvPr id="58" name="Immagine 57"/>
          <p:cNvPicPr>
            <a:picLocks noChangeAspect="1"/>
          </p:cNvPicPr>
          <p:nvPr/>
        </p:nvPicPr>
        <p:blipFill>
          <a:blip r:embed="rId3"/>
          <a:stretch>
            <a:fillRect/>
          </a:stretch>
        </p:blipFill>
        <p:spPr>
          <a:xfrm>
            <a:off x="9455175" y="1450012"/>
            <a:ext cx="1680432" cy="1196760"/>
          </a:xfrm>
          <a:prstGeom prst="rect">
            <a:avLst/>
          </a:prstGeom>
        </p:spPr>
      </p:pic>
      <p:sp>
        <p:nvSpPr>
          <p:cNvPr id="60" name="Freccia giù 59"/>
          <p:cNvSpPr/>
          <p:nvPr/>
        </p:nvSpPr>
        <p:spPr>
          <a:xfrm>
            <a:off x="10002146" y="3836832"/>
            <a:ext cx="536443" cy="521097"/>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2" name="Rettangolo 61"/>
          <p:cNvSpPr/>
          <p:nvPr/>
        </p:nvSpPr>
        <p:spPr>
          <a:xfrm>
            <a:off x="8606514" y="2658591"/>
            <a:ext cx="3409842" cy="2245530"/>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3" name="Rettangolo 62"/>
          <p:cNvSpPr/>
          <p:nvPr/>
        </p:nvSpPr>
        <p:spPr>
          <a:xfrm>
            <a:off x="4086475" y="3244334"/>
            <a:ext cx="4019049" cy="369332"/>
          </a:xfrm>
          <a:prstGeom prst="rect">
            <a:avLst/>
          </a:prstGeom>
        </p:spPr>
        <p:txBody>
          <a:bodyPr wrap="none">
            <a:spAutoFit/>
          </a:bodyPr>
          <a:lstStyle/>
          <a:p>
            <a:pPr algn="ctr"/>
            <a:r>
              <a:rPr lang="fr-FR" b="1" dirty="0">
                <a:solidFill>
                  <a:schemeClr val="bg1"/>
                </a:solidFill>
                <a:latin typeface="Trebuchet MS" panose="020B0603020202020204" pitchFamily="34" charset="0"/>
              </a:rPr>
              <a:t>2. FRAIS DE VOYAGE ET DE  SÉJOUR</a:t>
            </a:r>
          </a:p>
        </p:txBody>
      </p:sp>
      <p:sp>
        <p:nvSpPr>
          <p:cNvPr id="65" name="CasellaDiTesto 64"/>
          <p:cNvSpPr txBox="1"/>
          <p:nvPr/>
        </p:nvSpPr>
        <p:spPr>
          <a:xfrm>
            <a:off x="2431983" y="229668"/>
            <a:ext cx="7023192" cy="584776"/>
          </a:xfrm>
          <a:prstGeom prst="rect">
            <a:avLst/>
          </a:prstGeom>
          <a:noFill/>
        </p:spPr>
        <p:txBody>
          <a:bodyPr wrap="square" rtlCol="0">
            <a:spAutoFit/>
          </a:bodyPr>
          <a:lstStyle/>
          <a:p>
            <a:pPr algn="ctr"/>
            <a:r>
              <a:rPr lang="fr-FR" sz="3200" b="1" dirty="0">
                <a:solidFill>
                  <a:schemeClr val="bg1"/>
                </a:solidFill>
                <a:latin typeface="Trebuchet MS" panose="020B0603020202020204" pitchFamily="34" charset="0"/>
              </a:rPr>
              <a:t>2. FRAIS DE VOYAGE ET DE  SÉJOUR</a:t>
            </a:r>
          </a:p>
        </p:txBody>
      </p:sp>
      <p:sp>
        <p:nvSpPr>
          <p:cNvPr id="66" name="Rettangolo 65"/>
          <p:cNvSpPr/>
          <p:nvPr/>
        </p:nvSpPr>
        <p:spPr>
          <a:xfrm>
            <a:off x="4086475" y="3244334"/>
            <a:ext cx="4019049" cy="369332"/>
          </a:xfrm>
          <a:prstGeom prst="rect">
            <a:avLst/>
          </a:prstGeom>
        </p:spPr>
        <p:txBody>
          <a:bodyPr wrap="none">
            <a:spAutoFit/>
          </a:bodyPr>
          <a:lstStyle/>
          <a:p>
            <a:pPr algn="ctr"/>
            <a:r>
              <a:rPr lang="fr-FR" b="1" dirty="0">
                <a:solidFill>
                  <a:schemeClr val="bg1"/>
                </a:solidFill>
                <a:latin typeface="Trebuchet MS" panose="020B0603020202020204" pitchFamily="34" charset="0"/>
              </a:rPr>
              <a:t>2. FRAIS DE VOYAGE ET DE  SÉJOUR</a:t>
            </a:r>
          </a:p>
        </p:txBody>
      </p:sp>
      <p:sp>
        <p:nvSpPr>
          <p:cNvPr id="67" name="Rettangolo 66"/>
          <p:cNvSpPr/>
          <p:nvPr/>
        </p:nvSpPr>
        <p:spPr>
          <a:xfrm>
            <a:off x="4086475" y="3244334"/>
            <a:ext cx="4019049" cy="369332"/>
          </a:xfrm>
          <a:prstGeom prst="rect">
            <a:avLst/>
          </a:prstGeom>
        </p:spPr>
        <p:txBody>
          <a:bodyPr wrap="none">
            <a:spAutoFit/>
          </a:bodyPr>
          <a:lstStyle/>
          <a:p>
            <a:pPr algn="ctr"/>
            <a:r>
              <a:rPr lang="fr-FR" b="1" dirty="0">
                <a:solidFill>
                  <a:schemeClr val="bg1"/>
                </a:solidFill>
                <a:latin typeface="Trebuchet MS" panose="020B0603020202020204" pitchFamily="34" charset="0"/>
              </a:rPr>
              <a:t>2. FRAIS DE VOYAGE ET DE  SÉJOUR</a:t>
            </a:r>
          </a:p>
        </p:txBody>
      </p:sp>
    </p:spTree>
    <p:extLst>
      <p:ext uri="{BB962C8B-B14F-4D97-AF65-F5344CB8AC3E}">
        <p14:creationId xmlns:p14="http://schemas.microsoft.com/office/powerpoint/2010/main" val="3388111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93039"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2. FRAIS DE VOYAGE ET DE SÉJOUR</a:t>
            </a: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1730384715"/>
              </p:ext>
            </p:extLst>
          </p:nvPr>
        </p:nvGraphicFramePr>
        <p:xfrm>
          <a:off x="1230296" y="1454014"/>
          <a:ext cx="8479171" cy="4133985"/>
        </p:xfrm>
        <a:graphic>
          <a:graphicData uri="http://schemas.openxmlformats.org/drawingml/2006/table">
            <a:tbl>
              <a:tblPr firstRow="1" firstCol="1" bandRow="1"/>
              <a:tblGrid>
                <a:gridCol w="650789">
                  <a:extLst>
                    <a:ext uri="{9D8B030D-6E8A-4147-A177-3AD203B41FA5}">
                      <a16:colId xmlns:a16="http://schemas.microsoft.com/office/drawing/2014/main" xmlns="" val="20000"/>
                    </a:ext>
                  </a:extLst>
                </a:gridCol>
                <a:gridCol w="7828382">
                  <a:extLst>
                    <a:ext uri="{9D8B030D-6E8A-4147-A177-3AD203B41FA5}">
                      <a16:colId xmlns:a16="http://schemas.microsoft.com/office/drawing/2014/main" xmlns="" val="20001"/>
                    </a:ext>
                  </a:extLst>
                </a:gridCol>
              </a:tblGrid>
              <a:tr h="323209">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r>
                        <a:rPr lang="fr-FR" sz="800" kern="1600" cap="small" spc="75" dirty="0">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r>
                        <a:rPr lang="fr-FR" sz="800" b="1" kern="1600"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800" dirty="0">
                        <a:effectLst/>
                        <a:latin typeface="Calibri" panose="020F0502020204030204" pitchFamily="34"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3810776">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autorisation de mission</a:t>
                      </a:r>
                      <a:r>
                        <a:rPr lang="fr-FR" sz="1200" dirty="0">
                          <a:solidFill>
                            <a:schemeClr val="accent1"/>
                          </a:solidFill>
                          <a:effectLst/>
                          <a:latin typeface="+mn-lt"/>
                          <a:ea typeface="Times New Roman" panose="02020603050405020304" pitchFamily="18" charset="0"/>
                          <a:cs typeface="Times New Roman" panose="02020603050405020304" pitchFamily="18" charset="0"/>
                        </a:rPr>
                        <a:t> qui doit contenir les informations qui suivent</a:t>
                      </a:r>
                      <a:r>
                        <a:rPr lang="fr-FR" sz="1200" kern="1200" dirty="0">
                          <a:solidFill>
                            <a:schemeClr val="accent1"/>
                          </a:solidFill>
                          <a:effectLst/>
                          <a:latin typeface="+mn-lt"/>
                          <a:ea typeface="Times New Roman" panose="02020603050405020304" pitchFamily="18" charset="0"/>
                          <a:cs typeface="Times New Roman" panose="02020603050405020304" pitchFamily="18" charset="0"/>
                        </a:rPr>
                        <a:t>: sujet autorisé, durée, destination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a:t>
                      </a:r>
                      <a:r>
                        <a:rPr lang="fr-FR" sz="1200" dirty="0">
                          <a:solidFill>
                            <a:schemeClr val="accent1"/>
                          </a:solidFill>
                          <a:effectLst/>
                          <a:latin typeface="+mn-lt"/>
                          <a:ea typeface="Times New Roman" panose="02020603050405020304" pitchFamily="18" charset="0"/>
                          <a:cs typeface="Times New Roman" panose="02020603050405020304" pitchFamily="18" charset="0"/>
                        </a:rPr>
                        <a:t> au nom de la personne autorisée, dans laquelle doivent être indiqués :</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nombre de nuitées, nombre de repas, ainsi que les prix unitaires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 de voyage </a:t>
                      </a:r>
                      <a:r>
                        <a:rPr lang="fr-FR" sz="1200" dirty="0">
                          <a:solidFill>
                            <a:schemeClr val="accent1"/>
                          </a:solidFill>
                          <a:effectLst/>
                          <a:latin typeface="+mn-lt"/>
                          <a:ea typeface="Times New Roman" panose="02020603050405020304" pitchFamily="18" charset="0"/>
                          <a:cs typeface="Times New Roman" panose="02020603050405020304" pitchFamily="18" charset="0"/>
                        </a:rPr>
                        <a:t>mis au nom de la personne autorisée, billets d'avion et cartes d'embarquement et original des billets de transport ayant été oblitérés de manière appropriée</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feuille de paie</a:t>
                      </a:r>
                      <a:r>
                        <a:rPr lang="fr-FR" sz="1200" dirty="0">
                          <a:solidFill>
                            <a:schemeClr val="accent1"/>
                          </a:solidFill>
                          <a:effectLst/>
                          <a:latin typeface="+mn-lt"/>
                          <a:ea typeface="Times New Roman" panose="02020603050405020304" pitchFamily="18" charset="0"/>
                          <a:cs typeface="Times New Roman" panose="02020603050405020304" pitchFamily="18" charset="0"/>
                        </a:rPr>
                        <a:t>, au cas où les dépenses relatives aux indemnités seraient incluses au sein du salaire</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programme des travaux </a:t>
                      </a:r>
                      <a:r>
                        <a:rPr lang="fr-FR" sz="1200" dirty="0">
                          <a:solidFill>
                            <a:schemeClr val="accent1"/>
                          </a:solidFill>
                          <a:effectLst/>
                          <a:latin typeface="+mn-lt"/>
                          <a:ea typeface="Times New Roman" panose="02020603050405020304" pitchFamily="18" charset="0"/>
                          <a:cs typeface="Times New Roman" panose="02020603050405020304" pitchFamily="18" charset="0"/>
                        </a:rPr>
                        <a:t> ou lettre d’invitation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feuille des signatures </a:t>
                      </a:r>
                      <a:r>
                        <a:rPr lang="fr-FR" sz="1200" dirty="0">
                          <a:solidFill>
                            <a:schemeClr val="accent1"/>
                          </a:solidFill>
                          <a:effectLst/>
                          <a:latin typeface="+mn-lt"/>
                          <a:ea typeface="Times New Roman" panose="02020603050405020304" pitchFamily="18" charset="0"/>
                          <a:cs typeface="Times New Roman" panose="02020603050405020304" pitchFamily="18" charset="0"/>
                        </a:rPr>
                        <a:t>de la réunion</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rapport de mission </a:t>
                      </a:r>
                      <a:r>
                        <a:rPr lang="fr-FR" sz="1200" dirty="0">
                          <a:solidFill>
                            <a:schemeClr val="accent1"/>
                          </a:solidFill>
                          <a:effectLst/>
                          <a:latin typeface="+mn-lt"/>
                          <a:ea typeface="Times New Roman" panose="02020603050405020304" pitchFamily="18" charset="0"/>
                          <a:cs typeface="Times New Roman" panose="02020603050405020304" pitchFamily="18" charset="0"/>
                        </a:rPr>
                        <a:t>avec l’indication de la date, le lieu et une description de l’objet de la mission et ses activités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dirty="0">
                          <a:solidFill>
                            <a:schemeClr val="accent1"/>
                          </a:solidFill>
                          <a:effectLst/>
                          <a:latin typeface="+mn-lt"/>
                          <a:ea typeface="Times New Roman" panose="02020603050405020304" pitchFamily="18" charset="0"/>
                          <a:cs typeface="Times New Roman" panose="02020603050405020304" pitchFamily="18" charset="0"/>
                        </a:rPr>
                        <a:t>En cas d'</a:t>
                      </a:r>
                      <a:r>
                        <a:rPr lang="fr-FR" sz="1200" b="1" dirty="0">
                          <a:solidFill>
                            <a:schemeClr val="accent1"/>
                          </a:solidFill>
                          <a:effectLst/>
                          <a:latin typeface="+mn-lt"/>
                          <a:ea typeface="Times New Roman" panose="02020603050405020304" pitchFamily="18" charset="0"/>
                          <a:cs typeface="Times New Roman" panose="02020603050405020304" pitchFamily="18" charset="0"/>
                        </a:rPr>
                        <a:t>utilisation</a:t>
                      </a:r>
                      <a:r>
                        <a:rPr lang="fr-FR" sz="1200" dirty="0">
                          <a:solidFill>
                            <a:schemeClr val="accent1"/>
                          </a:solidFill>
                          <a:effectLst/>
                          <a:latin typeface="+mn-lt"/>
                          <a:ea typeface="Times New Roman" panose="02020603050405020304" pitchFamily="18" charset="0"/>
                          <a:cs typeface="Times New Roman" panose="02020603050405020304" pitchFamily="18" charset="0"/>
                        </a:rPr>
                        <a:t>, dans le cas exceptionnels, de </a:t>
                      </a:r>
                      <a:r>
                        <a:rPr lang="fr-FR" sz="1200" b="1" dirty="0">
                          <a:solidFill>
                            <a:schemeClr val="accent1"/>
                          </a:solidFill>
                          <a:effectLst/>
                          <a:latin typeface="+mn-lt"/>
                          <a:ea typeface="Times New Roman" panose="02020603050405020304" pitchFamily="18" charset="0"/>
                          <a:cs typeface="Times New Roman" panose="02020603050405020304" pitchFamily="18" charset="0"/>
                        </a:rPr>
                        <a:t>véhicule privé </a:t>
                      </a:r>
                      <a:r>
                        <a:rPr lang="fr-FR" sz="1200" dirty="0">
                          <a:solidFill>
                            <a:schemeClr val="accent1"/>
                          </a:solidFill>
                          <a:effectLst/>
                          <a:latin typeface="+mn-lt"/>
                          <a:ea typeface="Times New Roman" panose="02020603050405020304" pitchFamily="18" charset="0"/>
                          <a:cs typeface="Times New Roman" panose="02020603050405020304" pitchFamily="18" charset="0"/>
                        </a:rPr>
                        <a:t>: Déclaration d'impossibilité d’utiliser les transports publics correctement justifiée;</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l</a:t>
                      </a:r>
                      <a:r>
                        <a:rPr lang="fr-FR" sz="1200" dirty="0">
                          <a:solidFill>
                            <a:schemeClr val="accent1"/>
                          </a:solidFill>
                          <a:effectLst/>
                          <a:latin typeface="+mn-lt"/>
                          <a:ea typeface="Times New Roman" panose="02020603050405020304" pitchFamily="18" charset="0"/>
                          <a:cs typeface="Times New Roman" panose="02020603050405020304" pitchFamily="18" charset="0"/>
                        </a:rPr>
                        <a:t>e</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a:t>
                      </a:r>
                      <a:r>
                        <a:rPr lang="fr-FR" sz="1200" dirty="0">
                          <a:solidFill>
                            <a:schemeClr val="accent1"/>
                          </a:solidFill>
                          <a:effectLst/>
                          <a:latin typeface="+mn-lt"/>
                          <a:ea typeface="Times New Roman" panose="02020603050405020304" pitchFamily="18" charset="0"/>
                          <a:cs typeface="Times New Roman" panose="02020603050405020304" pitchFamily="18" charset="0"/>
                        </a:rPr>
                        <a:t>remboursement dû, doit être accompagné de l'autorisation d'utilisation signée par le responsable du Projet:</a:t>
                      </a:r>
                      <a:r>
                        <a:rPr lang="fr-FR" sz="1200" baseline="0" dirty="0">
                          <a:solidFill>
                            <a:schemeClr val="accent1"/>
                          </a:solidFill>
                          <a:effectLst/>
                          <a:latin typeface="+mn-lt"/>
                          <a:ea typeface="Times New Roman" panose="02020603050405020304" pitchFamily="18" charset="0"/>
                          <a:cs typeface="Times New Roman" panose="02020603050405020304" pitchFamily="18" charset="0"/>
                        </a:rPr>
                        <a:t> certification concernant le</a:t>
                      </a:r>
                      <a:r>
                        <a:rPr lang="fr-FR" sz="1200" dirty="0">
                          <a:solidFill>
                            <a:schemeClr val="accent1"/>
                          </a:solidFill>
                          <a:effectLst/>
                          <a:latin typeface="+mn-lt"/>
                          <a:ea typeface="Times New Roman" panose="02020603050405020304" pitchFamily="18" charset="0"/>
                          <a:cs typeface="Times New Roman" panose="02020603050405020304" pitchFamily="18" charset="0"/>
                        </a:rPr>
                        <a:t> calcul de la distance journalière parcourue et le coût du carburant</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it-IT" sz="1200" dirty="0">
                        <a:solidFill>
                          <a:schemeClr val="accent1"/>
                        </a:solidFill>
                        <a:effectLst/>
                        <a:latin typeface="Trebuchet MS" panose="020B0603020202020204" pitchFamily="34" charset="0"/>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mandat de paiement quittancé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par l'Établissement bancaire caissier et/ou trésorier.</a:t>
                      </a:r>
                      <a:endParaRPr lang="it-IT" sz="1200" b="0" kern="1200" dirty="0">
                        <a:solidFill>
                          <a:schemeClr val="accent1"/>
                        </a:solidFill>
                        <a:effectLst/>
                        <a:latin typeface="+mn-lt"/>
                        <a:ea typeface="Times New Roman" panose="02020603050405020304" pitchFamily="18" charset="0"/>
                        <a:cs typeface="Times New Roman" panose="02020603050405020304" pitchFamily="18"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6" name="Rectangle 1"/>
          <p:cNvSpPr>
            <a:spLocks noChangeArrowheads="1"/>
          </p:cNvSpPr>
          <p:nvPr/>
        </p:nvSpPr>
        <p:spPr bwMode="auto">
          <a:xfrm rot="16200000">
            <a:off x="-516281" y="3126645"/>
            <a:ext cx="4131734" cy="638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lvl="0"/>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a:t>
            </a:r>
            <a:r>
              <a:rPr lang="fr-FR" sz="1100" dirty="0" bmk="_Toc400445979">
                <a:latin typeface="Calibri" panose="020F0502020204030204" pitchFamily="34" charset="0"/>
                <a:ea typeface="Times New Roman" panose="02020603050405020304" pitchFamily="18" charset="0"/>
                <a:cs typeface="Calibri" panose="020F0502020204030204" pitchFamily="34" charset="0"/>
              </a:rPr>
              <a:t>VOYAGES ET SEJOURS”</a:t>
            </a:r>
            <a:endParaRPr lang="en-GB" altLang="it-IT" sz="1100" dirty="0" bmk="_Toc400445979">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endParaRPr kumimoji="0" lang="en-GB" altLang="it-IT" sz="1800" b="0" i="0" u="none" strike="noStrike" cap="none" normalizeH="0" baseline="0" dirty="0">
              <a:ln>
                <a:noFill/>
              </a:ln>
              <a:solidFill>
                <a:schemeClr val="tx1"/>
              </a:solidFill>
              <a:effectLst/>
              <a:latin typeface="Arial" panose="020B0604020202020204" pitchFamily="34" charset="0"/>
            </a:endParaRPr>
          </a:p>
        </p:txBody>
      </p:sp>
      <p:sp>
        <p:nvSpPr>
          <p:cNvPr id="17" name="Stella a 5 punte 16"/>
          <p:cNvSpPr/>
          <p:nvPr/>
        </p:nvSpPr>
        <p:spPr>
          <a:xfrm>
            <a:off x="4563624" y="4563542"/>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Stella a 5 punte 17"/>
          <p:cNvSpPr/>
          <p:nvPr/>
        </p:nvSpPr>
        <p:spPr>
          <a:xfrm>
            <a:off x="4919225" y="4563542"/>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Stella a 5 punte 18"/>
          <p:cNvSpPr/>
          <p:nvPr/>
        </p:nvSpPr>
        <p:spPr>
          <a:xfrm>
            <a:off x="5291760"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Stella a 5 punte 19"/>
          <p:cNvSpPr/>
          <p:nvPr/>
        </p:nvSpPr>
        <p:spPr>
          <a:xfrm>
            <a:off x="5672760" y="4563542"/>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Stella a 5 punte 20"/>
          <p:cNvSpPr/>
          <p:nvPr/>
        </p:nvSpPr>
        <p:spPr>
          <a:xfrm>
            <a:off x="6002961"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Stella a 5 punte 21"/>
          <p:cNvSpPr/>
          <p:nvPr/>
        </p:nvSpPr>
        <p:spPr>
          <a:xfrm>
            <a:off x="6341639"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Stella a 5 punte 22"/>
          <p:cNvSpPr/>
          <p:nvPr/>
        </p:nvSpPr>
        <p:spPr>
          <a:xfrm>
            <a:off x="6646432"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Stella a 5 punte 23"/>
          <p:cNvSpPr/>
          <p:nvPr/>
        </p:nvSpPr>
        <p:spPr>
          <a:xfrm>
            <a:off x="6989223" y="455473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68643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3. LES INFRASTRUCTURES</a:t>
            </a:r>
          </a:p>
        </p:txBody>
      </p:sp>
      <p:sp>
        <p:nvSpPr>
          <p:cNvPr id="19" name="Callout con freccia destra 18"/>
          <p:cNvSpPr/>
          <p:nvPr/>
        </p:nvSpPr>
        <p:spPr>
          <a:xfrm>
            <a:off x="254002" y="1642590"/>
            <a:ext cx="2650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a:p>
            <a:pPr algn="ctr"/>
            <a:r>
              <a:rPr lang="it-IT" dirty="0"/>
              <a:t>  </a:t>
            </a:r>
          </a:p>
        </p:txBody>
      </p:sp>
      <p:sp>
        <p:nvSpPr>
          <p:cNvPr id="20" name="Callout con freccia destra 19"/>
          <p:cNvSpPr/>
          <p:nvPr/>
        </p:nvSpPr>
        <p:spPr>
          <a:xfrm>
            <a:off x="254002" y="351079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3" name="CasellaDiTesto 2"/>
          <p:cNvSpPr txBox="1"/>
          <p:nvPr/>
        </p:nvSpPr>
        <p:spPr>
          <a:xfrm>
            <a:off x="3297653" y="1450012"/>
            <a:ext cx="5808755" cy="1754327"/>
          </a:xfrm>
          <a:prstGeom prst="rect">
            <a:avLst/>
          </a:prstGeom>
          <a:noFill/>
        </p:spPr>
        <p:txBody>
          <a:bodyPr wrap="square" rtlCol="0">
            <a:spAutoFit/>
          </a:bodyPr>
          <a:lstStyle/>
          <a:p>
            <a:r>
              <a:rPr lang="it-IT" dirty="0"/>
              <a:t> </a:t>
            </a:r>
            <a:r>
              <a:rPr lang="fr-FR" dirty="0">
                <a:solidFill>
                  <a:srgbClr val="000090"/>
                </a:solidFill>
              </a:rPr>
              <a:t>Coûts des petits investissements (par ex. : installations de petites centrales solaires, centres de traitement des </a:t>
            </a:r>
            <a:r>
              <a:rPr lang="fr-FR" dirty="0" err="1">
                <a:solidFill>
                  <a:srgbClr val="000090"/>
                </a:solidFill>
              </a:rPr>
              <a:t>déchets</a:t>
            </a:r>
            <a:r>
              <a:rPr lang="fr-FR" dirty="0">
                <a:solidFill>
                  <a:srgbClr val="000090"/>
                </a:solidFill>
              </a:rPr>
              <a:t>, etc.)</a:t>
            </a:r>
          </a:p>
          <a:p>
            <a:pPr indent="-285750">
              <a:buFont typeface="Wingdings" charset="2"/>
              <a:buChar char="ü"/>
            </a:pPr>
            <a:r>
              <a:rPr lang="fr-FR" dirty="0">
                <a:solidFill>
                  <a:srgbClr val="000090"/>
                </a:solidFill>
              </a:rPr>
              <a:t>Investissement ex novo</a:t>
            </a:r>
          </a:p>
          <a:p>
            <a:pPr indent="-285750">
              <a:buFont typeface="Wingdings" charset="2"/>
              <a:buChar char="ü"/>
            </a:pPr>
            <a:r>
              <a:rPr lang="fr-FR" dirty="0">
                <a:solidFill>
                  <a:srgbClr val="000090"/>
                </a:solidFill>
              </a:rPr>
              <a:t>Investissement déjà existent </a:t>
            </a:r>
          </a:p>
          <a:p>
            <a:endParaRPr lang="fr-FR" dirty="0"/>
          </a:p>
        </p:txBody>
      </p:sp>
      <p:sp>
        <p:nvSpPr>
          <p:cNvPr id="7" name="Rettangolo 6"/>
          <p:cNvSpPr/>
          <p:nvPr/>
        </p:nvSpPr>
        <p:spPr>
          <a:xfrm>
            <a:off x="3297653" y="3258506"/>
            <a:ext cx="6096000" cy="1754327"/>
          </a:xfrm>
          <a:prstGeom prst="rect">
            <a:avLst/>
          </a:prstGeom>
        </p:spPr>
        <p:txBody>
          <a:bodyPr>
            <a:spAutoFit/>
          </a:bodyPr>
          <a:lstStyle/>
          <a:p>
            <a:r>
              <a:rPr lang="fr-FR" dirty="0">
                <a:solidFill>
                  <a:srgbClr val="000090"/>
                </a:solidFill>
              </a:rPr>
              <a:t>Le respect des procédures de marchés conformément aux seuils  indiqués aux articles 52, 55 et 56 du Règlement d’exécution (UE) n.897/2014.</a:t>
            </a:r>
          </a:p>
          <a:p>
            <a:endParaRPr lang="it-IT" dirty="0">
              <a:solidFill>
                <a:srgbClr val="000090"/>
              </a:solidFill>
            </a:endParaRPr>
          </a:p>
          <a:p>
            <a:r>
              <a:rPr lang="fr-FR" dirty="0">
                <a:solidFill>
                  <a:srgbClr val="000090"/>
                </a:solidFill>
              </a:rPr>
              <a:t>Le respect des toutes les obligations dérivant des directives européennes en vigueur doit être strictement respectée </a:t>
            </a:r>
            <a:endParaRPr lang="it-IT" dirty="0">
              <a:solidFill>
                <a:srgbClr val="000090"/>
              </a:solidFill>
            </a:endParaRPr>
          </a:p>
        </p:txBody>
      </p:sp>
      <p:pic>
        <p:nvPicPr>
          <p:cNvPr id="3074" name="Picture 2" descr="L'Internet of Things per le infrastrutture di pubblica utilità. Come  accelerare lo sviluppo? - Il Portale dell'Internazionalizzazione - Fare  business all'Estero | Bl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3748" y="1831875"/>
            <a:ext cx="3193577" cy="1486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276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3. INFRASTRUCTURES</a:t>
            </a:r>
            <a:endParaRPr lang="it-IT" sz="3200" b="1" dirty="0">
              <a:solidFill>
                <a:schemeClr val="bg1"/>
              </a:solidFill>
              <a:latin typeface="Trebuchet MS" panose="020B0603020202020204" pitchFamily="34" charset="0"/>
            </a:endParaRPr>
          </a:p>
        </p:txBody>
      </p:sp>
      <p:sp>
        <p:nvSpPr>
          <p:cNvPr id="5" name="Rettangolo 4"/>
          <p:cNvSpPr/>
          <p:nvPr/>
        </p:nvSpPr>
        <p:spPr>
          <a:xfrm>
            <a:off x="477794" y="1454015"/>
            <a:ext cx="8806249" cy="923330"/>
          </a:xfrm>
          <a:prstGeom prst="rect">
            <a:avLst/>
          </a:prstGeom>
        </p:spPr>
        <p:txBody>
          <a:bodyPr wrap="square">
            <a:spAutoFit/>
          </a:bodyPr>
          <a:lstStyle/>
          <a:p>
            <a:endParaRPr lang="it-IT" dirty="0">
              <a:latin typeface="Times New Roman" panose="02020603050405020304" pitchFamily="18" charset="0"/>
            </a:endParaRPr>
          </a:p>
          <a:p>
            <a:r>
              <a:rPr lang="it-IT" dirty="0">
                <a:latin typeface="Times New Roman" panose="02020603050405020304" pitchFamily="18" charset="0"/>
              </a:rPr>
              <a:t/>
            </a:r>
            <a:br>
              <a:rPr lang="it-IT" dirty="0">
                <a:latin typeface="Times New Roman" panose="02020603050405020304" pitchFamily="18" charset="0"/>
              </a:rPr>
            </a:b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1527365626"/>
              </p:ext>
            </p:extLst>
          </p:nvPr>
        </p:nvGraphicFramePr>
        <p:xfrm>
          <a:off x="1162241" y="1501402"/>
          <a:ext cx="8479171" cy="3970641"/>
        </p:xfrm>
        <a:graphic>
          <a:graphicData uri="http://schemas.openxmlformats.org/drawingml/2006/table">
            <a:tbl>
              <a:tblPr firstRow="1" firstCol="1" bandRow="1"/>
              <a:tblGrid>
                <a:gridCol w="650789">
                  <a:extLst>
                    <a:ext uri="{9D8B030D-6E8A-4147-A177-3AD203B41FA5}">
                      <a16:colId xmlns:a16="http://schemas.microsoft.com/office/drawing/2014/main" xmlns="" val="20000"/>
                    </a:ext>
                  </a:extLst>
                </a:gridCol>
                <a:gridCol w="7828382">
                  <a:extLst>
                    <a:ext uri="{9D8B030D-6E8A-4147-A177-3AD203B41FA5}">
                      <a16:colId xmlns:a16="http://schemas.microsoft.com/office/drawing/2014/main" xmlns="" val="20001"/>
                    </a:ext>
                  </a:extLst>
                </a:gridCol>
              </a:tblGrid>
              <a:tr h="404131">
                <a:tc rowSpan="2">
                  <a:txBody>
                    <a:bodyPr/>
                    <a:lstStyle/>
                    <a:p>
                      <a:pPr algn="l">
                        <a:lnSpc>
                          <a:spcPct val="107000"/>
                        </a:lnSpc>
                        <a:spcBef>
                          <a:spcPts val="300"/>
                        </a:spcBef>
                        <a:spcAft>
                          <a:spcPts val="300"/>
                        </a:spcAft>
                      </a:pPr>
                      <a: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
                      </a:r>
                      <a:br>
                        <a:rPr lang="fr-FR" sz="800" b="1" kern="1600" cap="small" spc="75"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br>
                      <a:endParaRPr lang="it-IT" sz="800" dirty="0">
                        <a:effectLst/>
                        <a:latin typeface="Calibri" panose="020F0502020204030204" pitchFamily="34" charset="0"/>
                        <a:cs typeface="Times New Roman" panose="02020603050405020304" pitchFamily="18" charset="0"/>
                      </a:endParaRPr>
                    </a:p>
                  </a:txBody>
                  <a:tcPr marL="47424" marR="47424"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algn="ctr" defTabSz="914400" rtl="0" eaLnBrk="1" latinLnBrk="0" hangingPunct="1">
                        <a:lnSpc>
                          <a:spcPct val="107000"/>
                        </a:lnSpc>
                        <a:spcBef>
                          <a:spcPts val="300"/>
                        </a:spcBef>
                        <a:spcAft>
                          <a:spcPts val="300"/>
                        </a:spcAft>
                      </a:pPr>
                      <a:r>
                        <a:rPr lang="fr-FR"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rPr>
                        <a:t>justificatifs de dépense et de paiement</a:t>
                      </a:r>
                      <a:endParaRPr lang="it-IT" sz="1800" b="1" kern="1600" cap="small" spc="75" dirty="0">
                        <a:solidFill>
                          <a:srgbClr val="FFFFFF"/>
                        </a:solidFill>
                        <a:effectLst/>
                        <a:latin typeface="Calibri" panose="020F0502020204030204" pitchFamily="34" charset="0"/>
                        <a:ea typeface="Times New Roman" panose="02020603050405020304" pitchFamily="18" charset="0"/>
                        <a:cs typeface="Calibri" panose="020F0502020204030204" pitchFamily="34" charset="0"/>
                      </a:endParaRP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xmlns="" val="10000"/>
                  </a:ext>
                </a:extLst>
              </a:tr>
              <a:tr h="3566510">
                <a:tc vMerge="1">
                  <a:txBody>
                    <a:bodyPr/>
                    <a:lstStyle/>
                    <a:p>
                      <a:endParaRPr lang="fr-FR"/>
                    </a:p>
                  </a:txBody>
                  <a:tcPr/>
                </a:tc>
                <a:tc>
                  <a:txBody>
                    <a:bodyPr/>
                    <a:lstStyle/>
                    <a:p>
                      <a:pPr marL="342900" lvl="0" indent="-342900" algn="just">
                        <a:lnSpc>
                          <a:spcPct val="115000"/>
                        </a:lnSpc>
                        <a:spcAft>
                          <a:spcPts val="300"/>
                        </a:spcAft>
                        <a:buClr>
                          <a:srgbClr val="FA8C00"/>
                        </a:buClr>
                        <a:buFont typeface="Wingdings" panose="05000000000000000000" pitchFamily="2" charset="2"/>
                        <a:buChar char=""/>
                        <a:tabLst>
                          <a:tab pos="180340" algn="l"/>
                        </a:tabLst>
                      </a:pPr>
                      <a:endParaRPr lang="fr-FR" sz="1200" b="1" dirty="0">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documentation en mesure de permettre de vérifier la réalisation des procédures d'appel d'offres</a:t>
                      </a:r>
                      <a:r>
                        <a:rPr lang="fr-FR" sz="1200" dirty="0">
                          <a:solidFill>
                            <a:schemeClr val="accent1"/>
                          </a:solidFill>
                          <a:effectLst/>
                          <a:latin typeface="+mn-lt"/>
                          <a:ea typeface="Times New Roman" panose="02020603050405020304" pitchFamily="18" charset="0"/>
                          <a:cs typeface="Times New Roman" panose="02020603050405020304" pitchFamily="18" charset="0"/>
                        </a:rPr>
                        <a:t>,  </a:t>
                      </a:r>
                      <a:r>
                        <a:rPr lang="fr-FR" sz="1200" b="0" dirty="0">
                          <a:solidFill>
                            <a:schemeClr val="accent1"/>
                          </a:solidFill>
                          <a:effectLst/>
                          <a:latin typeface="+mn-lt"/>
                          <a:ea typeface="Times New Roman" panose="02020603050405020304" pitchFamily="18" charset="0"/>
                          <a:cs typeface="Times New Roman" panose="02020603050405020304" pitchFamily="18" charset="0"/>
                        </a:rPr>
                        <a:t>conformément aux dispositions légales qui concernent la sous-traitance et conformément aux normes en vigueur en matière d'appel d'offres</a:t>
                      </a:r>
                      <a:endParaRPr lang="fr-FR"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Contrat</a:t>
                      </a:r>
                      <a:r>
                        <a:rPr lang="fr-FR" sz="1200" dirty="0">
                          <a:solidFill>
                            <a:schemeClr val="accent1"/>
                          </a:solidFill>
                          <a:effectLst/>
                          <a:latin typeface="+mn-lt"/>
                          <a:ea typeface="Times New Roman" panose="02020603050405020304" pitchFamily="18" charset="0"/>
                          <a:cs typeface="Times New Roman" panose="02020603050405020304" pitchFamily="18" charset="0"/>
                        </a:rPr>
                        <a:t>, acte d’achat et annexes</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Factures </a:t>
                      </a:r>
                      <a:r>
                        <a:rPr lang="fr-FR" sz="1200" dirty="0">
                          <a:solidFill>
                            <a:schemeClr val="accent1"/>
                          </a:solidFill>
                          <a:effectLst/>
                          <a:latin typeface="+mn-lt"/>
                          <a:ea typeface="Times New Roman" panose="02020603050405020304" pitchFamily="18" charset="0"/>
                          <a:cs typeface="Times New Roman" panose="02020603050405020304" pitchFamily="18" charset="0"/>
                        </a:rPr>
                        <a:t>de l’achat</a:t>
                      </a:r>
                    </a:p>
                    <a:p>
                      <a:pPr marL="342900" lvl="0" indent="-342900" algn="just">
                        <a:lnSpc>
                          <a:spcPct val="115000"/>
                        </a:lnSpc>
                        <a:spcAft>
                          <a:spcPts val="300"/>
                        </a:spcAft>
                        <a:buClr>
                          <a:srgbClr val="FA8C00"/>
                        </a:buClr>
                        <a:buFont typeface="Wingdings" panose="05000000000000000000" pitchFamily="2" charset="2"/>
                        <a:buChar char=""/>
                        <a:tabLst>
                          <a:tab pos="180340" algn="l"/>
                        </a:tabLst>
                      </a:pPr>
                      <a:r>
                        <a:rPr lang="fr-FR" sz="1200" b="1" dirty="0">
                          <a:solidFill>
                            <a:schemeClr val="accent1"/>
                          </a:solidFill>
                          <a:effectLst/>
                          <a:latin typeface="+mn-lt"/>
                          <a:ea typeface="Times New Roman" panose="02020603050405020304" pitchFamily="18" charset="0"/>
                          <a:cs typeface="Times New Roman" panose="02020603050405020304" pitchFamily="18" charset="0"/>
                        </a:rPr>
                        <a:t>Autres documents </a:t>
                      </a:r>
                      <a:r>
                        <a:rPr lang="fr-FR" sz="1200" dirty="0">
                          <a:solidFill>
                            <a:schemeClr val="accent1"/>
                          </a:solidFill>
                          <a:effectLst/>
                          <a:latin typeface="+mn-lt"/>
                          <a:ea typeface="Times New Roman" panose="02020603050405020304" pitchFamily="18" charset="0"/>
                          <a:cs typeface="Times New Roman" panose="02020603050405020304" pitchFamily="18" charset="0"/>
                        </a:rPr>
                        <a:t>obligatoirement prévus par les normes légales en vigueur</a:t>
                      </a: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0" lvl="0" indent="0" algn="just">
                        <a:lnSpc>
                          <a:spcPct val="115000"/>
                        </a:lnSpc>
                        <a:spcAft>
                          <a:spcPts val="300"/>
                        </a:spcAft>
                        <a:buClr>
                          <a:srgbClr val="FA8C00"/>
                        </a:buClr>
                        <a:buFont typeface="Wingdings" panose="05000000000000000000" pitchFamily="2" charset="2"/>
                        <a:buNone/>
                        <a:tabLst>
                          <a:tab pos="180340" algn="l"/>
                        </a:tabLst>
                      </a:pPr>
                      <a:endParaRPr lang="it-IT" sz="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virement bancaire,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chèque bancaire ou chèque circulaire, dont appert le montant et le nom de la personne l'ayant perçu, accompagné d'un extrait de compte bancaire qui atteste du débours financier</a:t>
                      </a:r>
                      <a:endParaRPr lang="it-IT" sz="1200" b="1" kern="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dirty="0">
                          <a:solidFill>
                            <a:schemeClr val="accent1"/>
                          </a:solidFill>
                          <a:effectLst/>
                          <a:latin typeface="+mn-lt"/>
                          <a:ea typeface="Times New Roman" panose="02020603050405020304" pitchFamily="18" charset="0"/>
                          <a:cs typeface="Times New Roman" panose="02020603050405020304" pitchFamily="18" charset="0"/>
                        </a:rPr>
                        <a:t>mandat de paiement </a:t>
                      </a:r>
                      <a:r>
                        <a:rPr lang="fr-FR" sz="1200" b="0" kern="1200" dirty="0">
                          <a:solidFill>
                            <a:schemeClr val="accent1"/>
                          </a:solidFill>
                          <a:effectLst/>
                          <a:latin typeface="+mn-lt"/>
                          <a:ea typeface="Times New Roman" panose="02020603050405020304" pitchFamily="18" charset="0"/>
                          <a:cs typeface="Times New Roman" panose="02020603050405020304" pitchFamily="18" charset="0"/>
                        </a:rPr>
                        <a:t>quittancé par l'Établissement bancaire caissier et/ou trésorier</a:t>
                      </a:r>
                      <a:endParaRPr lang="it-IT" sz="1200" b="1" kern="1200" dirty="0">
                        <a:solidFill>
                          <a:schemeClr val="accent1"/>
                        </a:solidFill>
                        <a:effectLst/>
                        <a:latin typeface="+mn-lt"/>
                        <a:ea typeface="Times New Roman" panose="02020603050405020304" pitchFamily="18" charset="0"/>
                        <a:cs typeface="Times New Roman" panose="02020603050405020304" pitchFamily="18" charset="0"/>
                      </a:endParaRPr>
                    </a:p>
                    <a:p>
                      <a:pPr marL="342900" lvl="0" indent="-342900" algn="just" defTabSz="914400" rtl="0" eaLnBrk="1" latinLnBrk="0" hangingPunct="1">
                        <a:lnSpc>
                          <a:spcPct val="115000"/>
                        </a:lnSpc>
                        <a:spcAft>
                          <a:spcPts val="300"/>
                        </a:spcAft>
                        <a:buClr>
                          <a:srgbClr val="FA8C00"/>
                        </a:buClr>
                        <a:buFont typeface="Wingdings" panose="05000000000000000000" pitchFamily="2" charset="2"/>
                        <a:buChar char=""/>
                        <a:tabLst>
                          <a:tab pos="180340" algn="l"/>
                        </a:tabLst>
                      </a:pPr>
                      <a:r>
                        <a:rPr lang="fr-FR" sz="1200" b="1" kern="1200" noProof="0" dirty="0">
                          <a:solidFill>
                            <a:schemeClr val="accent1"/>
                          </a:solidFill>
                          <a:effectLst/>
                          <a:latin typeface="+mn-lt"/>
                          <a:ea typeface="Times New Roman" panose="02020603050405020304" pitchFamily="18" charset="0"/>
                          <a:cs typeface="Times New Roman" panose="02020603050405020304" pitchFamily="18" charset="0"/>
                        </a:rPr>
                        <a:t>Quittance fiscale </a:t>
                      </a:r>
                    </a:p>
                  </a:txBody>
                  <a:tcPr marL="47424" marR="474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sp>
        <p:nvSpPr>
          <p:cNvPr id="6" name="Rectangle 1"/>
          <p:cNvSpPr>
            <a:spLocks noChangeArrowheads="1"/>
          </p:cNvSpPr>
          <p:nvPr/>
        </p:nvSpPr>
        <p:spPr bwMode="auto">
          <a:xfrm rot="16200000">
            <a:off x="-499350" y="3256678"/>
            <a:ext cx="4097871" cy="361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90440" rIns="91440" bIns="0" numCol="1" anchor="ctr" anchorCtr="0" compatLnSpc="1">
            <a:prstTxWarp prst="textNoShape">
              <a:avLst/>
            </a:prstTxWarp>
            <a:spAutoFit/>
          </a:bodyPr>
          <a:lstStyle>
            <a:lvl1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1pPr>
            <a:lvl2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2pPr>
            <a:lvl3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3pPr>
            <a:lvl4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4pPr>
            <a:lvl5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180975" algn="l"/>
                <a:tab pos="449263"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80975" algn="l"/>
                <a:tab pos="449263" algn="l"/>
              </a:tabLst>
            </a:pPr>
            <a:r>
              <a:rPr kumimoji="0" lang="fr-FR" altLang="it-IT" sz="1100" b="0" i="0" u="none" strike="noStrike" cap="none" normalizeH="0" baseline="0" dirty="0" bmk="_Toc400445979">
                <a:ln>
                  <a:noFill/>
                </a:ln>
                <a:effectLst/>
                <a:latin typeface="Calibri" panose="020F0502020204030204" pitchFamily="34" charset="0"/>
                <a:ea typeface="Times New Roman" panose="02020603050405020304" pitchFamily="18" charset="0"/>
                <a:cs typeface="Calibri" panose="020F0502020204030204" pitchFamily="34" charset="0"/>
              </a:rPr>
              <a:t>DOCUMENTATION DE JUSTIFICATION POUR “ INFRASTRUCTRURES”</a:t>
            </a:r>
            <a:endParaRPr kumimoji="0" lang="en-GB" altLang="it-IT" sz="1100" b="0" i="0" u="none" strike="noStrike" cap="none" normalizeH="0" baseline="0" dirty="0">
              <a:ln>
                <a:noFill/>
              </a:ln>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Ovale 6"/>
          <p:cNvSpPr/>
          <p:nvPr/>
        </p:nvSpPr>
        <p:spPr>
          <a:xfrm>
            <a:off x="9852454" y="3163330"/>
            <a:ext cx="2166551" cy="112858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2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Veuillez vous référer à l’annexe au Manuel de mise en œuvre des projets</a:t>
            </a:r>
          </a:p>
        </p:txBody>
      </p:sp>
      <p:sp>
        <p:nvSpPr>
          <p:cNvPr id="8" name="Stella a 5 punte 7"/>
          <p:cNvSpPr/>
          <p:nvPr/>
        </p:nvSpPr>
        <p:spPr>
          <a:xfrm>
            <a:off x="4495569" y="371326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Stella a 5 punte 8"/>
          <p:cNvSpPr/>
          <p:nvPr/>
        </p:nvSpPr>
        <p:spPr>
          <a:xfrm>
            <a:off x="4851170" y="3713264"/>
            <a:ext cx="220134" cy="193705"/>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Stella a 5 punte 9"/>
          <p:cNvSpPr/>
          <p:nvPr/>
        </p:nvSpPr>
        <p:spPr>
          <a:xfrm>
            <a:off x="5223705" y="37132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5604705" y="3729483"/>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tella a 5 punte 11"/>
          <p:cNvSpPr/>
          <p:nvPr/>
        </p:nvSpPr>
        <p:spPr>
          <a:xfrm>
            <a:off x="6011106" y="3708859"/>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Stella a 5 punte 12"/>
          <p:cNvSpPr/>
          <p:nvPr/>
        </p:nvSpPr>
        <p:spPr>
          <a:xfrm>
            <a:off x="6383954" y="37132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tella a 5 punte 13"/>
          <p:cNvSpPr/>
          <p:nvPr/>
        </p:nvSpPr>
        <p:spPr>
          <a:xfrm>
            <a:off x="6705476" y="3713264"/>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tella a 5 punte 14"/>
          <p:cNvSpPr/>
          <p:nvPr/>
        </p:nvSpPr>
        <p:spPr>
          <a:xfrm>
            <a:off x="7031235" y="3708859"/>
            <a:ext cx="220134" cy="2025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0672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fr-FR" sz="3200" b="1" dirty="0">
                <a:solidFill>
                  <a:schemeClr val="bg1"/>
                </a:solidFill>
                <a:latin typeface="Trebuchet MS" panose="020B0603020202020204" pitchFamily="34" charset="0"/>
              </a:rPr>
              <a:t>4. EQUIPEMENTS ET FOURNITURES</a:t>
            </a:r>
          </a:p>
        </p:txBody>
      </p:sp>
      <p:sp>
        <p:nvSpPr>
          <p:cNvPr id="19" name="Callout con freccia destra 18"/>
          <p:cNvSpPr/>
          <p:nvPr/>
        </p:nvSpPr>
        <p:spPr>
          <a:xfrm>
            <a:off x="254001" y="1642590"/>
            <a:ext cx="2754323"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ENCADREMENT   </a:t>
            </a:r>
          </a:p>
          <a:p>
            <a:pPr algn="ctr"/>
            <a:r>
              <a:rPr lang="it-IT" dirty="0"/>
              <a:t>  </a:t>
            </a:r>
          </a:p>
          <a:p>
            <a:pPr algn="ctr"/>
            <a:r>
              <a:rPr lang="it-IT" dirty="0"/>
              <a:t>  </a:t>
            </a:r>
          </a:p>
        </p:txBody>
      </p:sp>
      <p:sp>
        <p:nvSpPr>
          <p:cNvPr id="20" name="Callout con freccia destra 19"/>
          <p:cNvSpPr/>
          <p:nvPr/>
        </p:nvSpPr>
        <p:spPr>
          <a:xfrm>
            <a:off x="254002" y="3348672"/>
            <a:ext cx="2482866" cy="1016000"/>
          </a:xfrm>
          <a:prstGeom prst="righ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2000" dirty="0"/>
              <a:t>ÉLIGIBILITÉ</a:t>
            </a:r>
            <a:endParaRPr lang="it-IT" sz="2400" dirty="0"/>
          </a:p>
        </p:txBody>
      </p:sp>
      <p:sp>
        <p:nvSpPr>
          <p:cNvPr id="24" name="CasellaDiTesto 23"/>
          <p:cNvSpPr txBox="1"/>
          <p:nvPr/>
        </p:nvSpPr>
        <p:spPr>
          <a:xfrm>
            <a:off x="3555999" y="3372556"/>
            <a:ext cx="5602111" cy="369332"/>
          </a:xfrm>
          <a:prstGeom prst="rect">
            <a:avLst/>
          </a:prstGeom>
          <a:noFill/>
        </p:spPr>
        <p:txBody>
          <a:bodyPr wrap="square" rtlCol="0">
            <a:spAutoFit/>
          </a:bodyPr>
          <a:lstStyle/>
          <a:p>
            <a:endParaRPr lang="it-IT" dirty="0"/>
          </a:p>
        </p:txBody>
      </p:sp>
      <p:sp>
        <p:nvSpPr>
          <p:cNvPr id="25" name="Rettangolo 24"/>
          <p:cNvSpPr/>
          <p:nvPr/>
        </p:nvSpPr>
        <p:spPr>
          <a:xfrm>
            <a:off x="3555999" y="3064962"/>
            <a:ext cx="6124221" cy="646331"/>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lang="fr-FR"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9" name="CasellaDiTesto 28"/>
          <p:cNvSpPr txBox="1"/>
          <p:nvPr/>
        </p:nvSpPr>
        <p:spPr>
          <a:xfrm>
            <a:off x="11571111" y="4303889"/>
            <a:ext cx="184666" cy="369332"/>
          </a:xfrm>
          <a:prstGeom prst="rect">
            <a:avLst/>
          </a:prstGeom>
          <a:noFill/>
        </p:spPr>
        <p:txBody>
          <a:bodyPr wrap="none" rtlCol="0">
            <a:spAutoFit/>
          </a:bodyPr>
          <a:lstStyle/>
          <a:p>
            <a:endParaRPr lang="it-IT" dirty="0"/>
          </a:p>
        </p:txBody>
      </p:sp>
      <p:sp>
        <p:nvSpPr>
          <p:cNvPr id="2" name="CasellaDiTesto 1"/>
          <p:cNvSpPr txBox="1"/>
          <p:nvPr/>
        </p:nvSpPr>
        <p:spPr>
          <a:xfrm>
            <a:off x="3297653" y="1459076"/>
            <a:ext cx="5416950" cy="1754327"/>
          </a:xfrm>
          <a:prstGeom prst="rect">
            <a:avLst/>
          </a:prstGeom>
          <a:noFill/>
        </p:spPr>
        <p:txBody>
          <a:bodyPr wrap="square" rtlCol="0">
            <a:spAutoFit/>
          </a:bodyPr>
          <a:lstStyle/>
          <a:p>
            <a:pPr marL="285750" indent="-285750">
              <a:buFont typeface="Wingdings" charset="2"/>
              <a:buChar char="ü"/>
            </a:pPr>
            <a:r>
              <a:rPr lang="fr-FR" dirty="0">
                <a:solidFill>
                  <a:srgbClr val="000090"/>
                </a:solidFill>
              </a:rPr>
              <a:t>Equipements instrumentaux de type technique-informatique pour la gestion du projet (par exemple: ordinateurs, imprimantes, projecteurs);</a:t>
            </a:r>
          </a:p>
          <a:p>
            <a:pPr marL="285750" indent="-285750">
              <a:buFont typeface="Wingdings" charset="2"/>
              <a:buChar char="ü"/>
            </a:pPr>
            <a:r>
              <a:rPr lang="fr-FR" dirty="0">
                <a:solidFill>
                  <a:srgbClr val="000090"/>
                </a:solidFill>
              </a:rPr>
              <a:t> équipements techniques pour la réalisation des activités du projet (par exemple: logiciel spécifique, instruments techniques).</a:t>
            </a:r>
          </a:p>
        </p:txBody>
      </p:sp>
      <p:sp>
        <p:nvSpPr>
          <p:cNvPr id="5" name="CasellaDiTesto 4"/>
          <p:cNvSpPr txBox="1"/>
          <p:nvPr/>
        </p:nvSpPr>
        <p:spPr>
          <a:xfrm>
            <a:off x="3256153" y="3242392"/>
            <a:ext cx="5782713" cy="1200329"/>
          </a:xfrm>
          <a:prstGeom prst="rect">
            <a:avLst/>
          </a:prstGeom>
          <a:noFill/>
        </p:spPr>
        <p:txBody>
          <a:bodyPr wrap="square" rtlCol="0">
            <a:spAutoFit/>
          </a:bodyPr>
          <a:lstStyle/>
          <a:p>
            <a:pPr marL="285750" indent="-285750" algn="just">
              <a:buFont typeface="Wingdings" charset="2"/>
              <a:buChar char="ü"/>
            </a:pPr>
            <a:r>
              <a:rPr lang="fr-FR" dirty="0">
                <a:solidFill>
                  <a:srgbClr val="000090"/>
                </a:solidFill>
              </a:rPr>
              <a:t>les équipements ou fournitures sont spécifiquement et exclusivement utilisés pour le projet, </a:t>
            </a:r>
          </a:p>
          <a:p>
            <a:pPr marL="285750" indent="-285750" algn="just">
              <a:buFont typeface="Wingdings" charset="2"/>
              <a:buChar char="ü"/>
            </a:pPr>
            <a:r>
              <a:rPr lang="fr-FR" dirty="0">
                <a:solidFill>
                  <a:srgbClr val="000090"/>
                </a:solidFill>
              </a:rPr>
              <a:t>les prix payés correspondent aux taux couramment pratiqués sur le marché.</a:t>
            </a:r>
          </a:p>
        </p:txBody>
      </p:sp>
      <p:sp>
        <p:nvSpPr>
          <p:cNvPr id="8" name="Fumetto 2 7"/>
          <p:cNvSpPr/>
          <p:nvPr/>
        </p:nvSpPr>
        <p:spPr>
          <a:xfrm>
            <a:off x="8691110" y="1438535"/>
            <a:ext cx="3477397" cy="1681527"/>
          </a:xfrm>
          <a:prstGeom prst="wedgeRoundRectCallout">
            <a:avLst>
              <a:gd name="adj1" fmla="val -7956"/>
              <a:gd name="adj2" fmla="val 64444"/>
              <a:gd name="adj3" fmla="val 16667"/>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000" baseline="30000" dirty="0"/>
          </a:p>
          <a:p>
            <a:pPr algn="ctr"/>
            <a:endParaRPr lang="fr-FR" sz="2400" baseline="30000" dirty="0"/>
          </a:p>
          <a:p>
            <a:pPr algn="ctr"/>
            <a:r>
              <a:rPr lang="fr-FR" sz="2400" baseline="30000" dirty="0"/>
              <a:t>Les équipements achetés doivent porter des plaques ou des étiquettes appropriées</a:t>
            </a:r>
          </a:p>
          <a:p>
            <a:pPr algn="ctr"/>
            <a:endParaRPr lang="fr-FR" sz="2000" baseline="30000" dirty="0"/>
          </a:p>
          <a:p>
            <a:pPr algn="ctr"/>
            <a:endParaRPr lang="fr-FR" sz="2000" dirty="0">
              <a:solidFill>
                <a:srgbClr val="FF0000"/>
              </a:solidFill>
            </a:endParaRPr>
          </a:p>
        </p:txBody>
      </p:sp>
      <p:pic>
        <p:nvPicPr>
          <p:cNvPr id="10" name="Immagine 9"/>
          <p:cNvPicPr>
            <a:picLocks noChangeAspect="1"/>
          </p:cNvPicPr>
          <p:nvPr/>
        </p:nvPicPr>
        <p:blipFill>
          <a:blip r:embed="rId2"/>
          <a:stretch>
            <a:fillRect/>
          </a:stretch>
        </p:blipFill>
        <p:spPr>
          <a:xfrm>
            <a:off x="10773280" y="3213403"/>
            <a:ext cx="1335406" cy="1090485"/>
          </a:xfrm>
          <a:prstGeom prst="rect">
            <a:avLst/>
          </a:prstGeom>
        </p:spPr>
      </p:pic>
      <p:sp>
        <p:nvSpPr>
          <p:cNvPr id="14" name="Rettangolo 13"/>
          <p:cNvSpPr/>
          <p:nvPr/>
        </p:nvSpPr>
        <p:spPr>
          <a:xfrm>
            <a:off x="4539701" y="4892078"/>
            <a:ext cx="4174902" cy="1477328"/>
          </a:xfrm>
          <a:prstGeom prst="rect">
            <a:avLst/>
          </a:prstGeom>
          <a:ln w="57150" cmpd="sng">
            <a:solidFill>
              <a:schemeClr val="accent6"/>
            </a:solidFill>
          </a:ln>
        </p:spPr>
        <p:txBody>
          <a:bodyPr wrap="square">
            <a:spAutoFit/>
          </a:bodyPr>
          <a:lstStyle/>
          <a:p>
            <a:r>
              <a:rPr lang="fr-FR" dirty="0">
                <a:solidFill>
                  <a:srgbClr val="000090"/>
                </a:solidFill>
              </a:rPr>
              <a:t>Certains projets tentent de diviser un appel d'offres pour un article identifié (el qu'une centrale solaire) en plusieurs appels d'offres. Cette procédure est illégale</a:t>
            </a:r>
            <a:r>
              <a:rPr lang="it-IT" dirty="0">
                <a:solidFill>
                  <a:srgbClr val="000090"/>
                </a:solidFill>
              </a:rPr>
              <a:t> </a:t>
            </a:r>
            <a:endParaRPr lang="fr-FR" dirty="0">
              <a:solidFill>
                <a:srgbClr val="000090"/>
              </a:solidFill>
            </a:endParaRPr>
          </a:p>
        </p:txBody>
      </p:sp>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9938" y="5524904"/>
            <a:ext cx="698387" cy="470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Freccia destra 14"/>
          <p:cNvSpPr/>
          <p:nvPr/>
        </p:nvSpPr>
        <p:spPr>
          <a:xfrm>
            <a:off x="3297653" y="5498559"/>
            <a:ext cx="971827" cy="54039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Rettangolo 16"/>
          <p:cNvSpPr/>
          <p:nvPr/>
        </p:nvSpPr>
        <p:spPr>
          <a:xfrm>
            <a:off x="4539701" y="4900460"/>
            <a:ext cx="4174902" cy="156781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8" name="CasellaDiTesto 27"/>
          <p:cNvSpPr txBox="1"/>
          <p:nvPr/>
        </p:nvSpPr>
        <p:spPr>
          <a:xfrm>
            <a:off x="9349621" y="4390462"/>
            <a:ext cx="2261406" cy="1107996"/>
          </a:xfrm>
          <a:prstGeom prst="rect">
            <a:avLst/>
          </a:prstGeom>
          <a:noFill/>
        </p:spPr>
        <p:txBody>
          <a:bodyPr wrap="square" rtlCol="0">
            <a:spAutoFit/>
          </a:bodyPr>
          <a:lstStyle/>
          <a:p>
            <a:pPr algn="ctr"/>
            <a:endParaRPr lang="fr-FR" baseline="30000" dirty="0">
              <a:solidFill>
                <a:srgbClr val="FF0000"/>
              </a:solidFill>
            </a:endParaRPr>
          </a:p>
          <a:p>
            <a:pPr algn="ctr"/>
            <a:r>
              <a:rPr lang="fr-FR" dirty="0">
                <a:solidFill>
                  <a:srgbClr val="FF0000"/>
                </a:solidFill>
              </a:rPr>
              <a:t>Manuel de mise en œuvre des </a:t>
            </a:r>
            <a:r>
              <a:rPr lang="fr-FR">
                <a:solidFill>
                  <a:srgbClr val="FF0000"/>
                </a:solidFill>
              </a:rPr>
              <a:t>projets</a:t>
            </a:r>
            <a:r>
              <a:rPr lang="fr-FR" smtClean="0">
                <a:solidFill>
                  <a:srgbClr val="FF0000"/>
                </a:solidFill>
              </a:rPr>
              <a:t>.</a:t>
            </a:r>
            <a:endParaRPr lang="fr-FR" dirty="0">
              <a:solidFill>
                <a:srgbClr val="FF0000"/>
              </a:solidFill>
            </a:endParaRPr>
          </a:p>
          <a:p>
            <a:endParaRPr lang="fr-FR" dirty="0"/>
          </a:p>
        </p:txBody>
      </p:sp>
      <p:sp>
        <p:nvSpPr>
          <p:cNvPr id="31" name="Freccia giù 30"/>
          <p:cNvSpPr/>
          <p:nvPr/>
        </p:nvSpPr>
        <p:spPr>
          <a:xfrm>
            <a:off x="9403665" y="3580143"/>
            <a:ext cx="1271147" cy="55362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71525988"/>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6716</TotalTime>
  <Words>1856</Words>
  <Application>Microsoft Office PowerPoint</Application>
  <PresentationFormat>Widescreen</PresentationFormat>
  <Paragraphs>230</Paragraphs>
  <Slides>15</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15</vt:i4>
      </vt:variant>
    </vt:vector>
  </HeadingPairs>
  <TitlesOfParts>
    <vt:vector size="24" baseType="lpstr">
      <vt:lpstr>Arial Unicode MS</vt:lpstr>
      <vt:lpstr>ＭＳ Ｐゴシック</vt:lpstr>
      <vt:lpstr>Arial</vt:lpstr>
      <vt:lpstr>Calibri</vt:lpstr>
      <vt:lpstr>Calibri Light</vt:lpstr>
      <vt:lpstr>Times New Roman</vt:lpstr>
      <vt:lpstr>Trebuchet MS</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PROGRAMME IEV DE COOPERATION TRANSFRONTALIERE  ITALIE – TUNISIE 2014-2020</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stc</cp:lastModifiedBy>
  <cp:revision>643</cp:revision>
  <dcterms:created xsi:type="dcterms:W3CDTF">2017-01-12T20:26:07Z</dcterms:created>
  <dcterms:modified xsi:type="dcterms:W3CDTF">2023-03-01T17:55:12Z</dcterms:modified>
</cp:coreProperties>
</file>