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92" r:id="rId3"/>
    <p:sldId id="277" r:id="rId4"/>
    <p:sldId id="281" r:id="rId5"/>
    <p:sldId id="287" r:id="rId6"/>
    <p:sldId id="273" r:id="rId7"/>
    <p:sldId id="296" r:id="rId8"/>
    <p:sldId id="289" r:id="rId9"/>
    <p:sldId id="290" r:id="rId10"/>
    <p:sldId id="293" r:id="rId11"/>
    <p:sldId id="291" r:id="rId12"/>
    <p:sldId id="298" r:id="rId13"/>
    <p:sldId id="299" r:id="rId14"/>
    <p:sldId id="300" r:id="rId15"/>
    <p:sldId id="301" r:id="rId16"/>
    <p:sldId id="286" r:id="rId17"/>
    <p:sldId id="302" r:id="rId18"/>
    <p:sldId id="285" r:id="rId19"/>
    <p:sldId id="261"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6D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24" autoAdjust="0"/>
    <p:restoredTop sz="95238" autoAdjust="0"/>
  </p:normalViewPr>
  <p:slideViewPr>
    <p:cSldViewPr snapToGrid="0" snapToObjects="1">
      <p:cViewPr varScale="1">
        <p:scale>
          <a:sx n="92" d="100"/>
          <a:sy n="92" d="100"/>
        </p:scale>
        <p:origin x="1008" y="1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E3918E-1F5B-4178-8599-357D32DD1F8F}" type="doc">
      <dgm:prSet loTypeId="urn:microsoft.com/office/officeart/2005/8/layout/vProcess5" loCatId="process" qsTypeId="urn:microsoft.com/office/officeart/2005/8/quickstyle/simple3" qsCatId="simple" csTypeId="urn:microsoft.com/office/officeart/2005/8/colors/accent5_5" csCatId="accent5" phldr="1"/>
      <dgm:spPr/>
      <dgm:t>
        <a:bodyPr/>
        <a:lstStyle/>
        <a:p>
          <a:endParaRPr lang="it-IT"/>
        </a:p>
      </dgm:t>
    </dgm:pt>
    <dgm:pt modelId="{BE29DDE3-AAFC-42D3-B77F-6CFE06110AE8}">
      <dgm:prSet phldrT="[Testo]"/>
      <dgm:spPr/>
      <dgm:t>
        <a:bodyPr/>
        <a:lstStyle/>
        <a:p>
          <a:pPr algn="l"/>
          <a:r>
            <a:rPr lang="fr-FR" dirty="0">
              <a:solidFill>
                <a:schemeClr val="bg2">
                  <a:lumMod val="25000"/>
                </a:schemeClr>
              </a:solidFill>
              <a:latin typeface="Cambria" panose="02040503050406030204" pitchFamily="18" charset="0"/>
              <a:ea typeface="Cambria" panose="02040503050406030204" pitchFamily="18" charset="0"/>
            </a:rPr>
            <a:t>Valider les défis et les besoins identifiés pour le domaine de coopération et sur lequel sera définie la stratégie du Programme;</a:t>
          </a:r>
          <a:endParaRPr lang="it-IT" dirty="0"/>
        </a:p>
      </dgm:t>
    </dgm:pt>
    <dgm:pt modelId="{1E56D96E-60B8-4EBB-ADF7-38A39A01512D}" type="parTrans" cxnId="{631B1AD6-EEA9-40FD-8BED-5906897C949D}">
      <dgm:prSet/>
      <dgm:spPr/>
      <dgm:t>
        <a:bodyPr/>
        <a:lstStyle/>
        <a:p>
          <a:pPr algn="l"/>
          <a:endParaRPr lang="it-IT"/>
        </a:p>
      </dgm:t>
    </dgm:pt>
    <dgm:pt modelId="{A4653BFA-82D6-497A-AC56-B7BBB2DB0A14}" type="sibTrans" cxnId="{631B1AD6-EEA9-40FD-8BED-5906897C949D}">
      <dgm:prSet/>
      <dgm:spPr/>
      <dgm:t>
        <a:bodyPr/>
        <a:lstStyle/>
        <a:p>
          <a:pPr algn="l"/>
          <a:endParaRPr lang="it-IT"/>
        </a:p>
      </dgm:t>
    </dgm:pt>
    <dgm:pt modelId="{78672FCF-8E9B-4E16-A643-6B45E02C91BB}">
      <dgm:prSet phldrT="[Testo]"/>
      <dgm:spPr/>
      <dgm:t>
        <a:bodyPr/>
        <a:lstStyle/>
        <a:p>
          <a:pPr algn="l"/>
          <a:r>
            <a:rPr lang="fr-FR" dirty="0">
              <a:solidFill>
                <a:schemeClr val="bg2">
                  <a:lumMod val="25000"/>
                </a:schemeClr>
              </a:solidFill>
              <a:latin typeface="Cambria" panose="02040503050406030204" pitchFamily="18" charset="0"/>
              <a:ea typeface="Cambria" panose="02040503050406030204" pitchFamily="18" charset="0"/>
            </a:rPr>
            <a:t>Consolider et valider les choix stratégiques élaborés au sein du Comité de Programmation Conjoint, selon le principe de la concentration thématique;</a:t>
          </a:r>
          <a:endParaRPr lang="it-IT" dirty="0"/>
        </a:p>
      </dgm:t>
    </dgm:pt>
    <dgm:pt modelId="{D6EBEDFC-1492-4508-9782-640C8420B617}" type="parTrans" cxnId="{E1BF90D9-BDD6-4468-AFF4-35A7C191DF5E}">
      <dgm:prSet/>
      <dgm:spPr/>
      <dgm:t>
        <a:bodyPr/>
        <a:lstStyle/>
        <a:p>
          <a:pPr algn="l"/>
          <a:endParaRPr lang="it-IT"/>
        </a:p>
      </dgm:t>
    </dgm:pt>
    <dgm:pt modelId="{5CD8831C-803D-4419-A9E6-8A9BAE7C00FE}" type="sibTrans" cxnId="{E1BF90D9-BDD6-4468-AFF4-35A7C191DF5E}">
      <dgm:prSet/>
      <dgm:spPr/>
      <dgm:t>
        <a:bodyPr/>
        <a:lstStyle/>
        <a:p>
          <a:pPr algn="l"/>
          <a:endParaRPr lang="it-IT"/>
        </a:p>
      </dgm:t>
    </dgm:pt>
    <dgm:pt modelId="{4647C355-6C10-446D-BE4D-E53E225F7E88}">
      <dgm:prSet phldrT="[Testo]"/>
      <dgm:spPr/>
      <dgm:t>
        <a:bodyPr/>
        <a:lstStyle/>
        <a:p>
          <a:pPr algn="l"/>
          <a:r>
            <a:rPr lang="fr-FR" dirty="0">
              <a:solidFill>
                <a:schemeClr val="bg2">
                  <a:lumMod val="25000"/>
                </a:schemeClr>
              </a:solidFill>
              <a:latin typeface="Cambria" panose="02040503050406030204" pitchFamily="18" charset="0"/>
              <a:ea typeface="Cambria" panose="02040503050406030204" pitchFamily="18" charset="0"/>
            </a:rPr>
            <a:t>Recueillir des suggestions, des idées, des propositions sur les actions possibles à inclure dans le nouveau Programme;</a:t>
          </a:r>
          <a:endParaRPr lang="it-IT" dirty="0"/>
        </a:p>
      </dgm:t>
    </dgm:pt>
    <dgm:pt modelId="{D46D8A1A-4672-4659-B270-C680C7F6B059}" type="parTrans" cxnId="{9E6196F6-B242-4403-B16C-5FA2B328F51A}">
      <dgm:prSet/>
      <dgm:spPr/>
      <dgm:t>
        <a:bodyPr/>
        <a:lstStyle/>
        <a:p>
          <a:pPr algn="l"/>
          <a:endParaRPr lang="it-IT"/>
        </a:p>
      </dgm:t>
    </dgm:pt>
    <dgm:pt modelId="{8B93C8BE-C9AF-4FF9-806B-6D1B98DC9571}" type="sibTrans" cxnId="{9E6196F6-B242-4403-B16C-5FA2B328F51A}">
      <dgm:prSet/>
      <dgm:spPr/>
      <dgm:t>
        <a:bodyPr/>
        <a:lstStyle/>
        <a:p>
          <a:pPr algn="l"/>
          <a:endParaRPr lang="it-IT"/>
        </a:p>
      </dgm:t>
    </dgm:pt>
    <dgm:pt modelId="{1DC636D7-74F1-4E96-95EF-7DE4BCB2D175}">
      <dgm:prSet/>
      <dgm:spPr/>
      <dgm:t>
        <a:bodyPr/>
        <a:lstStyle/>
        <a:p>
          <a:r>
            <a:rPr lang="fr-FR" dirty="0">
              <a:solidFill>
                <a:schemeClr val="bg2">
                  <a:lumMod val="25000"/>
                </a:schemeClr>
              </a:solidFill>
              <a:latin typeface="Cambria" panose="02040503050406030204" pitchFamily="18" charset="0"/>
              <a:ea typeface="Cambria" panose="02040503050406030204" pitchFamily="18" charset="0"/>
            </a:rPr>
            <a:t>Animer les discussions au niveau local</a:t>
          </a:r>
          <a:endParaRPr lang="it-IT" dirty="0"/>
        </a:p>
      </dgm:t>
    </dgm:pt>
    <dgm:pt modelId="{0A654165-ADF6-495A-9A19-91454D90BA33}" type="parTrans" cxnId="{EE95D658-1C58-4B0A-BAD4-78A38FF5A8D8}">
      <dgm:prSet/>
      <dgm:spPr/>
      <dgm:t>
        <a:bodyPr/>
        <a:lstStyle/>
        <a:p>
          <a:endParaRPr lang="it-IT"/>
        </a:p>
      </dgm:t>
    </dgm:pt>
    <dgm:pt modelId="{3A7B4C47-9C80-420F-A104-559FC9E13EA2}" type="sibTrans" cxnId="{EE95D658-1C58-4B0A-BAD4-78A38FF5A8D8}">
      <dgm:prSet/>
      <dgm:spPr/>
      <dgm:t>
        <a:bodyPr/>
        <a:lstStyle/>
        <a:p>
          <a:endParaRPr lang="it-IT"/>
        </a:p>
      </dgm:t>
    </dgm:pt>
    <dgm:pt modelId="{CF4B9E45-F04E-47BA-9A42-73F398929243}">
      <dgm:prSet/>
      <dgm:spPr/>
      <dgm:t>
        <a:bodyPr/>
        <a:lstStyle/>
        <a:p>
          <a:r>
            <a:rPr lang="fr-FR" noProof="0" dirty="0">
              <a:solidFill>
                <a:schemeClr val="bg2">
                  <a:lumMod val="25000"/>
                </a:schemeClr>
              </a:solidFill>
              <a:latin typeface="Cambria" panose="02040503050406030204" pitchFamily="18" charset="0"/>
              <a:ea typeface="Cambria" panose="02040503050406030204" pitchFamily="18" charset="0"/>
            </a:rPr>
            <a:t>Partager les documents du Programme</a:t>
          </a:r>
        </a:p>
      </dgm:t>
    </dgm:pt>
    <dgm:pt modelId="{5BC96F7D-B87A-4E6D-AF31-8BC7FDC268D6}" type="parTrans" cxnId="{1AC3F2C5-4962-4A00-A82B-80B24ABDBE71}">
      <dgm:prSet/>
      <dgm:spPr/>
      <dgm:t>
        <a:bodyPr/>
        <a:lstStyle/>
        <a:p>
          <a:endParaRPr lang="it-IT"/>
        </a:p>
      </dgm:t>
    </dgm:pt>
    <dgm:pt modelId="{CBEF8FF8-6215-4419-A4A5-F2C3D7815CD4}" type="sibTrans" cxnId="{1AC3F2C5-4962-4A00-A82B-80B24ABDBE71}">
      <dgm:prSet/>
      <dgm:spPr/>
      <dgm:t>
        <a:bodyPr/>
        <a:lstStyle/>
        <a:p>
          <a:endParaRPr lang="it-IT"/>
        </a:p>
      </dgm:t>
    </dgm:pt>
    <dgm:pt modelId="{EAEABE2B-E80E-4BCE-9A09-E067B80EF510}">
      <dgm:prSet/>
      <dgm:spPr/>
      <dgm:t>
        <a:bodyPr/>
        <a:lstStyle/>
        <a:p>
          <a:endParaRPr lang="it-IT"/>
        </a:p>
      </dgm:t>
    </dgm:pt>
    <dgm:pt modelId="{2AAC417B-607D-4E95-9444-A61F8A038363}" type="parTrans" cxnId="{6ED7227E-355A-425F-857F-860A95A56FA1}">
      <dgm:prSet/>
      <dgm:spPr/>
      <dgm:t>
        <a:bodyPr/>
        <a:lstStyle/>
        <a:p>
          <a:endParaRPr lang="it-IT"/>
        </a:p>
      </dgm:t>
    </dgm:pt>
    <dgm:pt modelId="{D583AC6B-2DD6-404F-96D5-681730BA59BE}" type="sibTrans" cxnId="{6ED7227E-355A-425F-857F-860A95A56FA1}">
      <dgm:prSet/>
      <dgm:spPr/>
      <dgm:t>
        <a:bodyPr/>
        <a:lstStyle/>
        <a:p>
          <a:endParaRPr lang="it-IT"/>
        </a:p>
      </dgm:t>
    </dgm:pt>
    <dgm:pt modelId="{7610AEE8-B7A2-4220-9DC7-63212FB18566}">
      <dgm:prSet/>
      <dgm:spPr/>
      <dgm:t>
        <a:bodyPr/>
        <a:lstStyle/>
        <a:p>
          <a:endParaRPr lang="it-IT"/>
        </a:p>
      </dgm:t>
    </dgm:pt>
    <dgm:pt modelId="{D2C62FCC-0977-451B-84EC-B551249387F3}" type="parTrans" cxnId="{8994B6F3-655C-4D41-9E82-69CAF54BEA74}">
      <dgm:prSet/>
      <dgm:spPr/>
      <dgm:t>
        <a:bodyPr/>
        <a:lstStyle/>
        <a:p>
          <a:endParaRPr lang="it-IT"/>
        </a:p>
      </dgm:t>
    </dgm:pt>
    <dgm:pt modelId="{DA219090-E157-4622-A137-FA37CE83BD5E}" type="sibTrans" cxnId="{8994B6F3-655C-4D41-9E82-69CAF54BEA74}">
      <dgm:prSet/>
      <dgm:spPr/>
      <dgm:t>
        <a:bodyPr/>
        <a:lstStyle/>
        <a:p>
          <a:endParaRPr lang="it-IT"/>
        </a:p>
      </dgm:t>
    </dgm:pt>
    <dgm:pt modelId="{3327A281-A1D7-453A-AB38-CB8615F74121}">
      <dgm:prSet/>
      <dgm:spPr/>
      <dgm:t>
        <a:bodyPr/>
        <a:lstStyle/>
        <a:p>
          <a:endParaRPr lang="it-IT"/>
        </a:p>
      </dgm:t>
    </dgm:pt>
    <dgm:pt modelId="{188231E3-0029-4A65-9E2B-BC65D10BBFDF}" type="parTrans" cxnId="{E165BFAE-B87E-45C4-9CEF-7FA89DA9A7E9}">
      <dgm:prSet/>
      <dgm:spPr/>
      <dgm:t>
        <a:bodyPr/>
        <a:lstStyle/>
        <a:p>
          <a:endParaRPr lang="it-IT"/>
        </a:p>
      </dgm:t>
    </dgm:pt>
    <dgm:pt modelId="{64F0688C-C8A9-4CFC-B377-9AB54C49DE74}" type="sibTrans" cxnId="{E165BFAE-B87E-45C4-9CEF-7FA89DA9A7E9}">
      <dgm:prSet/>
      <dgm:spPr/>
      <dgm:t>
        <a:bodyPr/>
        <a:lstStyle/>
        <a:p>
          <a:endParaRPr lang="it-IT"/>
        </a:p>
      </dgm:t>
    </dgm:pt>
    <dgm:pt modelId="{EF6C66B0-A16E-4EC0-9B28-9B2B45C4C214}">
      <dgm:prSet/>
      <dgm:spPr/>
      <dgm:t>
        <a:bodyPr/>
        <a:lstStyle/>
        <a:p>
          <a:endParaRPr lang="it-IT"/>
        </a:p>
      </dgm:t>
    </dgm:pt>
    <dgm:pt modelId="{66FF3223-675A-47C4-A2E9-773F85EA2F8F}" type="parTrans" cxnId="{A8266D36-DD6B-49EF-B707-5DD2D6F1AD6B}">
      <dgm:prSet/>
      <dgm:spPr/>
      <dgm:t>
        <a:bodyPr/>
        <a:lstStyle/>
        <a:p>
          <a:endParaRPr lang="it-IT"/>
        </a:p>
      </dgm:t>
    </dgm:pt>
    <dgm:pt modelId="{E0D6D72E-5D0A-4860-93D1-0E77F8BF3E10}" type="sibTrans" cxnId="{A8266D36-DD6B-49EF-B707-5DD2D6F1AD6B}">
      <dgm:prSet/>
      <dgm:spPr/>
      <dgm:t>
        <a:bodyPr/>
        <a:lstStyle/>
        <a:p>
          <a:endParaRPr lang="it-IT"/>
        </a:p>
      </dgm:t>
    </dgm:pt>
    <dgm:pt modelId="{83B70E9C-BE3F-4CC5-BD30-205C668B2513}" type="pres">
      <dgm:prSet presAssocID="{74E3918E-1F5B-4178-8599-357D32DD1F8F}" presName="outerComposite" presStyleCnt="0">
        <dgm:presLayoutVars>
          <dgm:chMax val="5"/>
          <dgm:dir/>
          <dgm:resizeHandles val="exact"/>
        </dgm:presLayoutVars>
      </dgm:prSet>
      <dgm:spPr/>
    </dgm:pt>
    <dgm:pt modelId="{42988355-BED6-42E6-88E3-2D4EC1B8CA3C}" type="pres">
      <dgm:prSet presAssocID="{74E3918E-1F5B-4178-8599-357D32DD1F8F}" presName="dummyMaxCanvas" presStyleCnt="0">
        <dgm:presLayoutVars/>
      </dgm:prSet>
      <dgm:spPr/>
    </dgm:pt>
    <dgm:pt modelId="{4F56E36D-2F09-4EEE-80C7-555E44569ED6}" type="pres">
      <dgm:prSet presAssocID="{74E3918E-1F5B-4178-8599-357D32DD1F8F}" presName="FiveNodes_1" presStyleLbl="node1" presStyleIdx="0" presStyleCnt="5">
        <dgm:presLayoutVars>
          <dgm:bulletEnabled val="1"/>
        </dgm:presLayoutVars>
      </dgm:prSet>
      <dgm:spPr/>
    </dgm:pt>
    <dgm:pt modelId="{C4270BA6-308A-4893-8B9F-341CCE9EBC90}" type="pres">
      <dgm:prSet presAssocID="{74E3918E-1F5B-4178-8599-357D32DD1F8F}" presName="FiveNodes_2" presStyleLbl="node1" presStyleIdx="1" presStyleCnt="5">
        <dgm:presLayoutVars>
          <dgm:bulletEnabled val="1"/>
        </dgm:presLayoutVars>
      </dgm:prSet>
      <dgm:spPr/>
    </dgm:pt>
    <dgm:pt modelId="{BB8F9AB1-028C-4147-ACCE-DB25F8F2C25B}" type="pres">
      <dgm:prSet presAssocID="{74E3918E-1F5B-4178-8599-357D32DD1F8F}" presName="FiveNodes_3" presStyleLbl="node1" presStyleIdx="2" presStyleCnt="5">
        <dgm:presLayoutVars>
          <dgm:bulletEnabled val="1"/>
        </dgm:presLayoutVars>
      </dgm:prSet>
      <dgm:spPr/>
    </dgm:pt>
    <dgm:pt modelId="{4F08C44D-6269-4D47-9FD0-F6884CB6305E}" type="pres">
      <dgm:prSet presAssocID="{74E3918E-1F5B-4178-8599-357D32DD1F8F}" presName="FiveNodes_4" presStyleLbl="node1" presStyleIdx="3" presStyleCnt="5">
        <dgm:presLayoutVars>
          <dgm:bulletEnabled val="1"/>
        </dgm:presLayoutVars>
      </dgm:prSet>
      <dgm:spPr/>
    </dgm:pt>
    <dgm:pt modelId="{F2DBC3F9-3227-4A53-BBB9-84308B1F667D}" type="pres">
      <dgm:prSet presAssocID="{74E3918E-1F5B-4178-8599-357D32DD1F8F}" presName="FiveNodes_5" presStyleLbl="node1" presStyleIdx="4" presStyleCnt="5" custLinFactNeighborX="0" custLinFactNeighborY="0">
        <dgm:presLayoutVars>
          <dgm:bulletEnabled val="1"/>
        </dgm:presLayoutVars>
      </dgm:prSet>
      <dgm:spPr/>
    </dgm:pt>
    <dgm:pt modelId="{3AA769CA-C8A6-4B38-AF15-CA43EEAB2255}" type="pres">
      <dgm:prSet presAssocID="{74E3918E-1F5B-4178-8599-357D32DD1F8F}" presName="FiveConn_1-2" presStyleLbl="fgAccFollowNode1" presStyleIdx="0" presStyleCnt="4">
        <dgm:presLayoutVars>
          <dgm:bulletEnabled val="1"/>
        </dgm:presLayoutVars>
      </dgm:prSet>
      <dgm:spPr/>
    </dgm:pt>
    <dgm:pt modelId="{8C51E0BF-55F4-4E5F-BF9F-37FFD746D8D3}" type="pres">
      <dgm:prSet presAssocID="{74E3918E-1F5B-4178-8599-357D32DD1F8F}" presName="FiveConn_2-3" presStyleLbl="fgAccFollowNode1" presStyleIdx="1" presStyleCnt="4">
        <dgm:presLayoutVars>
          <dgm:bulletEnabled val="1"/>
        </dgm:presLayoutVars>
      </dgm:prSet>
      <dgm:spPr/>
    </dgm:pt>
    <dgm:pt modelId="{DDDFC9F1-4401-4EC4-9F53-EBA26DDD3B03}" type="pres">
      <dgm:prSet presAssocID="{74E3918E-1F5B-4178-8599-357D32DD1F8F}" presName="FiveConn_3-4" presStyleLbl="fgAccFollowNode1" presStyleIdx="2" presStyleCnt="4">
        <dgm:presLayoutVars>
          <dgm:bulletEnabled val="1"/>
        </dgm:presLayoutVars>
      </dgm:prSet>
      <dgm:spPr/>
    </dgm:pt>
    <dgm:pt modelId="{D228F94C-554B-4AF5-8D32-8519F1A7572E}" type="pres">
      <dgm:prSet presAssocID="{74E3918E-1F5B-4178-8599-357D32DD1F8F}" presName="FiveConn_4-5" presStyleLbl="fgAccFollowNode1" presStyleIdx="3" presStyleCnt="4">
        <dgm:presLayoutVars>
          <dgm:bulletEnabled val="1"/>
        </dgm:presLayoutVars>
      </dgm:prSet>
      <dgm:spPr/>
    </dgm:pt>
    <dgm:pt modelId="{B8D2C1E7-41A4-4AED-A32B-1471EAE40CC5}" type="pres">
      <dgm:prSet presAssocID="{74E3918E-1F5B-4178-8599-357D32DD1F8F}" presName="FiveNodes_1_text" presStyleLbl="node1" presStyleIdx="4" presStyleCnt="5">
        <dgm:presLayoutVars>
          <dgm:bulletEnabled val="1"/>
        </dgm:presLayoutVars>
      </dgm:prSet>
      <dgm:spPr/>
    </dgm:pt>
    <dgm:pt modelId="{24EC9E4B-C302-4476-AC36-8B43A6A0A840}" type="pres">
      <dgm:prSet presAssocID="{74E3918E-1F5B-4178-8599-357D32DD1F8F}" presName="FiveNodes_2_text" presStyleLbl="node1" presStyleIdx="4" presStyleCnt="5">
        <dgm:presLayoutVars>
          <dgm:bulletEnabled val="1"/>
        </dgm:presLayoutVars>
      </dgm:prSet>
      <dgm:spPr/>
    </dgm:pt>
    <dgm:pt modelId="{BCEAB602-D2CB-4F1E-9B18-CA36D25739DE}" type="pres">
      <dgm:prSet presAssocID="{74E3918E-1F5B-4178-8599-357D32DD1F8F}" presName="FiveNodes_3_text" presStyleLbl="node1" presStyleIdx="4" presStyleCnt="5">
        <dgm:presLayoutVars>
          <dgm:bulletEnabled val="1"/>
        </dgm:presLayoutVars>
      </dgm:prSet>
      <dgm:spPr/>
    </dgm:pt>
    <dgm:pt modelId="{5F113A5E-3630-4782-90BE-7540E3842DDE}" type="pres">
      <dgm:prSet presAssocID="{74E3918E-1F5B-4178-8599-357D32DD1F8F}" presName="FiveNodes_4_text" presStyleLbl="node1" presStyleIdx="4" presStyleCnt="5">
        <dgm:presLayoutVars>
          <dgm:bulletEnabled val="1"/>
        </dgm:presLayoutVars>
      </dgm:prSet>
      <dgm:spPr/>
    </dgm:pt>
    <dgm:pt modelId="{745DDDC8-10F1-4C6D-BFCA-B030940C5873}" type="pres">
      <dgm:prSet presAssocID="{74E3918E-1F5B-4178-8599-357D32DD1F8F}" presName="FiveNodes_5_text" presStyleLbl="node1" presStyleIdx="4" presStyleCnt="5">
        <dgm:presLayoutVars>
          <dgm:bulletEnabled val="1"/>
        </dgm:presLayoutVars>
      </dgm:prSet>
      <dgm:spPr/>
    </dgm:pt>
  </dgm:ptLst>
  <dgm:cxnLst>
    <dgm:cxn modelId="{A8266D36-DD6B-49EF-B707-5DD2D6F1AD6B}" srcId="{74E3918E-1F5B-4178-8599-357D32DD1F8F}" destId="{EF6C66B0-A16E-4EC0-9B28-9B2B45C4C214}" srcOrd="5" destOrd="0" parTransId="{66FF3223-675A-47C4-A2E9-773F85EA2F8F}" sibTransId="{E0D6D72E-5D0A-4860-93D1-0E77F8BF3E10}"/>
    <dgm:cxn modelId="{DFF5773B-29F8-4AFF-8659-BF1C4430A014}" type="presOf" srcId="{CF4B9E45-F04E-47BA-9A42-73F398929243}" destId="{745DDDC8-10F1-4C6D-BFCA-B030940C5873}" srcOrd="1" destOrd="0" presId="urn:microsoft.com/office/officeart/2005/8/layout/vProcess5"/>
    <dgm:cxn modelId="{86AE8C3E-C898-4151-83F3-35B51228B53F}" type="presOf" srcId="{78672FCF-8E9B-4E16-A643-6B45E02C91BB}" destId="{C4270BA6-308A-4893-8B9F-341CCE9EBC90}" srcOrd="0" destOrd="0" presId="urn:microsoft.com/office/officeart/2005/8/layout/vProcess5"/>
    <dgm:cxn modelId="{BB130E4D-2BB8-44B9-AE9D-E6CEF7E92F37}" type="presOf" srcId="{5CD8831C-803D-4419-A9E6-8A9BAE7C00FE}" destId="{8C51E0BF-55F4-4E5F-BF9F-37FFD746D8D3}" srcOrd="0" destOrd="0" presId="urn:microsoft.com/office/officeart/2005/8/layout/vProcess5"/>
    <dgm:cxn modelId="{EE95D658-1C58-4B0A-BAD4-78A38FF5A8D8}" srcId="{74E3918E-1F5B-4178-8599-357D32DD1F8F}" destId="{1DC636D7-74F1-4E96-95EF-7DE4BCB2D175}" srcOrd="3" destOrd="0" parTransId="{0A654165-ADF6-495A-9A19-91454D90BA33}" sibTransId="{3A7B4C47-9C80-420F-A104-559FC9E13EA2}"/>
    <dgm:cxn modelId="{6A457A77-F16E-4804-8A40-9E4CDD2F87ED}" type="presOf" srcId="{1DC636D7-74F1-4E96-95EF-7DE4BCB2D175}" destId="{4F08C44D-6269-4D47-9FD0-F6884CB6305E}" srcOrd="0" destOrd="0" presId="urn:microsoft.com/office/officeart/2005/8/layout/vProcess5"/>
    <dgm:cxn modelId="{6ED7227E-355A-425F-857F-860A95A56FA1}" srcId="{74E3918E-1F5B-4178-8599-357D32DD1F8F}" destId="{EAEABE2B-E80E-4BCE-9A09-E067B80EF510}" srcOrd="7" destOrd="0" parTransId="{2AAC417B-607D-4E95-9444-A61F8A038363}" sibTransId="{D583AC6B-2DD6-404F-96D5-681730BA59BE}"/>
    <dgm:cxn modelId="{E1462E80-9A01-4BBB-BF0F-0DB3D4442A03}" type="presOf" srcId="{4647C355-6C10-446D-BE4D-E53E225F7E88}" destId="{BB8F9AB1-028C-4147-ACCE-DB25F8F2C25B}" srcOrd="0" destOrd="0" presId="urn:microsoft.com/office/officeart/2005/8/layout/vProcess5"/>
    <dgm:cxn modelId="{0D7FDF88-BF9A-4372-ADCE-E364367820D9}" type="presOf" srcId="{8B93C8BE-C9AF-4FF9-806B-6D1B98DC9571}" destId="{DDDFC9F1-4401-4EC4-9F53-EBA26DDD3B03}" srcOrd="0" destOrd="0" presId="urn:microsoft.com/office/officeart/2005/8/layout/vProcess5"/>
    <dgm:cxn modelId="{50C9B19C-06AB-4435-91AD-B6E23D7DCF96}" type="presOf" srcId="{4647C355-6C10-446D-BE4D-E53E225F7E88}" destId="{BCEAB602-D2CB-4F1E-9B18-CA36D25739DE}" srcOrd="1" destOrd="0" presId="urn:microsoft.com/office/officeart/2005/8/layout/vProcess5"/>
    <dgm:cxn modelId="{257834A0-2B6D-4FB5-BE88-ADCD3B976761}" type="presOf" srcId="{3A7B4C47-9C80-420F-A104-559FC9E13EA2}" destId="{D228F94C-554B-4AF5-8D32-8519F1A7572E}" srcOrd="0" destOrd="0" presId="urn:microsoft.com/office/officeart/2005/8/layout/vProcess5"/>
    <dgm:cxn modelId="{E165BFAE-B87E-45C4-9CEF-7FA89DA9A7E9}" srcId="{74E3918E-1F5B-4178-8599-357D32DD1F8F}" destId="{3327A281-A1D7-453A-AB38-CB8615F74121}" srcOrd="6" destOrd="0" parTransId="{188231E3-0029-4A65-9E2B-BC65D10BBFDF}" sibTransId="{64F0688C-C8A9-4CFC-B377-9AB54C49DE74}"/>
    <dgm:cxn modelId="{DB56CBB0-47B6-492C-901A-CD3734778BF8}" type="presOf" srcId="{1DC636D7-74F1-4E96-95EF-7DE4BCB2D175}" destId="{5F113A5E-3630-4782-90BE-7540E3842DDE}" srcOrd="1" destOrd="0" presId="urn:microsoft.com/office/officeart/2005/8/layout/vProcess5"/>
    <dgm:cxn modelId="{BB1CB0BB-7D6F-4A57-9EF4-EF3290BE3AB3}" type="presOf" srcId="{A4653BFA-82D6-497A-AC56-B7BBB2DB0A14}" destId="{3AA769CA-C8A6-4B38-AF15-CA43EEAB2255}" srcOrd="0" destOrd="0" presId="urn:microsoft.com/office/officeart/2005/8/layout/vProcess5"/>
    <dgm:cxn modelId="{1AC3F2C5-4962-4A00-A82B-80B24ABDBE71}" srcId="{74E3918E-1F5B-4178-8599-357D32DD1F8F}" destId="{CF4B9E45-F04E-47BA-9A42-73F398929243}" srcOrd="4" destOrd="0" parTransId="{5BC96F7D-B87A-4E6D-AF31-8BC7FDC268D6}" sibTransId="{CBEF8FF8-6215-4419-A4A5-F2C3D7815CD4}"/>
    <dgm:cxn modelId="{27266FD4-7DF8-4619-BA56-EF57696FBA8A}" type="presOf" srcId="{BE29DDE3-AAFC-42D3-B77F-6CFE06110AE8}" destId="{B8D2C1E7-41A4-4AED-A32B-1471EAE40CC5}" srcOrd="1" destOrd="0" presId="urn:microsoft.com/office/officeart/2005/8/layout/vProcess5"/>
    <dgm:cxn modelId="{631B1AD6-EEA9-40FD-8BED-5906897C949D}" srcId="{74E3918E-1F5B-4178-8599-357D32DD1F8F}" destId="{BE29DDE3-AAFC-42D3-B77F-6CFE06110AE8}" srcOrd="0" destOrd="0" parTransId="{1E56D96E-60B8-4EBB-ADF7-38A39A01512D}" sibTransId="{A4653BFA-82D6-497A-AC56-B7BBB2DB0A14}"/>
    <dgm:cxn modelId="{E1BF90D9-BDD6-4468-AFF4-35A7C191DF5E}" srcId="{74E3918E-1F5B-4178-8599-357D32DD1F8F}" destId="{78672FCF-8E9B-4E16-A643-6B45E02C91BB}" srcOrd="1" destOrd="0" parTransId="{D6EBEDFC-1492-4508-9782-640C8420B617}" sibTransId="{5CD8831C-803D-4419-A9E6-8A9BAE7C00FE}"/>
    <dgm:cxn modelId="{BDF2D3E4-9D4F-47FD-8CF9-68F2C5C0654A}" type="presOf" srcId="{78672FCF-8E9B-4E16-A643-6B45E02C91BB}" destId="{24EC9E4B-C302-4476-AC36-8B43A6A0A840}" srcOrd="1" destOrd="0" presId="urn:microsoft.com/office/officeart/2005/8/layout/vProcess5"/>
    <dgm:cxn modelId="{2F1A4CEF-6F0D-4BCE-8823-B8C884FEA915}" type="presOf" srcId="{CF4B9E45-F04E-47BA-9A42-73F398929243}" destId="{F2DBC3F9-3227-4A53-BBB9-84308B1F667D}" srcOrd="0" destOrd="0" presId="urn:microsoft.com/office/officeart/2005/8/layout/vProcess5"/>
    <dgm:cxn modelId="{8994B6F3-655C-4D41-9E82-69CAF54BEA74}" srcId="{74E3918E-1F5B-4178-8599-357D32DD1F8F}" destId="{7610AEE8-B7A2-4220-9DC7-63212FB18566}" srcOrd="8" destOrd="0" parTransId="{D2C62FCC-0977-451B-84EC-B551249387F3}" sibTransId="{DA219090-E157-4622-A137-FA37CE83BD5E}"/>
    <dgm:cxn modelId="{9E6196F6-B242-4403-B16C-5FA2B328F51A}" srcId="{74E3918E-1F5B-4178-8599-357D32DD1F8F}" destId="{4647C355-6C10-446D-BE4D-E53E225F7E88}" srcOrd="2" destOrd="0" parTransId="{D46D8A1A-4672-4659-B270-C680C7F6B059}" sibTransId="{8B93C8BE-C9AF-4FF9-806B-6D1B98DC9571}"/>
    <dgm:cxn modelId="{415F24FB-96D3-4E73-9425-566066B1DB7C}" type="presOf" srcId="{74E3918E-1F5B-4178-8599-357D32DD1F8F}" destId="{83B70E9C-BE3F-4CC5-BD30-205C668B2513}" srcOrd="0" destOrd="0" presId="urn:microsoft.com/office/officeart/2005/8/layout/vProcess5"/>
    <dgm:cxn modelId="{5CE597FF-A3AD-4978-89C6-09CB10997D89}" type="presOf" srcId="{BE29DDE3-AAFC-42D3-B77F-6CFE06110AE8}" destId="{4F56E36D-2F09-4EEE-80C7-555E44569ED6}" srcOrd="0" destOrd="0" presId="urn:microsoft.com/office/officeart/2005/8/layout/vProcess5"/>
    <dgm:cxn modelId="{C4C26A2C-6D86-4912-9F55-9065DFE6C27B}" type="presParOf" srcId="{83B70E9C-BE3F-4CC5-BD30-205C668B2513}" destId="{42988355-BED6-42E6-88E3-2D4EC1B8CA3C}" srcOrd="0" destOrd="0" presId="urn:microsoft.com/office/officeart/2005/8/layout/vProcess5"/>
    <dgm:cxn modelId="{381B02BC-1D22-4FBB-83F8-39DFDC059589}" type="presParOf" srcId="{83B70E9C-BE3F-4CC5-BD30-205C668B2513}" destId="{4F56E36D-2F09-4EEE-80C7-555E44569ED6}" srcOrd="1" destOrd="0" presId="urn:microsoft.com/office/officeart/2005/8/layout/vProcess5"/>
    <dgm:cxn modelId="{ACEA4FC3-AD1D-488F-BF24-5067EB7BF14C}" type="presParOf" srcId="{83B70E9C-BE3F-4CC5-BD30-205C668B2513}" destId="{C4270BA6-308A-4893-8B9F-341CCE9EBC90}" srcOrd="2" destOrd="0" presId="urn:microsoft.com/office/officeart/2005/8/layout/vProcess5"/>
    <dgm:cxn modelId="{86830E64-D355-4058-A8EA-75113CCD806C}" type="presParOf" srcId="{83B70E9C-BE3F-4CC5-BD30-205C668B2513}" destId="{BB8F9AB1-028C-4147-ACCE-DB25F8F2C25B}" srcOrd="3" destOrd="0" presId="urn:microsoft.com/office/officeart/2005/8/layout/vProcess5"/>
    <dgm:cxn modelId="{62385A17-0481-425E-99BF-B6175B76B30C}" type="presParOf" srcId="{83B70E9C-BE3F-4CC5-BD30-205C668B2513}" destId="{4F08C44D-6269-4D47-9FD0-F6884CB6305E}" srcOrd="4" destOrd="0" presId="urn:microsoft.com/office/officeart/2005/8/layout/vProcess5"/>
    <dgm:cxn modelId="{82D32215-A82D-44A3-A801-2A1A23DBC1C9}" type="presParOf" srcId="{83B70E9C-BE3F-4CC5-BD30-205C668B2513}" destId="{F2DBC3F9-3227-4A53-BBB9-84308B1F667D}" srcOrd="5" destOrd="0" presId="urn:microsoft.com/office/officeart/2005/8/layout/vProcess5"/>
    <dgm:cxn modelId="{64E2AE5D-BE3E-460A-8CF5-02381EB3A97C}" type="presParOf" srcId="{83B70E9C-BE3F-4CC5-BD30-205C668B2513}" destId="{3AA769CA-C8A6-4B38-AF15-CA43EEAB2255}" srcOrd="6" destOrd="0" presId="urn:microsoft.com/office/officeart/2005/8/layout/vProcess5"/>
    <dgm:cxn modelId="{A5CBA78A-4F5A-4788-B098-D1934CCDA77E}" type="presParOf" srcId="{83B70E9C-BE3F-4CC5-BD30-205C668B2513}" destId="{8C51E0BF-55F4-4E5F-BF9F-37FFD746D8D3}" srcOrd="7" destOrd="0" presId="urn:microsoft.com/office/officeart/2005/8/layout/vProcess5"/>
    <dgm:cxn modelId="{87A250B4-79A7-4156-BE8E-24AA3C0E6B87}" type="presParOf" srcId="{83B70E9C-BE3F-4CC5-BD30-205C668B2513}" destId="{DDDFC9F1-4401-4EC4-9F53-EBA26DDD3B03}" srcOrd="8" destOrd="0" presId="urn:microsoft.com/office/officeart/2005/8/layout/vProcess5"/>
    <dgm:cxn modelId="{369C0BA0-A522-49C6-8427-15EFFC0F7C8C}" type="presParOf" srcId="{83B70E9C-BE3F-4CC5-BD30-205C668B2513}" destId="{D228F94C-554B-4AF5-8D32-8519F1A7572E}" srcOrd="9" destOrd="0" presId="urn:microsoft.com/office/officeart/2005/8/layout/vProcess5"/>
    <dgm:cxn modelId="{F0CF27B6-2622-4D3C-B6DB-820FEFC8C093}" type="presParOf" srcId="{83B70E9C-BE3F-4CC5-BD30-205C668B2513}" destId="{B8D2C1E7-41A4-4AED-A32B-1471EAE40CC5}" srcOrd="10" destOrd="0" presId="urn:microsoft.com/office/officeart/2005/8/layout/vProcess5"/>
    <dgm:cxn modelId="{8E8C9424-30B5-44BA-8873-7E8D605CFE87}" type="presParOf" srcId="{83B70E9C-BE3F-4CC5-BD30-205C668B2513}" destId="{24EC9E4B-C302-4476-AC36-8B43A6A0A840}" srcOrd="11" destOrd="0" presId="urn:microsoft.com/office/officeart/2005/8/layout/vProcess5"/>
    <dgm:cxn modelId="{7D306BF6-B74E-488C-9A9A-813C43FB59A4}" type="presParOf" srcId="{83B70E9C-BE3F-4CC5-BD30-205C668B2513}" destId="{BCEAB602-D2CB-4F1E-9B18-CA36D25739DE}" srcOrd="12" destOrd="0" presId="urn:microsoft.com/office/officeart/2005/8/layout/vProcess5"/>
    <dgm:cxn modelId="{14A90175-52EE-4DED-9921-1225E25C6D3A}" type="presParOf" srcId="{83B70E9C-BE3F-4CC5-BD30-205C668B2513}" destId="{5F113A5E-3630-4782-90BE-7540E3842DDE}" srcOrd="13" destOrd="0" presId="urn:microsoft.com/office/officeart/2005/8/layout/vProcess5"/>
    <dgm:cxn modelId="{99740166-E91F-4057-9D4D-A16385FE5321}" type="presParOf" srcId="{83B70E9C-BE3F-4CC5-BD30-205C668B2513}" destId="{745DDDC8-10F1-4C6D-BFCA-B030940C5873}"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4DAFDA-D4BC-4E8F-9EFD-4428992F6140}" type="doc">
      <dgm:prSet loTypeId="urn:microsoft.com/office/officeart/2005/8/layout/default" loCatId="list" qsTypeId="urn:microsoft.com/office/officeart/2005/8/quickstyle/simple4" qsCatId="simple" csTypeId="urn:microsoft.com/office/officeart/2005/8/colors/accent2_2" csCatId="accent2" phldr="1"/>
      <dgm:spPr/>
      <dgm:t>
        <a:bodyPr/>
        <a:lstStyle/>
        <a:p>
          <a:endParaRPr lang="en-US"/>
        </a:p>
      </dgm:t>
    </dgm:pt>
    <dgm:pt modelId="{EC6A0BB1-8F09-4A2D-B3D1-FD6A2F7453AC}">
      <dgm:prSet custT="1"/>
      <dgm:spPr/>
      <dgm:t>
        <a:bodyPr/>
        <a:lstStyle/>
        <a:p>
          <a:r>
            <a:rPr lang="fr-FR" sz="1800" b="1" kern="1200">
              <a:solidFill>
                <a:schemeClr val="bg2">
                  <a:lumMod val="25000"/>
                </a:schemeClr>
              </a:solidFill>
              <a:latin typeface="Cambria" panose="02040503050406030204" pitchFamily="18" charset="0"/>
              <a:ea typeface="+mn-ea"/>
              <a:cs typeface="+mn-cs"/>
            </a:rPr>
            <a:t>Les autorités nationales, régionales et locales</a:t>
          </a:r>
          <a:endParaRPr lang="en-US" sz="1800" b="1" kern="1200" dirty="0">
            <a:solidFill>
              <a:schemeClr val="bg2">
                <a:lumMod val="25000"/>
              </a:schemeClr>
            </a:solidFill>
            <a:latin typeface="Cambria" panose="02040503050406030204" pitchFamily="18" charset="0"/>
            <a:ea typeface="+mn-ea"/>
            <a:cs typeface="+mn-cs"/>
          </a:endParaRPr>
        </a:p>
      </dgm:t>
    </dgm:pt>
    <dgm:pt modelId="{9AF07D86-F4C7-4D49-A374-A5B31D776918}" type="parTrans" cxnId="{13771007-479A-43DA-A5CA-A32D051DD353}">
      <dgm:prSet/>
      <dgm:spPr/>
      <dgm:t>
        <a:bodyPr/>
        <a:lstStyle/>
        <a:p>
          <a:endParaRPr lang="en-US"/>
        </a:p>
      </dgm:t>
    </dgm:pt>
    <dgm:pt modelId="{BEDAD618-1186-4534-92A5-6131124A09C3}" type="sibTrans" cxnId="{13771007-479A-43DA-A5CA-A32D051DD353}">
      <dgm:prSet/>
      <dgm:spPr/>
      <dgm:t>
        <a:bodyPr/>
        <a:lstStyle/>
        <a:p>
          <a:endParaRPr lang="en-US"/>
        </a:p>
      </dgm:t>
    </dgm:pt>
    <dgm:pt modelId="{4E28F523-9DC4-4261-80C6-FA0271F65472}">
      <dgm:prSet custT="1"/>
      <dgm:spPr/>
      <dgm:t>
        <a:bodyPr/>
        <a:lstStyle/>
        <a:p>
          <a:r>
            <a:rPr lang="fr-FR" sz="1800" b="1" kern="1200">
              <a:solidFill>
                <a:srgbClr val="B4DCFA">
                  <a:lumMod val="25000"/>
                </a:srgbClr>
              </a:solidFill>
              <a:latin typeface="Cambria" panose="02040503050406030204" pitchFamily="18" charset="0"/>
              <a:ea typeface="+mn-ea"/>
              <a:cs typeface="+mn-cs"/>
            </a:rPr>
            <a:t>les entreprises </a:t>
          </a:r>
          <a:endParaRPr lang="en-US" sz="1800" b="1" kern="1200" dirty="0">
            <a:solidFill>
              <a:srgbClr val="B4DCFA">
                <a:lumMod val="25000"/>
              </a:srgbClr>
            </a:solidFill>
            <a:latin typeface="Cambria" panose="02040503050406030204" pitchFamily="18" charset="0"/>
            <a:ea typeface="+mn-ea"/>
            <a:cs typeface="+mn-cs"/>
          </a:endParaRPr>
        </a:p>
      </dgm:t>
    </dgm:pt>
    <dgm:pt modelId="{824FC209-546D-4EED-911A-5D417075EE6B}" type="parTrans" cxnId="{F9BD77CE-5403-45D1-8D42-DB1EABFBE011}">
      <dgm:prSet/>
      <dgm:spPr/>
      <dgm:t>
        <a:bodyPr/>
        <a:lstStyle/>
        <a:p>
          <a:endParaRPr lang="en-US"/>
        </a:p>
      </dgm:t>
    </dgm:pt>
    <dgm:pt modelId="{B55BAF09-384B-43B3-A9EC-58563B035D54}" type="sibTrans" cxnId="{F9BD77CE-5403-45D1-8D42-DB1EABFBE011}">
      <dgm:prSet/>
      <dgm:spPr/>
      <dgm:t>
        <a:bodyPr/>
        <a:lstStyle/>
        <a:p>
          <a:endParaRPr lang="en-US"/>
        </a:p>
      </dgm:t>
    </dgm:pt>
    <dgm:pt modelId="{DE3981C6-C50D-4C90-91C6-DE2F209AB081}">
      <dgm:prSet custT="1"/>
      <dgm:spPr/>
      <dgm: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les associations professionnelles et les organisations syndicales</a:t>
          </a:r>
          <a:endParaRPr lang="en-US" sz="1800" b="1" kern="1200" dirty="0">
            <a:solidFill>
              <a:srgbClr val="B4DCFA">
                <a:lumMod val="25000"/>
              </a:srgbClr>
            </a:solidFill>
            <a:latin typeface="Cambria" panose="02040503050406030204" pitchFamily="18" charset="0"/>
            <a:ea typeface="+mn-ea"/>
            <a:cs typeface="+mn-cs"/>
          </a:endParaRPr>
        </a:p>
      </dgm:t>
    </dgm:pt>
    <dgm:pt modelId="{AB096EEC-4231-41BE-A2B5-3548626B947D}" type="parTrans" cxnId="{EBB5106C-E127-4706-B920-CD2FBFB52590}">
      <dgm:prSet/>
      <dgm:spPr/>
      <dgm:t>
        <a:bodyPr/>
        <a:lstStyle/>
        <a:p>
          <a:endParaRPr lang="en-US"/>
        </a:p>
      </dgm:t>
    </dgm:pt>
    <dgm:pt modelId="{E16B6BAB-EF75-4DB9-90CD-C845ABC34616}" type="sibTrans" cxnId="{EBB5106C-E127-4706-B920-CD2FBFB52590}">
      <dgm:prSet/>
      <dgm:spPr/>
      <dgm:t>
        <a:bodyPr/>
        <a:lstStyle/>
        <a:p>
          <a:endParaRPr lang="en-US"/>
        </a:p>
      </dgm:t>
    </dgm:pt>
    <dgm:pt modelId="{5B9C4C7C-32F1-4DBD-97BB-BCA631485D2D}">
      <dgm:prSet custT="1"/>
      <dgm:spPr/>
      <dgm: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les fondations </a:t>
          </a:r>
          <a:endParaRPr lang="en-US" sz="1800" b="1" kern="1200" dirty="0">
            <a:solidFill>
              <a:srgbClr val="B4DCFA">
                <a:lumMod val="25000"/>
              </a:srgbClr>
            </a:solidFill>
            <a:latin typeface="Cambria" panose="02040503050406030204" pitchFamily="18" charset="0"/>
            <a:ea typeface="+mn-ea"/>
            <a:cs typeface="+mn-cs"/>
          </a:endParaRPr>
        </a:p>
      </dgm:t>
    </dgm:pt>
    <dgm:pt modelId="{38014EC1-F805-4AC5-AC4E-B27D223A5FCE}" type="parTrans" cxnId="{6D80C3D8-6EFB-49A4-9587-B1D37064437A}">
      <dgm:prSet/>
      <dgm:spPr/>
      <dgm:t>
        <a:bodyPr/>
        <a:lstStyle/>
        <a:p>
          <a:endParaRPr lang="en-US"/>
        </a:p>
      </dgm:t>
    </dgm:pt>
    <dgm:pt modelId="{11112776-7C97-4C28-9B3E-6AB9E9449BCE}" type="sibTrans" cxnId="{6D80C3D8-6EFB-49A4-9587-B1D37064437A}">
      <dgm:prSet/>
      <dgm:spPr/>
      <dgm:t>
        <a:bodyPr/>
        <a:lstStyle/>
        <a:p>
          <a:endParaRPr lang="en-US"/>
        </a:p>
      </dgm:t>
    </dgm:pt>
    <dgm:pt modelId="{E7471AAD-849A-477A-BB22-FF0ED25F19AC}">
      <dgm:prSet custT="1"/>
      <dgm:spPr/>
      <dgm:t>
        <a:bodyPr/>
        <a:lstStyle/>
        <a:p>
          <a:r>
            <a:rPr lang="fr-FR" sz="1800" b="1" kern="1200" dirty="0">
              <a:solidFill>
                <a:srgbClr val="B4DCFA">
                  <a:lumMod val="25000"/>
                </a:srgbClr>
              </a:solidFill>
              <a:latin typeface="Cambria" panose="02040503050406030204" pitchFamily="18" charset="0"/>
              <a:ea typeface="+mn-ea"/>
              <a:cs typeface="+mn-cs"/>
            </a:rPr>
            <a:t>les organisations de la société civile et sans but lucratif</a:t>
          </a:r>
          <a:endParaRPr lang="en-US" sz="2100" kern="1200" dirty="0"/>
        </a:p>
      </dgm:t>
    </dgm:pt>
    <dgm:pt modelId="{C1893BC1-FDBE-48C4-A70B-5B821AF2B510}" type="parTrans" cxnId="{EAEAE33C-CB14-41EF-B5AD-5CB94FE5BE0B}">
      <dgm:prSet/>
      <dgm:spPr/>
      <dgm:t>
        <a:bodyPr/>
        <a:lstStyle/>
        <a:p>
          <a:endParaRPr lang="en-US"/>
        </a:p>
      </dgm:t>
    </dgm:pt>
    <dgm:pt modelId="{47079EB5-0815-4928-93C2-C53ACD1681A5}" type="sibTrans" cxnId="{EAEAE33C-CB14-41EF-B5AD-5CB94FE5BE0B}">
      <dgm:prSet/>
      <dgm:spPr/>
      <dgm:t>
        <a:bodyPr/>
        <a:lstStyle/>
        <a:p>
          <a:endParaRPr lang="en-US"/>
        </a:p>
      </dgm:t>
    </dgm:pt>
    <dgm:pt modelId="{197E8CBE-C6DA-4BC3-B905-E7EB98C28AF8}">
      <dgm:prSet custT="1"/>
      <dgm:spPr/>
      <dgm:t>
        <a:bodyPr/>
        <a:lstStyle/>
        <a:p>
          <a:r>
            <a:rPr lang="fr-FR" sz="1800" b="1" kern="1200">
              <a:solidFill>
                <a:srgbClr val="B4DCFA">
                  <a:lumMod val="25000"/>
                </a:srgbClr>
              </a:solidFill>
              <a:latin typeface="Cambria" panose="02040503050406030204" pitchFamily="18" charset="0"/>
              <a:ea typeface="+mn-ea"/>
              <a:cs typeface="+mn-cs"/>
            </a:rPr>
            <a:t>la société civile</a:t>
          </a:r>
          <a:endParaRPr lang="en-US" sz="1800" b="1" kern="1200" dirty="0">
            <a:solidFill>
              <a:srgbClr val="B4DCFA">
                <a:lumMod val="25000"/>
              </a:srgbClr>
            </a:solidFill>
            <a:latin typeface="Cambria" panose="02040503050406030204" pitchFamily="18" charset="0"/>
            <a:ea typeface="+mn-ea"/>
            <a:cs typeface="+mn-cs"/>
          </a:endParaRPr>
        </a:p>
      </dgm:t>
    </dgm:pt>
    <dgm:pt modelId="{B9B98FA6-1954-4840-A82A-9F9F183DCFF3}" type="parTrans" cxnId="{6352F925-65D3-4FC1-B546-39DE3BEB4C76}">
      <dgm:prSet/>
      <dgm:spPr/>
      <dgm:t>
        <a:bodyPr/>
        <a:lstStyle/>
        <a:p>
          <a:endParaRPr lang="en-US"/>
        </a:p>
      </dgm:t>
    </dgm:pt>
    <dgm:pt modelId="{78C726AC-C971-43DD-B920-DAECCFCB8209}" type="sibTrans" cxnId="{6352F925-65D3-4FC1-B546-39DE3BEB4C76}">
      <dgm:prSet/>
      <dgm:spPr/>
      <dgm:t>
        <a:bodyPr/>
        <a:lstStyle/>
        <a:p>
          <a:endParaRPr lang="en-US"/>
        </a:p>
      </dgm:t>
    </dgm:pt>
    <dgm:pt modelId="{5D08EED3-B970-4750-B730-0E1EE41CB611}">
      <dgm:prSet custT="1"/>
      <dgm:spPr/>
      <dgm: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Universités et autres Organismes de recherche</a:t>
          </a:r>
          <a:endParaRPr lang="en-US" sz="1800" b="1" kern="1200" dirty="0">
            <a:solidFill>
              <a:srgbClr val="B4DCFA">
                <a:lumMod val="25000"/>
              </a:srgbClr>
            </a:solidFill>
            <a:latin typeface="Cambria" panose="02040503050406030204" pitchFamily="18" charset="0"/>
            <a:ea typeface="+mn-ea"/>
            <a:cs typeface="+mn-cs"/>
          </a:endParaRPr>
        </a:p>
      </dgm:t>
    </dgm:pt>
    <dgm:pt modelId="{9D34B712-9F24-43FF-AC90-AAA4A7A6E0C5}" type="parTrans" cxnId="{49904075-B9DA-4340-94A2-7E5FA56028F6}">
      <dgm:prSet/>
      <dgm:spPr/>
      <dgm:t>
        <a:bodyPr/>
        <a:lstStyle/>
        <a:p>
          <a:endParaRPr lang="en-US"/>
        </a:p>
      </dgm:t>
    </dgm:pt>
    <dgm:pt modelId="{E0C9510D-A94E-444D-98F0-7E1957B93070}" type="sibTrans" cxnId="{49904075-B9DA-4340-94A2-7E5FA56028F6}">
      <dgm:prSet/>
      <dgm:spPr/>
      <dgm:t>
        <a:bodyPr/>
        <a:lstStyle/>
        <a:p>
          <a:endParaRPr lang="en-US"/>
        </a:p>
      </dgm:t>
    </dgm:pt>
    <dgm:pt modelId="{719AEB97-49AA-43AE-9E3B-F2CDC8C42E98}">
      <dgm:prSet custT="1"/>
      <dgm:spPr/>
      <dgm: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Bénéficiaires des précédentes éditions IEVP ou IEV CBC</a:t>
          </a:r>
          <a:endParaRPr lang="en-US" sz="1800" b="1" kern="1200" dirty="0">
            <a:solidFill>
              <a:srgbClr val="B4DCFA">
                <a:lumMod val="25000"/>
              </a:srgbClr>
            </a:solidFill>
            <a:latin typeface="Cambria" panose="02040503050406030204" pitchFamily="18" charset="0"/>
            <a:ea typeface="+mn-ea"/>
            <a:cs typeface="+mn-cs"/>
          </a:endParaRPr>
        </a:p>
      </dgm:t>
    </dgm:pt>
    <dgm:pt modelId="{74D5CD84-442C-48B8-B131-0CF5675975BF}" type="parTrans" cxnId="{47FC023B-C5AA-4A8F-8B67-40CC8054F01B}">
      <dgm:prSet/>
      <dgm:spPr/>
      <dgm:t>
        <a:bodyPr/>
        <a:lstStyle/>
        <a:p>
          <a:endParaRPr lang="en-US"/>
        </a:p>
      </dgm:t>
    </dgm:pt>
    <dgm:pt modelId="{CC172E3C-1924-4674-979B-F654E1098A5C}" type="sibTrans" cxnId="{47FC023B-C5AA-4A8F-8B67-40CC8054F01B}">
      <dgm:prSet/>
      <dgm:spPr/>
      <dgm:t>
        <a:bodyPr/>
        <a:lstStyle/>
        <a:p>
          <a:endParaRPr lang="en-US"/>
        </a:p>
      </dgm:t>
    </dgm:pt>
    <dgm:pt modelId="{DF9A72F2-3339-4792-8806-86EC876A0C12}">
      <dgm:prSet custT="1"/>
      <dgm:spPr/>
      <dgm:t>
        <a:bodyPr/>
        <a:lstStyle/>
        <a:p>
          <a:pPr marL="0" lvl="0" indent="0" algn="ctr" defTabSz="800100">
            <a:lnSpc>
              <a:spcPct val="90000"/>
            </a:lnSpc>
            <a:spcBef>
              <a:spcPct val="0"/>
            </a:spcBef>
            <a:spcAft>
              <a:spcPct val="35000"/>
            </a:spcAft>
            <a:buNone/>
          </a:pPr>
          <a:r>
            <a:rPr lang="fr-FR" sz="2000" b="1" kern="1200">
              <a:solidFill>
                <a:srgbClr val="B4DCFA">
                  <a:lumMod val="25000"/>
                </a:srgbClr>
              </a:solidFill>
              <a:latin typeface="Cambria" panose="02040503050406030204" pitchFamily="18" charset="0"/>
              <a:ea typeface="+mn-ea"/>
              <a:cs typeface="+mn-cs"/>
            </a:rPr>
            <a:t>tous les citoyens</a:t>
          </a:r>
          <a:endParaRPr lang="en-US" sz="2000" b="1" kern="1200" dirty="0">
            <a:solidFill>
              <a:srgbClr val="B4DCFA">
                <a:lumMod val="25000"/>
              </a:srgbClr>
            </a:solidFill>
            <a:latin typeface="Cambria" panose="02040503050406030204" pitchFamily="18" charset="0"/>
            <a:ea typeface="+mn-ea"/>
            <a:cs typeface="+mn-cs"/>
          </a:endParaRPr>
        </a:p>
      </dgm:t>
    </dgm:pt>
    <dgm:pt modelId="{B5479288-0521-469B-9B20-EF80FAC6ECDA}" type="parTrans" cxnId="{2E0F5D29-FCF2-44E9-A4D4-57088E8EB882}">
      <dgm:prSet/>
      <dgm:spPr/>
      <dgm:t>
        <a:bodyPr/>
        <a:lstStyle/>
        <a:p>
          <a:endParaRPr lang="en-US"/>
        </a:p>
      </dgm:t>
    </dgm:pt>
    <dgm:pt modelId="{C306F634-5CFA-46D0-9BB4-F281EEFE2422}" type="sibTrans" cxnId="{2E0F5D29-FCF2-44E9-A4D4-57088E8EB882}">
      <dgm:prSet/>
      <dgm:spPr/>
      <dgm:t>
        <a:bodyPr/>
        <a:lstStyle/>
        <a:p>
          <a:endParaRPr lang="en-US"/>
        </a:p>
      </dgm:t>
    </dgm:pt>
    <dgm:pt modelId="{310592A2-6DB6-F543-91F5-2BE88BCD4924}" type="pres">
      <dgm:prSet presAssocID="{0E4DAFDA-D4BC-4E8F-9EFD-4428992F6140}" presName="diagram" presStyleCnt="0">
        <dgm:presLayoutVars>
          <dgm:dir/>
          <dgm:resizeHandles val="exact"/>
        </dgm:presLayoutVars>
      </dgm:prSet>
      <dgm:spPr/>
    </dgm:pt>
    <dgm:pt modelId="{9076CC7A-7A9B-4A49-BA32-2B812FB48CE8}" type="pres">
      <dgm:prSet presAssocID="{EC6A0BB1-8F09-4A2D-B3D1-FD6A2F7453AC}" presName="node" presStyleLbl="node1" presStyleIdx="0" presStyleCnt="9">
        <dgm:presLayoutVars>
          <dgm:bulletEnabled val="1"/>
        </dgm:presLayoutVars>
      </dgm:prSet>
      <dgm:spPr/>
    </dgm:pt>
    <dgm:pt modelId="{ACFB95C0-5E61-8E46-8EBE-E5A2DE195A04}" type="pres">
      <dgm:prSet presAssocID="{BEDAD618-1186-4534-92A5-6131124A09C3}" presName="sibTrans" presStyleCnt="0"/>
      <dgm:spPr/>
    </dgm:pt>
    <dgm:pt modelId="{5C37D0DB-CAAC-D446-B369-35523508F222}" type="pres">
      <dgm:prSet presAssocID="{4E28F523-9DC4-4261-80C6-FA0271F65472}" presName="node" presStyleLbl="node1" presStyleIdx="1" presStyleCnt="9">
        <dgm:presLayoutVars>
          <dgm:bulletEnabled val="1"/>
        </dgm:presLayoutVars>
      </dgm:prSet>
      <dgm:spPr/>
    </dgm:pt>
    <dgm:pt modelId="{741F49B9-A5C1-D148-95EF-6491B980A1BD}" type="pres">
      <dgm:prSet presAssocID="{B55BAF09-384B-43B3-A9EC-58563B035D54}" presName="sibTrans" presStyleCnt="0"/>
      <dgm:spPr/>
    </dgm:pt>
    <dgm:pt modelId="{449CD2D3-A421-A04E-8C7A-0E116AAF49B2}" type="pres">
      <dgm:prSet presAssocID="{DE3981C6-C50D-4C90-91C6-DE2F209AB081}" presName="node" presStyleLbl="node1" presStyleIdx="2" presStyleCnt="9">
        <dgm:presLayoutVars>
          <dgm:bulletEnabled val="1"/>
        </dgm:presLayoutVars>
      </dgm:prSet>
      <dgm:spPr/>
    </dgm:pt>
    <dgm:pt modelId="{782991B0-3DD7-A140-A36D-14D987FB0E2C}" type="pres">
      <dgm:prSet presAssocID="{E16B6BAB-EF75-4DB9-90CD-C845ABC34616}" presName="sibTrans" presStyleCnt="0"/>
      <dgm:spPr/>
    </dgm:pt>
    <dgm:pt modelId="{7A34EB8B-D0A2-2A48-A23C-AFDCCF8E3682}" type="pres">
      <dgm:prSet presAssocID="{5B9C4C7C-32F1-4DBD-97BB-BCA631485D2D}" presName="node" presStyleLbl="node1" presStyleIdx="3" presStyleCnt="9">
        <dgm:presLayoutVars>
          <dgm:bulletEnabled val="1"/>
        </dgm:presLayoutVars>
      </dgm:prSet>
      <dgm:spPr/>
    </dgm:pt>
    <dgm:pt modelId="{870ECA34-FCE7-5E40-8ABC-9DB8F64A8638}" type="pres">
      <dgm:prSet presAssocID="{11112776-7C97-4C28-9B3E-6AB9E9449BCE}" presName="sibTrans" presStyleCnt="0"/>
      <dgm:spPr/>
    </dgm:pt>
    <dgm:pt modelId="{486BB9CB-A260-F54D-9812-B8CD6290D581}" type="pres">
      <dgm:prSet presAssocID="{E7471AAD-849A-477A-BB22-FF0ED25F19AC}" presName="node" presStyleLbl="node1" presStyleIdx="4" presStyleCnt="9">
        <dgm:presLayoutVars>
          <dgm:bulletEnabled val="1"/>
        </dgm:presLayoutVars>
      </dgm:prSet>
      <dgm:spPr/>
    </dgm:pt>
    <dgm:pt modelId="{8543DD62-5B7D-4B4F-9671-4B97B218A944}" type="pres">
      <dgm:prSet presAssocID="{47079EB5-0815-4928-93C2-C53ACD1681A5}" presName="sibTrans" presStyleCnt="0"/>
      <dgm:spPr/>
    </dgm:pt>
    <dgm:pt modelId="{9ECCAB38-6EBF-0545-B0E0-8929BE5BFD88}" type="pres">
      <dgm:prSet presAssocID="{197E8CBE-C6DA-4BC3-B905-E7EB98C28AF8}" presName="node" presStyleLbl="node1" presStyleIdx="5" presStyleCnt="9">
        <dgm:presLayoutVars>
          <dgm:bulletEnabled val="1"/>
        </dgm:presLayoutVars>
      </dgm:prSet>
      <dgm:spPr/>
    </dgm:pt>
    <dgm:pt modelId="{647592D7-BFA6-6C41-AEE7-EAA1D0AA03FB}" type="pres">
      <dgm:prSet presAssocID="{78C726AC-C971-43DD-B920-DAECCFCB8209}" presName="sibTrans" presStyleCnt="0"/>
      <dgm:spPr/>
    </dgm:pt>
    <dgm:pt modelId="{810BAACF-D179-7C44-B33E-D400A455627A}" type="pres">
      <dgm:prSet presAssocID="{5D08EED3-B970-4750-B730-0E1EE41CB611}" presName="node" presStyleLbl="node1" presStyleIdx="6" presStyleCnt="9">
        <dgm:presLayoutVars>
          <dgm:bulletEnabled val="1"/>
        </dgm:presLayoutVars>
      </dgm:prSet>
      <dgm:spPr/>
    </dgm:pt>
    <dgm:pt modelId="{47DA3ACB-503E-9042-85EB-4A8E32F06C54}" type="pres">
      <dgm:prSet presAssocID="{E0C9510D-A94E-444D-98F0-7E1957B93070}" presName="sibTrans" presStyleCnt="0"/>
      <dgm:spPr/>
    </dgm:pt>
    <dgm:pt modelId="{4F535B0C-E856-B048-AF0F-7C3E0FABB64D}" type="pres">
      <dgm:prSet presAssocID="{719AEB97-49AA-43AE-9E3B-F2CDC8C42E98}" presName="node" presStyleLbl="node1" presStyleIdx="7" presStyleCnt="9">
        <dgm:presLayoutVars>
          <dgm:bulletEnabled val="1"/>
        </dgm:presLayoutVars>
      </dgm:prSet>
      <dgm:spPr/>
    </dgm:pt>
    <dgm:pt modelId="{5C1927EF-1AEC-8443-9E67-29D2547BEE02}" type="pres">
      <dgm:prSet presAssocID="{CC172E3C-1924-4674-979B-F654E1098A5C}" presName="sibTrans" presStyleCnt="0"/>
      <dgm:spPr/>
    </dgm:pt>
    <dgm:pt modelId="{FD6E508F-7EDF-474B-B5C1-FC2C08A20808}" type="pres">
      <dgm:prSet presAssocID="{DF9A72F2-3339-4792-8806-86EC876A0C12}" presName="node" presStyleLbl="node1" presStyleIdx="8" presStyleCnt="9">
        <dgm:presLayoutVars>
          <dgm:bulletEnabled val="1"/>
        </dgm:presLayoutVars>
      </dgm:prSet>
      <dgm:spPr/>
    </dgm:pt>
  </dgm:ptLst>
  <dgm:cxnLst>
    <dgm:cxn modelId="{13771007-479A-43DA-A5CA-A32D051DD353}" srcId="{0E4DAFDA-D4BC-4E8F-9EFD-4428992F6140}" destId="{EC6A0BB1-8F09-4A2D-B3D1-FD6A2F7453AC}" srcOrd="0" destOrd="0" parTransId="{9AF07D86-F4C7-4D49-A374-A5B31D776918}" sibTransId="{BEDAD618-1186-4534-92A5-6131124A09C3}"/>
    <dgm:cxn modelId="{5C9A3D0E-B642-6B4C-B997-99B442BC4EBC}" type="presOf" srcId="{E7471AAD-849A-477A-BB22-FF0ED25F19AC}" destId="{486BB9CB-A260-F54D-9812-B8CD6290D581}" srcOrd="0" destOrd="0" presId="urn:microsoft.com/office/officeart/2005/8/layout/default"/>
    <dgm:cxn modelId="{EB057C15-E0CB-AD48-80B3-3738273CE4A4}" type="presOf" srcId="{5B9C4C7C-32F1-4DBD-97BB-BCA631485D2D}" destId="{7A34EB8B-D0A2-2A48-A23C-AFDCCF8E3682}" srcOrd="0" destOrd="0" presId="urn:microsoft.com/office/officeart/2005/8/layout/default"/>
    <dgm:cxn modelId="{6352F925-65D3-4FC1-B546-39DE3BEB4C76}" srcId="{0E4DAFDA-D4BC-4E8F-9EFD-4428992F6140}" destId="{197E8CBE-C6DA-4BC3-B905-E7EB98C28AF8}" srcOrd="5" destOrd="0" parTransId="{B9B98FA6-1954-4840-A82A-9F9F183DCFF3}" sibTransId="{78C726AC-C971-43DD-B920-DAECCFCB8209}"/>
    <dgm:cxn modelId="{2E0F5D29-FCF2-44E9-A4D4-57088E8EB882}" srcId="{0E4DAFDA-D4BC-4E8F-9EFD-4428992F6140}" destId="{DF9A72F2-3339-4792-8806-86EC876A0C12}" srcOrd="8" destOrd="0" parTransId="{B5479288-0521-469B-9B20-EF80FAC6ECDA}" sibTransId="{C306F634-5CFA-46D0-9BB4-F281EEFE2422}"/>
    <dgm:cxn modelId="{47FC023B-C5AA-4A8F-8B67-40CC8054F01B}" srcId="{0E4DAFDA-D4BC-4E8F-9EFD-4428992F6140}" destId="{719AEB97-49AA-43AE-9E3B-F2CDC8C42E98}" srcOrd="7" destOrd="0" parTransId="{74D5CD84-442C-48B8-B131-0CF5675975BF}" sibTransId="{CC172E3C-1924-4674-979B-F654E1098A5C}"/>
    <dgm:cxn modelId="{EAEAE33C-CB14-41EF-B5AD-5CB94FE5BE0B}" srcId="{0E4DAFDA-D4BC-4E8F-9EFD-4428992F6140}" destId="{E7471AAD-849A-477A-BB22-FF0ED25F19AC}" srcOrd="4" destOrd="0" parTransId="{C1893BC1-FDBE-48C4-A70B-5B821AF2B510}" sibTransId="{47079EB5-0815-4928-93C2-C53ACD1681A5}"/>
    <dgm:cxn modelId="{FE21193F-034C-0A4E-934C-5CA413DFFC04}" type="presOf" srcId="{DF9A72F2-3339-4792-8806-86EC876A0C12}" destId="{FD6E508F-7EDF-474B-B5C1-FC2C08A20808}" srcOrd="0" destOrd="0" presId="urn:microsoft.com/office/officeart/2005/8/layout/default"/>
    <dgm:cxn modelId="{7860FE4F-1091-D041-865A-39C78CF63B31}" type="presOf" srcId="{EC6A0BB1-8F09-4A2D-B3D1-FD6A2F7453AC}" destId="{9076CC7A-7A9B-4A49-BA32-2B812FB48CE8}" srcOrd="0" destOrd="0" presId="urn:microsoft.com/office/officeart/2005/8/layout/default"/>
    <dgm:cxn modelId="{70900F53-6809-0246-98AE-F03A6F081DC4}" type="presOf" srcId="{DE3981C6-C50D-4C90-91C6-DE2F209AB081}" destId="{449CD2D3-A421-A04E-8C7A-0E116AAF49B2}" srcOrd="0" destOrd="0" presId="urn:microsoft.com/office/officeart/2005/8/layout/default"/>
    <dgm:cxn modelId="{EBB5106C-E127-4706-B920-CD2FBFB52590}" srcId="{0E4DAFDA-D4BC-4E8F-9EFD-4428992F6140}" destId="{DE3981C6-C50D-4C90-91C6-DE2F209AB081}" srcOrd="2" destOrd="0" parTransId="{AB096EEC-4231-41BE-A2B5-3548626B947D}" sibTransId="{E16B6BAB-EF75-4DB9-90CD-C845ABC34616}"/>
    <dgm:cxn modelId="{49904075-B9DA-4340-94A2-7E5FA56028F6}" srcId="{0E4DAFDA-D4BC-4E8F-9EFD-4428992F6140}" destId="{5D08EED3-B970-4750-B730-0E1EE41CB611}" srcOrd="6" destOrd="0" parTransId="{9D34B712-9F24-43FF-AC90-AAA4A7A6E0C5}" sibTransId="{E0C9510D-A94E-444D-98F0-7E1957B93070}"/>
    <dgm:cxn modelId="{B1AF7A8B-F22E-5B4B-AD2C-F07206342E4C}" type="presOf" srcId="{0E4DAFDA-D4BC-4E8F-9EFD-4428992F6140}" destId="{310592A2-6DB6-F543-91F5-2BE88BCD4924}" srcOrd="0" destOrd="0" presId="urn:microsoft.com/office/officeart/2005/8/layout/default"/>
    <dgm:cxn modelId="{692D099E-EAC2-A145-9818-1C9F0E81933E}" type="presOf" srcId="{4E28F523-9DC4-4261-80C6-FA0271F65472}" destId="{5C37D0DB-CAAC-D446-B369-35523508F222}" srcOrd="0" destOrd="0" presId="urn:microsoft.com/office/officeart/2005/8/layout/default"/>
    <dgm:cxn modelId="{3712FC9F-FABB-6F4B-B78F-157A1EEAC618}" type="presOf" srcId="{719AEB97-49AA-43AE-9E3B-F2CDC8C42E98}" destId="{4F535B0C-E856-B048-AF0F-7C3E0FABB64D}" srcOrd="0" destOrd="0" presId="urn:microsoft.com/office/officeart/2005/8/layout/default"/>
    <dgm:cxn modelId="{B4EF88A8-0004-4840-9FBE-C88FEE01DFF8}" type="presOf" srcId="{5D08EED3-B970-4750-B730-0E1EE41CB611}" destId="{810BAACF-D179-7C44-B33E-D400A455627A}" srcOrd="0" destOrd="0" presId="urn:microsoft.com/office/officeart/2005/8/layout/default"/>
    <dgm:cxn modelId="{F9BD77CE-5403-45D1-8D42-DB1EABFBE011}" srcId="{0E4DAFDA-D4BC-4E8F-9EFD-4428992F6140}" destId="{4E28F523-9DC4-4261-80C6-FA0271F65472}" srcOrd="1" destOrd="0" parTransId="{824FC209-546D-4EED-911A-5D417075EE6B}" sibTransId="{B55BAF09-384B-43B3-A9EC-58563B035D54}"/>
    <dgm:cxn modelId="{6D80C3D8-6EFB-49A4-9587-B1D37064437A}" srcId="{0E4DAFDA-D4BC-4E8F-9EFD-4428992F6140}" destId="{5B9C4C7C-32F1-4DBD-97BB-BCA631485D2D}" srcOrd="3" destOrd="0" parTransId="{38014EC1-F805-4AC5-AC4E-B27D223A5FCE}" sibTransId="{11112776-7C97-4C28-9B3E-6AB9E9449BCE}"/>
    <dgm:cxn modelId="{83A2F9E0-7F3E-9048-9A44-C1FB557E9A58}" type="presOf" srcId="{197E8CBE-C6DA-4BC3-B905-E7EB98C28AF8}" destId="{9ECCAB38-6EBF-0545-B0E0-8929BE5BFD88}" srcOrd="0" destOrd="0" presId="urn:microsoft.com/office/officeart/2005/8/layout/default"/>
    <dgm:cxn modelId="{AA2F6FC7-483C-FF44-9F08-5D6123B42BD4}" type="presParOf" srcId="{310592A2-6DB6-F543-91F5-2BE88BCD4924}" destId="{9076CC7A-7A9B-4A49-BA32-2B812FB48CE8}" srcOrd="0" destOrd="0" presId="urn:microsoft.com/office/officeart/2005/8/layout/default"/>
    <dgm:cxn modelId="{0CB6F9D5-A96C-9149-9422-D7E6BDAF16AC}" type="presParOf" srcId="{310592A2-6DB6-F543-91F5-2BE88BCD4924}" destId="{ACFB95C0-5E61-8E46-8EBE-E5A2DE195A04}" srcOrd="1" destOrd="0" presId="urn:microsoft.com/office/officeart/2005/8/layout/default"/>
    <dgm:cxn modelId="{02EB2876-E9DC-BF4C-A085-1A4902FACD11}" type="presParOf" srcId="{310592A2-6DB6-F543-91F5-2BE88BCD4924}" destId="{5C37D0DB-CAAC-D446-B369-35523508F222}" srcOrd="2" destOrd="0" presId="urn:microsoft.com/office/officeart/2005/8/layout/default"/>
    <dgm:cxn modelId="{0391741A-E27D-7045-B975-CDBFF397584E}" type="presParOf" srcId="{310592A2-6DB6-F543-91F5-2BE88BCD4924}" destId="{741F49B9-A5C1-D148-95EF-6491B980A1BD}" srcOrd="3" destOrd="0" presId="urn:microsoft.com/office/officeart/2005/8/layout/default"/>
    <dgm:cxn modelId="{9E2E8703-F530-DA47-ADF9-C3C5F52C99F2}" type="presParOf" srcId="{310592A2-6DB6-F543-91F5-2BE88BCD4924}" destId="{449CD2D3-A421-A04E-8C7A-0E116AAF49B2}" srcOrd="4" destOrd="0" presId="urn:microsoft.com/office/officeart/2005/8/layout/default"/>
    <dgm:cxn modelId="{73749DF4-EF94-7C45-802D-B863DFD01506}" type="presParOf" srcId="{310592A2-6DB6-F543-91F5-2BE88BCD4924}" destId="{782991B0-3DD7-A140-A36D-14D987FB0E2C}" srcOrd="5" destOrd="0" presId="urn:microsoft.com/office/officeart/2005/8/layout/default"/>
    <dgm:cxn modelId="{4650C304-5E4A-484E-91C9-90B0259553A6}" type="presParOf" srcId="{310592A2-6DB6-F543-91F5-2BE88BCD4924}" destId="{7A34EB8B-D0A2-2A48-A23C-AFDCCF8E3682}" srcOrd="6" destOrd="0" presId="urn:microsoft.com/office/officeart/2005/8/layout/default"/>
    <dgm:cxn modelId="{8905D88C-28B7-AC42-9E91-EBC7A4F2F33E}" type="presParOf" srcId="{310592A2-6DB6-F543-91F5-2BE88BCD4924}" destId="{870ECA34-FCE7-5E40-8ABC-9DB8F64A8638}" srcOrd="7" destOrd="0" presId="urn:microsoft.com/office/officeart/2005/8/layout/default"/>
    <dgm:cxn modelId="{0E5619B0-662F-FB4D-9FC3-FE7C4BE6ED6A}" type="presParOf" srcId="{310592A2-6DB6-F543-91F5-2BE88BCD4924}" destId="{486BB9CB-A260-F54D-9812-B8CD6290D581}" srcOrd="8" destOrd="0" presId="urn:microsoft.com/office/officeart/2005/8/layout/default"/>
    <dgm:cxn modelId="{EFE0A166-8B81-F547-ABA9-2266AA973799}" type="presParOf" srcId="{310592A2-6DB6-F543-91F5-2BE88BCD4924}" destId="{8543DD62-5B7D-4B4F-9671-4B97B218A944}" srcOrd="9" destOrd="0" presId="urn:microsoft.com/office/officeart/2005/8/layout/default"/>
    <dgm:cxn modelId="{B86C8274-EE62-564A-A814-F56F50877998}" type="presParOf" srcId="{310592A2-6DB6-F543-91F5-2BE88BCD4924}" destId="{9ECCAB38-6EBF-0545-B0E0-8929BE5BFD88}" srcOrd="10" destOrd="0" presId="urn:microsoft.com/office/officeart/2005/8/layout/default"/>
    <dgm:cxn modelId="{5F1DFD10-DBBA-E44C-BFD1-28D48A8A53BE}" type="presParOf" srcId="{310592A2-6DB6-F543-91F5-2BE88BCD4924}" destId="{647592D7-BFA6-6C41-AEE7-EAA1D0AA03FB}" srcOrd="11" destOrd="0" presId="urn:microsoft.com/office/officeart/2005/8/layout/default"/>
    <dgm:cxn modelId="{B7D351C4-5B8E-6341-B9F2-06FE81FD1DC9}" type="presParOf" srcId="{310592A2-6DB6-F543-91F5-2BE88BCD4924}" destId="{810BAACF-D179-7C44-B33E-D400A455627A}" srcOrd="12" destOrd="0" presId="urn:microsoft.com/office/officeart/2005/8/layout/default"/>
    <dgm:cxn modelId="{33728203-F540-854F-BDB9-F3EEF5B9BEF7}" type="presParOf" srcId="{310592A2-6DB6-F543-91F5-2BE88BCD4924}" destId="{47DA3ACB-503E-9042-85EB-4A8E32F06C54}" srcOrd="13" destOrd="0" presId="urn:microsoft.com/office/officeart/2005/8/layout/default"/>
    <dgm:cxn modelId="{A09F4419-585D-0148-9845-5A6EF0029E9C}" type="presParOf" srcId="{310592A2-6DB6-F543-91F5-2BE88BCD4924}" destId="{4F535B0C-E856-B048-AF0F-7C3E0FABB64D}" srcOrd="14" destOrd="0" presId="urn:microsoft.com/office/officeart/2005/8/layout/default"/>
    <dgm:cxn modelId="{A91EC1AD-3317-EE49-A44F-C37B1D6DB0CC}" type="presParOf" srcId="{310592A2-6DB6-F543-91F5-2BE88BCD4924}" destId="{5C1927EF-1AEC-8443-9E67-29D2547BEE02}" srcOrd="15" destOrd="0" presId="urn:microsoft.com/office/officeart/2005/8/layout/default"/>
    <dgm:cxn modelId="{21FC2C0B-02FF-794F-AB60-3FF5FA40DD99}" type="presParOf" srcId="{310592A2-6DB6-F543-91F5-2BE88BCD4924}" destId="{FD6E508F-7EDF-474B-B5C1-FC2C08A20808}"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6E36D-2F09-4EEE-80C7-555E44569ED6}">
      <dsp:nvSpPr>
        <dsp:cNvPr id="0" name=""/>
        <dsp:cNvSpPr/>
      </dsp:nvSpPr>
      <dsp:spPr>
        <a:xfrm>
          <a:off x="0" y="0"/>
          <a:ext cx="7998693" cy="636921"/>
        </a:xfrm>
        <a:prstGeom prst="roundRect">
          <a:avLst>
            <a:gd name="adj" fmla="val 10000"/>
          </a:avLst>
        </a:prstGeom>
        <a:gradFill rotWithShape="0">
          <a:gsLst>
            <a:gs pos="0">
              <a:schemeClr val="accent5">
                <a:alpha val="90000"/>
                <a:hueOff val="0"/>
                <a:satOff val="0"/>
                <a:lumOff val="0"/>
                <a:alphaOff val="0"/>
                <a:lumMod val="110000"/>
                <a:satMod val="105000"/>
                <a:tint val="67000"/>
              </a:schemeClr>
            </a:gs>
            <a:gs pos="50000">
              <a:schemeClr val="accent5">
                <a:alpha val="90000"/>
                <a:hueOff val="0"/>
                <a:satOff val="0"/>
                <a:lumOff val="0"/>
                <a:alphaOff val="0"/>
                <a:lumMod val="105000"/>
                <a:satMod val="103000"/>
                <a:tint val="73000"/>
              </a:schemeClr>
            </a:gs>
            <a:gs pos="100000">
              <a:schemeClr val="accent5">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2">
                  <a:lumMod val="25000"/>
                </a:schemeClr>
              </a:solidFill>
              <a:latin typeface="Cambria" panose="02040503050406030204" pitchFamily="18" charset="0"/>
              <a:ea typeface="Cambria" panose="02040503050406030204" pitchFamily="18" charset="0"/>
            </a:rPr>
            <a:t>Valider les défis et les besoins identifiés pour le domaine de coopération et sur lequel sera définie la stratégie du Programme;</a:t>
          </a:r>
          <a:endParaRPr lang="it-IT" sz="1600" kern="1200" dirty="0"/>
        </a:p>
      </dsp:txBody>
      <dsp:txXfrm>
        <a:off x="18655" y="18655"/>
        <a:ext cx="7236884" cy="599611"/>
      </dsp:txXfrm>
    </dsp:sp>
    <dsp:sp modelId="{C4270BA6-308A-4893-8B9F-341CCE9EBC90}">
      <dsp:nvSpPr>
        <dsp:cNvPr id="0" name=""/>
        <dsp:cNvSpPr/>
      </dsp:nvSpPr>
      <dsp:spPr>
        <a:xfrm>
          <a:off x="597304" y="725383"/>
          <a:ext cx="7998693" cy="636921"/>
        </a:xfrm>
        <a:prstGeom prst="roundRect">
          <a:avLst>
            <a:gd name="adj" fmla="val 10000"/>
          </a:avLst>
        </a:prstGeom>
        <a:gradFill rotWithShape="0">
          <a:gsLst>
            <a:gs pos="0">
              <a:schemeClr val="accent5">
                <a:alpha val="90000"/>
                <a:hueOff val="0"/>
                <a:satOff val="0"/>
                <a:lumOff val="0"/>
                <a:alphaOff val="-10000"/>
                <a:lumMod val="110000"/>
                <a:satMod val="105000"/>
                <a:tint val="67000"/>
              </a:schemeClr>
            </a:gs>
            <a:gs pos="50000">
              <a:schemeClr val="accent5">
                <a:alpha val="90000"/>
                <a:hueOff val="0"/>
                <a:satOff val="0"/>
                <a:lumOff val="0"/>
                <a:alphaOff val="-10000"/>
                <a:lumMod val="105000"/>
                <a:satMod val="103000"/>
                <a:tint val="73000"/>
              </a:schemeClr>
            </a:gs>
            <a:gs pos="100000">
              <a:schemeClr val="accent5">
                <a:alpha val="90000"/>
                <a:hueOff val="0"/>
                <a:satOff val="0"/>
                <a:lumOff val="0"/>
                <a:alphaOff val="-1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2">
                  <a:lumMod val="25000"/>
                </a:schemeClr>
              </a:solidFill>
              <a:latin typeface="Cambria" panose="02040503050406030204" pitchFamily="18" charset="0"/>
              <a:ea typeface="Cambria" panose="02040503050406030204" pitchFamily="18" charset="0"/>
            </a:rPr>
            <a:t>Consolider et valider les choix stratégiques élaborés au sein du Comité de Programmation Conjoint, selon le principe de la concentration thématique;</a:t>
          </a:r>
          <a:endParaRPr lang="it-IT" sz="1600" kern="1200" dirty="0"/>
        </a:p>
      </dsp:txBody>
      <dsp:txXfrm>
        <a:off x="615959" y="744038"/>
        <a:ext cx="6950078" cy="599611"/>
      </dsp:txXfrm>
    </dsp:sp>
    <dsp:sp modelId="{BB8F9AB1-028C-4147-ACCE-DB25F8F2C25B}">
      <dsp:nvSpPr>
        <dsp:cNvPr id="0" name=""/>
        <dsp:cNvSpPr/>
      </dsp:nvSpPr>
      <dsp:spPr>
        <a:xfrm>
          <a:off x="1194609" y="1450766"/>
          <a:ext cx="7998693" cy="636921"/>
        </a:xfrm>
        <a:prstGeom prst="roundRect">
          <a:avLst>
            <a:gd name="adj" fmla="val 10000"/>
          </a:avLst>
        </a:prstGeom>
        <a:gradFill rotWithShape="0">
          <a:gsLst>
            <a:gs pos="0">
              <a:schemeClr val="accent5">
                <a:alpha val="90000"/>
                <a:hueOff val="0"/>
                <a:satOff val="0"/>
                <a:lumOff val="0"/>
                <a:alphaOff val="-20000"/>
                <a:lumMod val="110000"/>
                <a:satMod val="105000"/>
                <a:tint val="67000"/>
              </a:schemeClr>
            </a:gs>
            <a:gs pos="50000">
              <a:schemeClr val="accent5">
                <a:alpha val="90000"/>
                <a:hueOff val="0"/>
                <a:satOff val="0"/>
                <a:lumOff val="0"/>
                <a:alphaOff val="-20000"/>
                <a:lumMod val="105000"/>
                <a:satMod val="103000"/>
                <a:tint val="73000"/>
              </a:schemeClr>
            </a:gs>
            <a:gs pos="100000">
              <a:schemeClr val="accent5">
                <a:alpha val="90000"/>
                <a:hueOff val="0"/>
                <a:satOff val="0"/>
                <a:lumOff val="0"/>
                <a:alphaOff val="-2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2">
                  <a:lumMod val="25000"/>
                </a:schemeClr>
              </a:solidFill>
              <a:latin typeface="Cambria" panose="02040503050406030204" pitchFamily="18" charset="0"/>
              <a:ea typeface="Cambria" panose="02040503050406030204" pitchFamily="18" charset="0"/>
            </a:rPr>
            <a:t>Recueillir des suggestions, des idées, des propositions sur les actions possibles à inclure dans le nouveau Programme;</a:t>
          </a:r>
          <a:endParaRPr lang="it-IT" sz="1600" kern="1200" dirty="0"/>
        </a:p>
      </dsp:txBody>
      <dsp:txXfrm>
        <a:off x="1213264" y="1469421"/>
        <a:ext cx="6950078" cy="599611"/>
      </dsp:txXfrm>
    </dsp:sp>
    <dsp:sp modelId="{4F08C44D-6269-4D47-9FD0-F6884CB6305E}">
      <dsp:nvSpPr>
        <dsp:cNvPr id="0" name=""/>
        <dsp:cNvSpPr/>
      </dsp:nvSpPr>
      <dsp:spPr>
        <a:xfrm>
          <a:off x="1791914" y="2176149"/>
          <a:ext cx="7998693" cy="636921"/>
        </a:xfrm>
        <a:prstGeom prst="roundRect">
          <a:avLst>
            <a:gd name="adj" fmla="val 10000"/>
          </a:avLst>
        </a:prstGeom>
        <a:gradFill rotWithShape="0">
          <a:gsLst>
            <a:gs pos="0">
              <a:schemeClr val="accent5">
                <a:alpha val="90000"/>
                <a:hueOff val="0"/>
                <a:satOff val="0"/>
                <a:lumOff val="0"/>
                <a:alphaOff val="-30000"/>
                <a:lumMod val="110000"/>
                <a:satMod val="105000"/>
                <a:tint val="67000"/>
              </a:schemeClr>
            </a:gs>
            <a:gs pos="50000">
              <a:schemeClr val="accent5">
                <a:alpha val="90000"/>
                <a:hueOff val="0"/>
                <a:satOff val="0"/>
                <a:lumOff val="0"/>
                <a:alphaOff val="-30000"/>
                <a:lumMod val="105000"/>
                <a:satMod val="103000"/>
                <a:tint val="73000"/>
              </a:schemeClr>
            </a:gs>
            <a:gs pos="100000">
              <a:schemeClr val="accent5">
                <a:alpha val="90000"/>
                <a:hueOff val="0"/>
                <a:satOff val="0"/>
                <a:lumOff val="0"/>
                <a:alphaOff val="-3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2">
                  <a:lumMod val="25000"/>
                </a:schemeClr>
              </a:solidFill>
              <a:latin typeface="Cambria" panose="02040503050406030204" pitchFamily="18" charset="0"/>
              <a:ea typeface="Cambria" panose="02040503050406030204" pitchFamily="18" charset="0"/>
            </a:rPr>
            <a:t>Animer les discussions au niveau local</a:t>
          </a:r>
          <a:endParaRPr lang="it-IT" sz="1600" kern="1200" dirty="0"/>
        </a:p>
      </dsp:txBody>
      <dsp:txXfrm>
        <a:off x="1810569" y="2194804"/>
        <a:ext cx="6950078" cy="599611"/>
      </dsp:txXfrm>
    </dsp:sp>
    <dsp:sp modelId="{F2DBC3F9-3227-4A53-BBB9-84308B1F667D}">
      <dsp:nvSpPr>
        <dsp:cNvPr id="0" name=""/>
        <dsp:cNvSpPr/>
      </dsp:nvSpPr>
      <dsp:spPr>
        <a:xfrm>
          <a:off x="2389219" y="2901532"/>
          <a:ext cx="7998693" cy="636921"/>
        </a:xfrm>
        <a:prstGeom prst="roundRect">
          <a:avLst>
            <a:gd name="adj" fmla="val 10000"/>
          </a:avLst>
        </a:prstGeom>
        <a:gradFill rotWithShape="0">
          <a:gsLst>
            <a:gs pos="0">
              <a:schemeClr val="accent5">
                <a:alpha val="90000"/>
                <a:hueOff val="0"/>
                <a:satOff val="0"/>
                <a:lumOff val="0"/>
                <a:alphaOff val="-40000"/>
                <a:lumMod val="110000"/>
                <a:satMod val="105000"/>
                <a:tint val="67000"/>
              </a:schemeClr>
            </a:gs>
            <a:gs pos="50000">
              <a:schemeClr val="accent5">
                <a:alpha val="90000"/>
                <a:hueOff val="0"/>
                <a:satOff val="0"/>
                <a:lumOff val="0"/>
                <a:alphaOff val="-40000"/>
                <a:lumMod val="105000"/>
                <a:satMod val="103000"/>
                <a:tint val="73000"/>
              </a:schemeClr>
            </a:gs>
            <a:gs pos="100000">
              <a:schemeClr val="accent5">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noProof="0" dirty="0">
              <a:solidFill>
                <a:schemeClr val="bg2">
                  <a:lumMod val="25000"/>
                </a:schemeClr>
              </a:solidFill>
              <a:latin typeface="Cambria" panose="02040503050406030204" pitchFamily="18" charset="0"/>
              <a:ea typeface="Cambria" panose="02040503050406030204" pitchFamily="18" charset="0"/>
            </a:rPr>
            <a:t>Partager les documents du Programme</a:t>
          </a:r>
        </a:p>
      </dsp:txBody>
      <dsp:txXfrm>
        <a:off x="2407874" y="2920187"/>
        <a:ext cx="6950078" cy="599611"/>
      </dsp:txXfrm>
    </dsp:sp>
    <dsp:sp modelId="{3AA769CA-C8A6-4B38-AF15-CA43EEAB2255}">
      <dsp:nvSpPr>
        <dsp:cNvPr id="0" name=""/>
        <dsp:cNvSpPr/>
      </dsp:nvSpPr>
      <dsp:spPr>
        <a:xfrm>
          <a:off x="7584693" y="465306"/>
          <a:ext cx="413999" cy="413999"/>
        </a:xfrm>
        <a:prstGeom prst="downArrow">
          <a:avLst>
            <a:gd name="adj1" fmla="val 55000"/>
            <a:gd name="adj2" fmla="val 45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endParaRPr lang="it-IT" sz="1800" kern="1200"/>
        </a:p>
      </dsp:txBody>
      <dsp:txXfrm>
        <a:off x="7677843" y="465306"/>
        <a:ext cx="227699" cy="311534"/>
      </dsp:txXfrm>
    </dsp:sp>
    <dsp:sp modelId="{8C51E0BF-55F4-4E5F-BF9F-37FFD746D8D3}">
      <dsp:nvSpPr>
        <dsp:cNvPr id="0" name=""/>
        <dsp:cNvSpPr/>
      </dsp:nvSpPr>
      <dsp:spPr>
        <a:xfrm>
          <a:off x="8181998" y="1190689"/>
          <a:ext cx="413999" cy="413999"/>
        </a:xfrm>
        <a:prstGeom prst="downArrow">
          <a:avLst>
            <a:gd name="adj1" fmla="val 55000"/>
            <a:gd name="adj2" fmla="val 45000"/>
          </a:avLst>
        </a:prstGeom>
        <a:solidFill>
          <a:schemeClr val="accent5">
            <a:alpha val="90000"/>
            <a:tint val="40000"/>
            <a:hueOff val="0"/>
            <a:satOff val="0"/>
            <a:lumOff val="0"/>
            <a:alphaOff val="-13333"/>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endParaRPr lang="it-IT" sz="1800" kern="1200"/>
        </a:p>
      </dsp:txBody>
      <dsp:txXfrm>
        <a:off x="8275148" y="1190689"/>
        <a:ext cx="227699" cy="311534"/>
      </dsp:txXfrm>
    </dsp:sp>
    <dsp:sp modelId="{DDDFC9F1-4401-4EC4-9F53-EBA26DDD3B03}">
      <dsp:nvSpPr>
        <dsp:cNvPr id="0" name=""/>
        <dsp:cNvSpPr/>
      </dsp:nvSpPr>
      <dsp:spPr>
        <a:xfrm>
          <a:off x="8779303" y="1905457"/>
          <a:ext cx="413999" cy="413999"/>
        </a:xfrm>
        <a:prstGeom prst="downArrow">
          <a:avLst>
            <a:gd name="adj1" fmla="val 55000"/>
            <a:gd name="adj2" fmla="val 45000"/>
          </a:avLst>
        </a:prstGeom>
        <a:solidFill>
          <a:schemeClr val="accent5">
            <a:alpha val="90000"/>
            <a:tint val="40000"/>
            <a:hueOff val="0"/>
            <a:satOff val="0"/>
            <a:lumOff val="0"/>
            <a:alphaOff val="-26667"/>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endParaRPr lang="it-IT" sz="1800" kern="1200"/>
        </a:p>
      </dsp:txBody>
      <dsp:txXfrm>
        <a:off x="8872453" y="1905457"/>
        <a:ext cx="227699" cy="311534"/>
      </dsp:txXfrm>
    </dsp:sp>
    <dsp:sp modelId="{D228F94C-554B-4AF5-8D32-8519F1A7572E}">
      <dsp:nvSpPr>
        <dsp:cNvPr id="0" name=""/>
        <dsp:cNvSpPr/>
      </dsp:nvSpPr>
      <dsp:spPr>
        <a:xfrm>
          <a:off x="9376608" y="2637917"/>
          <a:ext cx="413999" cy="413999"/>
        </a:xfrm>
        <a:prstGeom prst="downArrow">
          <a:avLst>
            <a:gd name="adj1" fmla="val 55000"/>
            <a:gd name="adj2" fmla="val 45000"/>
          </a:avLst>
        </a:prstGeom>
        <a:solidFill>
          <a:schemeClr val="accent5">
            <a:alpha val="90000"/>
            <a:tint val="40000"/>
            <a:hueOff val="0"/>
            <a:satOff val="0"/>
            <a:lumOff val="0"/>
            <a:alphaOff val="-4000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it-IT" sz="1800" kern="1200"/>
        </a:p>
      </dsp:txBody>
      <dsp:txXfrm>
        <a:off x="9469758" y="2637917"/>
        <a:ext cx="227699" cy="3115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76CC7A-7A9B-4A49-BA32-2B812FB48CE8}">
      <dsp:nvSpPr>
        <dsp:cNvPr id="0" name=""/>
        <dsp:cNvSpPr/>
      </dsp:nvSpPr>
      <dsp:spPr>
        <a:xfrm>
          <a:off x="479710" y="132"/>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chemeClr val="bg2">
                  <a:lumMod val="25000"/>
                </a:schemeClr>
              </a:solidFill>
              <a:latin typeface="Cambria" panose="02040503050406030204" pitchFamily="18" charset="0"/>
              <a:ea typeface="+mn-ea"/>
              <a:cs typeface="+mn-cs"/>
            </a:rPr>
            <a:t>Les autorités nationales, régionales et locales</a:t>
          </a:r>
          <a:endParaRPr lang="en-US" sz="1800" b="1" kern="1200" dirty="0">
            <a:solidFill>
              <a:schemeClr val="bg2">
                <a:lumMod val="25000"/>
              </a:schemeClr>
            </a:solidFill>
            <a:latin typeface="Cambria" panose="02040503050406030204" pitchFamily="18" charset="0"/>
            <a:ea typeface="+mn-ea"/>
            <a:cs typeface="+mn-cs"/>
          </a:endParaRPr>
        </a:p>
      </dsp:txBody>
      <dsp:txXfrm>
        <a:off x="479710" y="132"/>
        <a:ext cx="2290367" cy="1374220"/>
      </dsp:txXfrm>
    </dsp:sp>
    <dsp:sp modelId="{5C37D0DB-CAAC-D446-B369-35523508F222}">
      <dsp:nvSpPr>
        <dsp:cNvPr id="0" name=""/>
        <dsp:cNvSpPr/>
      </dsp:nvSpPr>
      <dsp:spPr>
        <a:xfrm>
          <a:off x="2999114" y="132"/>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les entreprises </a:t>
          </a:r>
          <a:endParaRPr lang="en-US" sz="1800" b="1" kern="1200" dirty="0">
            <a:solidFill>
              <a:srgbClr val="B4DCFA">
                <a:lumMod val="25000"/>
              </a:srgbClr>
            </a:solidFill>
            <a:latin typeface="Cambria" panose="02040503050406030204" pitchFamily="18" charset="0"/>
            <a:ea typeface="+mn-ea"/>
            <a:cs typeface="+mn-cs"/>
          </a:endParaRPr>
        </a:p>
      </dsp:txBody>
      <dsp:txXfrm>
        <a:off x="2999114" y="132"/>
        <a:ext cx="2290367" cy="1374220"/>
      </dsp:txXfrm>
    </dsp:sp>
    <dsp:sp modelId="{449CD2D3-A421-A04E-8C7A-0E116AAF49B2}">
      <dsp:nvSpPr>
        <dsp:cNvPr id="0" name=""/>
        <dsp:cNvSpPr/>
      </dsp:nvSpPr>
      <dsp:spPr>
        <a:xfrm>
          <a:off x="5518518" y="132"/>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les associations professionnelles et les organisations syndicales</a:t>
          </a:r>
          <a:endParaRPr lang="en-US" sz="1800" b="1" kern="1200" dirty="0">
            <a:solidFill>
              <a:srgbClr val="B4DCFA">
                <a:lumMod val="25000"/>
              </a:srgbClr>
            </a:solidFill>
            <a:latin typeface="Cambria" panose="02040503050406030204" pitchFamily="18" charset="0"/>
            <a:ea typeface="+mn-ea"/>
            <a:cs typeface="+mn-cs"/>
          </a:endParaRPr>
        </a:p>
      </dsp:txBody>
      <dsp:txXfrm>
        <a:off x="5518518" y="132"/>
        <a:ext cx="2290367" cy="1374220"/>
      </dsp:txXfrm>
    </dsp:sp>
    <dsp:sp modelId="{7A34EB8B-D0A2-2A48-A23C-AFDCCF8E3682}">
      <dsp:nvSpPr>
        <dsp:cNvPr id="0" name=""/>
        <dsp:cNvSpPr/>
      </dsp:nvSpPr>
      <dsp:spPr>
        <a:xfrm>
          <a:off x="8037923" y="132"/>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les fondations </a:t>
          </a:r>
          <a:endParaRPr lang="en-US" sz="1800" b="1" kern="1200" dirty="0">
            <a:solidFill>
              <a:srgbClr val="B4DCFA">
                <a:lumMod val="25000"/>
              </a:srgbClr>
            </a:solidFill>
            <a:latin typeface="Cambria" panose="02040503050406030204" pitchFamily="18" charset="0"/>
            <a:ea typeface="+mn-ea"/>
            <a:cs typeface="+mn-cs"/>
          </a:endParaRPr>
        </a:p>
      </dsp:txBody>
      <dsp:txXfrm>
        <a:off x="8037923" y="132"/>
        <a:ext cx="2290367" cy="1374220"/>
      </dsp:txXfrm>
    </dsp:sp>
    <dsp:sp modelId="{486BB9CB-A260-F54D-9812-B8CD6290D581}">
      <dsp:nvSpPr>
        <dsp:cNvPr id="0" name=""/>
        <dsp:cNvSpPr/>
      </dsp:nvSpPr>
      <dsp:spPr>
        <a:xfrm>
          <a:off x="479710" y="1603389"/>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rgbClr val="B4DCFA">
                  <a:lumMod val="25000"/>
                </a:srgbClr>
              </a:solidFill>
              <a:latin typeface="Cambria" panose="02040503050406030204" pitchFamily="18" charset="0"/>
              <a:ea typeface="+mn-ea"/>
              <a:cs typeface="+mn-cs"/>
            </a:rPr>
            <a:t>les organisations de la société civile et sans but lucratif</a:t>
          </a:r>
          <a:endParaRPr lang="en-US" sz="2100" kern="1200" dirty="0"/>
        </a:p>
      </dsp:txBody>
      <dsp:txXfrm>
        <a:off x="479710" y="1603389"/>
        <a:ext cx="2290367" cy="1374220"/>
      </dsp:txXfrm>
    </dsp:sp>
    <dsp:sp modelId="{9ECCAB38-6EBF-0545-B0E0-8929BE5BFD88}">
      <dsp:nvSpPr>
        <dsp:cNvPr id="0" name=""/>
        <dsp:cNvSpPr/>
      </dsp:nvSpPr>
      <dsp:spPr>
        <a:xfrm>
          <a:off x="2999114" y="1603389"/>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la société civile</a:t>
          </a:r>
          <a:endParaRPr lang="en-US" sz="1800" b="1" kern="1200" dirty="0">
            <a:solidFill>
              <a:srgbClr val="B4DCFA">
                <a:lumMod val="25000"/>
              </a:srgbClr>
            </a:solidFill>
            <a:latin typeface="Cambria" panose="02040503050406030204" pitchFamily="18" charset="0"/>
            <a:ea typeface="+mn-ea"/>
            <a:cs typeface="+mn-cs"/>
          </a:endParaRPr>
        </a:p>
      </dsp:txBody>
      <dsp:txXfrm>
        <a:off x="2999114" y="1603389"/>
        <a:ext cx="2290367" cy="1374220"/>
      </dsp:txXfrm>
    </dsp:sp>
    <dsp:sp modelId="{810BAACF-D179-7C44-B33E-D400A455627A}">
      <dsp:nvSpPr>
        <dsp:cNvPr id="0" name=""/>
        <dsp:cNvSpPr/>
      </dsp:nvSpPr>
      <dsp:spPr>
        <a:xfrm>
          <a:off x="5518518" y="1603389"/>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Universités et autres Organismes de recherche</a:t>
          </a:r>
          <a:endParaRPr lang="en-US" sz="1800" b="1" kern="1200" dirty="0">
            <a:solidFill>
              <a:srgbClr val="B4DCFA">
                <a:lumMod val="25000"/>
              </a:srgbClr>
            </a:solidFill>
            <a:latin typeface="Cambria" panose="02040503050406030204" pitchFamily="18" charset="0"/>
            <a:ea typeface="+mn-ea"/>
            <a:cs typeface="+mn-cs"/>
          </a:endParaRPr>
        </a:p>
      </dsp:txBody>
      <dsp:txXfrm>
        <a:off x="5518518" y="1603389"/>
        <a:ext cx="2290367" cy="1374220"/>
      </dsp:txXfrm>
    </dsp:sp>
    <dsp:sp modelId="{4F535B0C-E856-B048-AF0F-7C3E0FABB64D}">
      <dsp:nvSpPr>
        <dsp:cNvPr id="0" name=""/>
        <dsp:cNvSpPr/>
      </dsp:nvSpPr>
      <dsp:spPr>
        <a:xfrm>
          <a:off x="8037923" y="1603389"/>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a:solidFill>
                <a:srgbClr val="B4DCFA">
                  <a:lumMod val="25000"/>
                </a:srgbClr>
              </a:solidFill>
              <a:latin typeface="Cambria" panose="02040503050406030204" pitchFamily="18" charset="0"/>
              <a:ea typeface="+mn-ea"/>
              <a:cs typeface="+mn-cs"/>
            </a:rPr>
            <a:t>Bénéficiaires des précédentes éditions IEVP ou IEV CBC</a:t>
          </a:r>
          <a:endParaRPr lang="en-US" sz="1800" b="1" kern="1200" dirty="0">
            <a:solidFill>
              <a:srgbClr val="B4DCFA">
                <a:lumMod val="25000"/>
              </a:srgbClr>
            </a:solidFill>
            <a:latin typeface="Cambria" panose="02040503050406030204" pitchFamily="18" charset="0"/>
            <a:ea typeface="+mn-ea"/>
            <a:cs typeface="+mn-cs"/>
          </a:endParaRPr>
        </a:p>
      </dsp:txBody>
      <dsp:txXfrm>
        <a:off x="8037923" y="1603389"/>
        <a:ext cx="2290367" cy="1374220"/>
      </dsp:txXfrm>
    </dsp:sp>
    <dsp:sp modelId="{FD6E508F-7EDF-474B-B5C1-FC2C08A20808}">
      <dsp:nvSpPr>
        <dsp:cNvPr id="0" name=""/>
        <dsp:cNvSpPr/>
      </dsp:nvSpPr>
      <dsp:spPr>
        <a:xfrm>
          <a:off x="4258816" y="3206646"/>
          <a:ext cx="2290367" cy="1374220"/>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00100">
            <a:lnSpc>
              <a:spcPct val="90000"/>
            </a:lnSpc>
            <a:spcBef>
              <a:spcPct val="0"/>
            </a:spcBef>
            <a:spcAft>
              <a:spcPct val="35000"/>
            </a:spcAft>
            <a:buNone/>
          </a:pPr>
          <a:r>
            <a:rPr lang="fr-FR" sz="2000" b="1" kern="1200">
              <a:solidFill>
                <a:srgbClr val="B4DCFA">
                  <a:lumMod val="25000"/>
                </a:srgbClr>
              </a:solidFill>
              <a:latin typeface="Cambria" panose="02040503050406030204" pitchFamily="18" charset="0"/>
              <a:ea typeface="+mn-ea"/>
              <a:cs typeface="+mn-cs"/>
            </a:rPr>
            <a:t>tous les citoyens</a:t>
          </a:r>
          <a:endParaRPr lang="en-US" sz="2000" b="1" kern="1200" dirty="0">
            <a:solidFill>
              <a:srgbClr val="B4DCFA">
                <a:lumMod val="25000"/>
              </a:srgbClr>
            </a:solidFill>
            <a:latin typeface="Cambria" panose="02040503050406030204" pitchFamily="18" charset="0"/>
            <a:ea typeface="+mn-ea"/>
            <a:cs typeface="+mn-cs"/>
          </a:endParaRPr>
        </a:p>
      </dsp:txBody>
      <dsp:txXfrm>
        <a:off x="4258816" y="3206646"/>
        <a:ext cx="2290367" cy="137422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t>28/06/21</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fr-FR" dirty="0"/>
          </a:p>
        </p:txBody>
      </p:sp>
      <p:sp>
        <p:nvSpPr>
          <p:cNvPr id="4" name="Segnaposto numero diapositiva 3"/>
          <p:cNvSpPr>
            <a:spLocks noGrp="1"/>
          </p:cNvSpPr>
          <p:nvPr>
            <p:ph type="sldNum" sz="quarter" idx="10"/>
          </p:nvPr>
        </p:nvSpPr>
        <p:spPr/>
        <p:txBody>
          <a:bodyPr/>
          <a:lstStyle/>
          <a:p>
            <a:fld id="{E5665217-397C-864A-8232-1ECA772BE375}" type="slidenum">
              <a:rPr lang="it-IT" smtClean="0"/>
              <a:t>6</a:t>
            </a:fld>
            <a:endParaRPr lang="it-IT" dirty="0"/>
          </a:p>
        </p:txBody>
      </p:sp>
    </p:spTree>
    <p:extLst>
      <p:ext uri="{BB962C8B-B14F-4D97-AF65-F5344CB8AC3E}">
        <p14:creationId xmlns:p14="http://schemas.microsoft.com/office/powerpoint/2010/main" val="2006846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6"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6"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38"/>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4"/>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5" name="Segnaposto piè di pagina 4"/>
          <p:cNvSpPr>
            <a:spLocks noGrp="1"/>
          </p:cNvSpPr>
          <p:nvPr>
            <p:ph type="ftr" sz="quarter" idx="11"/>
          </p:nvPr>
        </p:nvSpPr>
        <p:spPr>
          <a:xfrm>
            <a:off x="3469711"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5"/>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2"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2"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8" name="Segnaposto piè di pagina 7"/>
          <p:cNvSpPr>
            <a:spLocks noGrp="1"/>
          </p:cNvSpPr>
          <p:nvPr>
            <p:ph type="ftr" sz="quarter" idx="11"/>
          </p:nvPr>
        </p:nvSpPr>
        <p:spPr>
          <a:xfrm>
            <a:off x="3469711"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2" y="365125"/>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4" name="Segnaposto piè di pagina 3"/>
          <p:cNvSpPr>
            <a:spLocks noGrp="1"/>
          </p:cNvSpPr>
          <p:nvPr>
            <p:ph type="ftr" sz="quarter" idx="11"/>
          </p:nvPr>
        </p:nvSpPr>
        <p:spPr>
          <a:xfrm>
            <a:off x="3469711"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3" name="Segnaposto piè di pagina 2"/>
          <p:cNvSpPr>
            <a:spLocks noGrp="1"/>
          </p:cNvSpPr>
          <p:nvPr>
            <p:ph type="ftr" sz="quarter" idx="11"/>
          </p:nvPr>
        </p:nvSpPr>
        <p:spPr>
          <a:xfrm>
            <a:off x="3469711"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0"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8" y="987425"/>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0"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8" y="987425"/>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0"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69"/>
            <a:ext cx="2743200" cy="1009607"/>
          </a:xfrm>
          <a:prstGeom prst="rect">
            <a:avLst/>
          </a:prstGeom>
        </p:spPr>
        <p:txBody>
          <a:bodyPr/>
          <a:lstStyle/>
          <a:p>
            <a:fld id="{41CEA91E-7357-F44E-B725-DBA583756E53}" type="datetimeFigureOut">
              <a:rPr lang="it-IT" smtClean="0"/>
              <a:t>28/06/21</a:t>
            </a:fld>
            <a:endParaRPr lang="it-IT"/>
          </a:p>
        </p:txBody>
      </p:sp>
      <p:sp>
        <p:nvSpPr>
          <p:cNvPr id="6" name="Segnaposto piè di pagina 5"/>
          <p:cNvSpPr>
            <a:spLocks noGrp="1"/>
          </p:cNvSpPr>
          <p:nvPr>
            <p:ph type="ftr" sz="quarter" idx="11"/>
          </p:nvPr>
        </p:nvSpPr>
        <p:spPr>
          <a:xfrm>
            <a:off x="3469711"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1"/>
            <a:ext cx="2743200" cy="365125"/>
          </a:xfrm>
          <a:prstGeom prst="rect">
            <a:avLst/>
          </a:prstGeom>
        </p:spPr>
        <p:txBody>
          <a:bodyPr/>
          <a:lstStyle/>
          <a:p>
            <a:fld id="{F13FEF88-32DC-FE47-B68B-DDB786E724E3}" type="slidenum">
              <a:rPr lang="it-IT" smtClean="0"/>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2"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507254" y="5450424"/>
            <a:ext cx="2329841" cy="1162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60375" y="5587487"/>
            <a:ext cx="1318321" cy="8775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4"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1" y="334255"/>
            <a:ext cx="12191999" cy="584775"/>
          </a:xfrm>
          <a:prstGeom prst="rect">
            <a:avLst/>
          </a:prstGeom>
          <a:noFill/>
        </p:spPr>
        <p:txBody>
          <a:bodyPr wrap="square" rtlCol="0">
            <a:spAutoFit/>
          </a:bodyPr>
          <a:lstStyle/>
          <a:p>
            <a:pPr algn="ctr"/>
            <a:r>
              <a:rPr lang="it-IT" sz="3200" dirty="0">
                <a:solidFill>
                  <a:schemeClr val="bg1"/>
                </a:solidFill>
                <a:latin typeface="Trebuchet MS" panose="020B0603020202020204" pitchFamily="34" charset="0"/>
              </a:rPr>
              <a:t>INTERREG NEXT ITALIE TUNISIE 2021-2027</a:t>
            </a:r>
          </a:p>
        </p:txBody>
      </p:sp>
      <p:sp>
        <p:nvSpPr>
          <p:cNvPr id="8" name="CasellaDiTesto 7"/>
          <p:cNvSpPr txBox="1"/>
          <p:nvPr/>
        </p:nvSpPr>
        <p:spPr>
          <a:xfrm>
            <a:off x="0" y="1553228"/>
            <a:ext cx="12191999" cy="2677656"/>
          </a:xfrm>
          <a:prstGeom prst="rect">
            <a:avLst/>
          </a:prstGeom>
          <a:noFill/>
        </p:spPr>
        <p:txBody>
          <a:bodyPr wrap="square" rtlCol="0">
            <a:spAutoFit/>
          </a:bodyPr>
          <a:lstStyle/>
          <a:p>
            <a:pPr algn="ctr"/>
            <a:r>
              <a:rPr lang="fr-FR" sz="2000" b="1" dirty="0">
                <a:latin typeface="Trebuchet MS" panose="020B0603020202020204" pitchFamily="34" charset="0"/>
              </a:rPr>
              <a:t> </a:t>
            </a:r>
          </a:p>
          <a:p>
            <a:pPr algn="ctr"/>
            <a:endParaRPr lang="fr-FR" sz="2000" b="1" dirty="0">
              <a:latin typeface="Trebuchet MS" panose="020B0603020202020204" pitchFamily="34" charset="0"/>
            </a:endParaRPr>
          </a:p>
          <a:p>
            <a:pPr algn="ctr"/>
            <a:endParaRPr lang="fr-FR" sz="2000" b="1" dirty="0">
              <a:latin typeface="Trebuchet MS" panose="020B0603020202020204" pitchFamily="34" charset="0"/>
            </a:endParaRPr>
          </a:p>
          <a:p>
            <a:pPr algn="ctr"/>
            <a:r>
              <a:rPr lang="en-US" sz="3600" dirty="0">
                <a:solidFill>
                  <a:srgbClr val="0070C0"/>
                </a:solidFill>
                <a:latin typeface="Trebuchet MS" panose="020B0603020202020204" pitchFamily="34" charset="0"/>
                <a:cs typeface="Times New Roman"/>
              </a:rPr>
              <a:t>CONSULTATION PUBLIQUE POUR SOUTENIR LA PRÉPARATION DU NOUVEAU PROGRAMME</a:t>
            </a:r>
          </a:p>
          <a:p>
            <a:pPr algn="ctr"/>
            <a:endParaRPr lang="it-IT" sz="3600" b="1" dirty="0"/>
          </a:p>
        </p:txBody>
      </p:sp>
      <p:sp>
        <p:nvSpPr>
          <p:cNvPr id="9" name="Rettangolo 8"/>
          <p:cNvSpPr/>
          <p:nvPr/>
        </p:nvSpPr>
        <p:spPr>
          <a:xfrm>
            <a:off x="1400431" y="4120927"/>
            <a:ext cx="9605319" cy="1600438"/>
          </a:xfrm>
          <a:prstGeom prst="rect">
            <a:avLst/>
          </a:prstGeom>
        </p:spPr>
        <p:txBody>
          <a:bodyPr wrap="square">
            <a:spAutoFit/>
          </a:bodyPr>
          <a:lstStyle/>
          <a:p>
            <a:pPr lvl="0" algn="ctr"/>
            <a:endParaRPr lang="fr-FR" sz="2000" b="1" dirty="0">
              <a:latin typeface="Trebuchet MS" panose="020B0603020202020204" pitchFamily="34" charset="0"/>
            </a:endParaRPr>
          </a:p>
          <a:p>
            <a:pPr lvl="0" algn="ctr"/>
            <a:r>
              <a:rPr lang="fr-FR" sz="2000" b="1" dirty="0">
                <a:latin typeface="Trebuchet MS" panose="020B0603020202020204" pitchFamily="34" charset="0"/>
              </a:rPr>
              <a:t>Troisième réunion du Comité de Programmation Conjoint</a:t>
            </a:r>
            <a:endParaRPr lang="fr-FR" sz="2000" b="1" dirty="0">
              <a:solidFill>
                <a:prstClr val="black"/>
              </a:solidFill>
              <a:latin typeface="Trebuchet MS" panose="020B0603020202020204" pitchFamily="34" charset="0"/>
            </a:endParaRPr>
          </a:p>
          <a:p>
            <a:pPr lvl="0" algn="ctr"/>
            <a:endParaRPr lang="fr-FR" sz="2000" b="1" dirty="0">
              <a:solidFill>
                <a:prstClr val="black"/>
              </a:solidFill>
              <a:latin typeface="Trebuchet MS" panose="020B0603020202020204" pitchFamily="34" charset="0"/>
            </a:endParaRPr>
          </a:p>
          <a:p>
            <a:pPr lvl="0" algn="ctr"/>
            <a:r>
              <a:rPr lang="fr-FR" sz="2000" b="1" dirty="0">
                <a:solidFill>
                  <a:prstClr val="black"/>
                </a:solidFill>
                <a:latin typeface="Trebuchet MS" panose="020B0603020202020204" pitchFamily="34" charset="0"/>
              </a:rPr>
              <a:t>3o juin 2021</a:t>
            </a:r>
            <a:endParaRPr lang="fr-FR" b="1" dirty="0">
              <a:solidFill>
                <a:prstClr val="black"/>
              </a:solidFill>
            </a:endParaRPr>
          </a:p>
          <a:p>
            <a:pPr lvl="0" algn="ctr"/>
            <a:endParaRPr lang="it-IT" b="1" dirty="0">
              <a:solidFill>
                <a:prstClr val="black"/>
              </a:solidFill>
            </a:endParaRPr>
          </a:p>
        </p:txBody>
      </p:sp>
    </p:spTree>
    <p:extLst>
      <p:ext uri="{BB962C8B-B14F-4D97-AF65-F5344CB8AC3E}">
        <p14:creationId xmlns:p14="http://schemas.microsoft.com/office/powerpoint/2010/main" val="1649617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extLst>
              <p:ext uri="{D42A27DB-BD31-4B8C-83A1-F6EECF244321}">
                <p14:modId xmlns:p14="http://schemas.microsoft.com/office/powerpoint/2010/main" val="2828432128"/>
              </p:ext>
            </p:extLst>
          </p:nvPr>
        </p:nvGraphicFramePr>
        <p:xfrm>
          <a:off x="650929" y="2644298"/>
          <a:ext cx="10988297" cy="2791460"/>
        </p:xfrm>
        <a:graphic>
          <a:graphicData uri="http://schemas.openxmlformats.org/drawingml/2006/table">
            <a:tbl>
              <a:tblPr firstRow="1" firstCol="1" bandRow="1"/>
              <a:tblGrid>
                <a:gridCol w="6663304">
                  <a:extLst>
                    <a:ext uri="{9D8B030D-6E8A-4147-A177-3AD203B41FA5}">
                      <a16:colId xmlns:a16="http://schemas.microsoft.com/office/drawing/2014/main" val="20000"/>
                    </a:ext>
                  </a:extLst>
                </a:gridCol>
                <a:gridCol w="4324993">
                  <a:extLst>
                    <a:ext uri="{9D8B030D-6E8A-4147-A177-3AD203B41FA5}">
                      <a16:colId xmlns:a16="http://schemas.microsoft.com/office/drawing/2014/main" val="20001"/>
                    </a:ext>
                  </a:extLst>
                </a:gridCol>
              </a:tblGrid>
              <a:tr h="697865">
                <a:tc>
                  <a:txBody>
                    <a:bodyPr/>
                    <a:lstStyle/>
                    <a:p>
                      <a:pPr algn="just">
                        <a:spcAft>
                          <a:spcPts val="0"/>
                        </a:spcAft>
                      </a:pPr>
                      <a:r>
                        <a:rPr lang="fr-FR" sz="1100" b="1" dirty="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Objectif Stratégique 1 :</a:t>
                      </a:r>
                      <a:r>
                        <a:rPr lang="fr-FR" sz="1100" dirty="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 Un espace de coopération plus compétitif et plus intelligent</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fr-FR" sz="1000">
                          <a:effectLst/>
                          <a:latin typeface="Gill Sans MT" panose="020B0502020104020203" pitchFamily="34" charset="0"/>
                          <a:ea typeface="Times New Roman" panose="02020603050405020304" pitchFamily="18" charset="0"/>
                          <a:cs typeface="Calibri Light" panose="020F0302020204030204" pitchFamily="34" charset="0"/>
                        </a:rPr>
                        <a:t>1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2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3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4 </a:t>
                      </a:r>
                      <a:r>
                        <a:rPr lang="fr-FR" sz="1000">
                          <a:effectLst/>
                          <a:latin typeface="Gill Sans MT" panose="020B0502020104020203" pitchFamily="34" charset="0"/>
                          <a:ea typeface="Wingdings" panose="05000000000000000000" pitchFamily="2" charset="2"/>
                          <a:cs typeface="Wingdings" panose="05000000000000000000" pitchFamily="2" charset="2"/>
                        </a:rPr>
                        <a:t></a:t>
                      </a:r>
                      <a:endParaRPr lang="it-IT"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0"/>
                  </a:ext>
                </a:extLst>
              </a:tr>
              <a:tr h="697865">
                <a:tc>
                  <a:txBody>
                    <a:bodyPr/>
                    <a:lstStyle/>
                    <a:p>
                      <a:pPr algn="just">
                        <a:spcAft>
                          <a:spcPts val="0"/>
                        </a:spcAft>
                      </a:pPr>
                      <a:r>
                        <a:rPr lang="fr-FR" sz="1100" b="1" dirty="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Objectif Stratégique 2 :</a:t>
                      </a:r>
                      <a:r>
                        <a:rPr lang="fr-FR" sz="1100" dirty="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 Un espace de coopération plus vert et à zéro émission de carbone </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fr-FR" sz="1000">
                          <a:effectLst/>
                          <a:latin typeface="Gill Sans MT" panose="020B0502020104020203" pitchFamily="34" charset="0"/>
                          <a:ea typeface="Times New Roman" panose="02020603050405020304" pitchFamily="18" charset="0"/>
                          <a:cs typeface="Calibri Light" panose="020F0302020204030204" pitchFamily="34" charset="0"/>
                        </a:rPr>
                        <a:t>1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2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3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4 </a:t>
                      </a:r>
                      <a:r>
                        <a:rPr lang="fr-FR" sz="1000">
                          <a:effectLst/>
                          <a:latin typeface="Gill Sans MT" panose="020B0502020104020203" pitchFamily="34" charset="0"/>
                          <a:ea typeface="Wingdings" panose="05000000000000000000" pitchFamily="2" charset="2"/>
                          <a:cs typeface="Wingdings" panose="05000000000000000000" pitchFamily="2" charset="2"/>
                        </a:rPr>
                        <a:t></a:t>
                      </a:r>
                      <a:endParaRPr lang="it-IT"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1"/>
                  </a:ext>
                </a:extLst>
              </a:tr>
              <a:tr h="697865">
                <a:tc>
                  <a:txBody>
                    <a:bodyPr/>
                    <a:lstStyle/>
                    <a:p>
                      <a:pPr algn="just">
                        <a:spcAft>
                          <a:spcPts val="0"/>
                        </a:spcAft>
                      </a:pPr>
                      <a:r>
                        <a:rPr lang="fr-FR" sz="1100" b="1">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Objectif Stratégique 4 :</a:t>
                      </a:r>
                      <a:r>
                        <a:rPr lang="fr-FR" sz="110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 Un espace de coopération plus social et inclusif</a:t>
                      </a:r>
                      <a:endParaRPr lang="it-IT" sz="1200">
                        <a:effectLst/>
                        <a:latin typeface="Times New Roman" panose="02020603050405020304" pitchFamily="18" charset="0"/>
                        <a:ea typeface="Times New Roman" panose="02020603050405020304" pitchFamily="18" charset="0"/>
                      </a:endParaRPr>
                    </a:p>
                  </a:txBody>
                  <a:tcPr marL="68580" marR="68580" marT="0" marB="0" anchor="ctr">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fr-FR" sz="1000">
                          <a:effectLst/>
                          <a:latin typeface="Gill Sans MT" panose="020B0502020104020203" pitchFamily="34" charset="0"/>
                          <a:ea typeface="Times New Roman" panose="02020603050405020304" pitchFamily="18" charset="0"/>
                          <a:cs typeface="Calibri Light" panose="020F0302020204030204" pitchFamily="34" charset="0"/>
                        </a:rPr>
                        <a:t>1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2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3 </a:t>
                      </a:r>
                      <a:r>
                        <a:rPr lang="fr-FR" sz="1000">
                          <a:effectLst/>
                          <a:latin typeface="Gill Sans MT" panose="020B0502020104020203" pitchFamily="34" charset="0"/>
                          <a:ea typeface="Wingdings" panose="05000000000000000000" pitchFamily="2" charset="2"/>
                          <a:cs typeface="Wingdings" panose="05000000000000000000" pitchFamily="2" charset="2"/>
                        </a:rPr>
                        <a:t></a:t>
                      </a:r>
                      <a:r>
                        <a:rPr lang="fr-FR" sz="1000">
                          <a:effectLst/>
                          <a:latin typeface="Gill Sans MT" panose="020B0502020104020203" pitchFamily="34" charset="0"/>
                          <a:ea typeface="Times New Roman" panose="02020603050405020304" pitchFamily="18" charset="0"/>
                          <a:cs typeface="Calibri Light" panose="020F0302020204030204" pitchFamily="34" charset="0"/>
                        </a:rPr>
                        <a:t>     4 </a:t>
                      </a:r>
                      <a:r>
                        <a:rPr lang="fr-FR" sz="1000">
                          <a:effectLst/>
                          <a:latin typeface="Gill Sans MT" panose="020B0502020104020203" pitchFamily="34" charset="0"/>
                          <a:ea typeface="Wingdings" panose="05000000000000000000" pitchFamily="2" charset="2"/>
                          <a:cs typeface="Wingdings" panose="05000000000000000000" pitchFamily="2" charset="2"/>
                        </a:rPr>
                        <a:t></a:t>
                      </a:r>
                      <a:endParaRPr lang="it-IT"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2"/>
                  </a:ext>
                </a:extLst>
              </a:tr>
              <a:tr h="697865">
                <a:tc>
                  <a:txBody>
                    <a:bodyPr/>
                    <a:lstStyle/>
                    <a:p>
                      <a:pPr algn="just">
                        <a:spcAft>
                          <a:spcPts val="0"/>
                        </a:spcAft>
                      </a:pPr>
                      <a:r>
                        <a:rPr lang="fr-FR" sz="1100" b="1">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Interreg Objectif spécifique 1 (IOSI1) :</a:t>
                      </a:r>
                      <a:r>
                        <a:rPr lang="fr-FR" sz="1100">
                          <a:solidFill>
                            <a:srgbClr val="000000"/>
                          </a:solidFill>
                          <a:effectLst/>
                          <a:latin typeface="Gill Sans MT" panose="020B0502020104020203" pitchFamily="34" charset="0"/>
                          <a:ea typeface="Times New Roman" panose="02020603050405020304" pitchFamily="18" charset="0"/>
                          <a:cs typeface="Arial" panose="020B0604020202020204" pitchFamily="34" charset="0"/>
                        </a:rPr>
                        <a:t> une meilleure gestion d'Interreg dans la zone de coopération</a:t>
                      </a:r>
                      <a:endParaRPr lang="it-IT" sz="1200">
                        <a:effectLst/>
                        <a:latin typeface="Times New Roman" panose="02020603050405020304" pitchFamily="18" charset="0"/>
                        <a:ea typeface="Times New Roman" panose="02020603050405020304" pitchFamily="18" charset="0"/>
                      </a:endParaRPr>
                    </a:p>
                  </a:txBody>
                  <a:tcPr marL="68580" marR="68580" marT="0" marB="0">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fr-FR" sz="1000" dirty="0">
                          <a:effectLst/>
                          <a:latin typeface="Gill Sans MT" panose="020B0502020104020203" pitchFamily="34" charset="0"/>
                          <a:ea typeface="Times New Roman" panose="02020603050405020304" pitchFamily="18" charset="0"/>
                          <a:cs typeface="Calibri Light" panose="020F0302020204030204" pitchFamily="34" charset="0"/>
                        </a:rPr>
                        <a:t>1 </a:t>
                      </a:r>
                      <a:r>
                        <a:rPr lang="fr-FR" sz="1000" dirty="0">
                          <a:effectLst/>
                          <a:latin typeface="Gill Sans MT" panose="020B0502020104020203" pitchFamily="34" charset="0"/>
                          <a:ea typeface="Wingdings" panose="05000000000000000000" pitchFamily="2" charset="2"/>
                          <a:cs typeface="Wingdings" panose="05000000000000000000" pitchFamily="2" charset="2"/>
                        </a:rPr>
                        <a:t></a:t>
                      </a:r>
                      <a:r>
                        <a:rPr lang="fr-FR" sz="1000" dirty="0">
                          <a:effectLst/>
                          <a:latin typeface="Gill Sans MT" panose="020B0502020104020203" pitchFamily="34" charset="0"/>
                          <a:ea typeface="Times New Roman" panose="02020603050405020304" pitchFamily="18" charset="0"/>
                          <a:cs typeface="Calibri Light" panose="020F0302020204030204" pitchFamily="34" charset="0"/>
                        </a:rPr>
                        <a:t>    2 </a:t>
                      </a:r>
                      <a:r>
                        <a:rPr lang="fr-FR" sz="1000" dirty="0">
                          <a:effectLst/>
                          <a:latin typeface="Gill Sans MT" panose="020B0502020104020203" pitchFamily="34" charset="0"/>
                          <a:ea typeface="Wingdings" panose="05000000000000000000" pitchFamily="2" charset="2"/>
                          <a:cs typeface="Wingdings" panose="05000000000000000000" pitchFamily="2" charset="2"/>
                        </a:rPr>
                        <a:t></a:t>
                      </a:r>
                      <a:r>
                        <a:rPr lang="fr-FR" sz="1000" dirty="0">
                          <a:effectLst/>
                          <a:latin typeface="Gill Sans MT" panose="020B0502020104020203" pitchFamily="34" charset="0"/>
                          <a:ea typeface="Times New Roman" panose="02020603050405020304" pitchFamily="18" charset="0"/>
                          <a:cs typeface="Calibri Light" panose="020F0302020204030204" pitchFamily="34" charset="0"/>
                        </a:rPr>
                        <a:t>    3 </a:t>
                      </a:r>
                      <a:r>
                        <a:rPr lang="fr-FR" sz="1000" dirty="0">
                          <a:effectLst/>
                          <a:latin typeface="Gill Sans MT" panose="020B0502020104020203" pitchFamily="34" charset="0"/>
                          <a:ea typeface="Wingdings" panose="05000000000000000000" pitchFamily="2" charset="2"/>
                          <a:cs typeface="Wingdings" panose="05000000000000000000" pitchFamily="2" charset="2"/>
                        </a:rPr>
                        <a:t></a:t>
                      </a:r>
                      <a:r>
                        <a:rPr lang="fr-FR" sz="1000" dirty="0">
                          <a:effectLst/>
                          <a:latin typeface="Gill Sans MT" panose="020B0502020104020203" pitchFamily="34" charset="0"/>
                          <a:ea typeface="Times New Roman" panose="02020603050405020304" pitchFamily="18" charset="0"/>
                          <a:cs typeface="Calibri Light" panose="020F0302020204030204" pitchFamily="34" charset="0"/>
                        </a:rPr>
                        <a:t>     4 </a:t>
                      </a:r>
                      <a:r>
                        <a:rPr lang="fr-FR" sz="1000" dirty="0">
                          <a:effectLst/>
                          <a:latin typeface="Gill Sans MT" panose="020B0502020104020203" pitchFamily="34" charset="0"/>
                          <a:ea typeface="Wingdings" panose="05000000000000000000" pitchFamily="2" charset="2"/>
                          <a:cs typeface="Wingdings" panose="05000000000000000000" pitchFamily="2" charset="2"/>
                        </a:rPr>
                        <a:t></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Rettangolo 6"/>
          <p:cNvSpPr/>
          <p:nvPr/>
        </p:nvSpPr>
        <p:spPr>
          <a:xfrm>
            <a:off x="0" y="1343279"/>
            <a:ext cx="12192000" cy="1339341"/>
          </a:xfrm>
          <a:prstGeom prst="rect">
            <a:avLst/>
          </a:prstGeom>
        </p:spPr>
        <p:txBody>
          <a:bodyPr wrap="square">
            <a:spAutoFit/>
          </a:bodyPr>
          <a:lstStyle/>
          <a:p>
            <a:pPr algn="just">
              <a:lnSpc>
                <a:spcPct val="115000"/>
              </a:lnSpc>
              <a:spcAft>
                <a:spcPts val="0"/>
              </a:spcAft>
              <a:tabLst>
                <a:tab pos="3870960" algn="l"/>
              </a:tabLst>
            </a:pPr>
            <a:r>
              <a:rPr lang="fr-FR" dirty="0">
                <a:solidFill>
                  <a:srgbClr val="E36C0A"/>
                </a:solidFill>
                <a:latin typeface="Cambria" panose="02040503050406030204" pitchFamily="18" charset="0"/>
                <a:ea typeface="Times New Roman" panose="02020603050405020304" pitchFamily="18" charset="0"/>
              </a:rPr>
              <a:t>Parmi les objectifs fixés par l’Europe pour la nouvelle programmation 2021-2027 pour la politique de cohésion et les objectifs spécifiques </a:t>
            </a:r>
            <a:r>
              <a:rPr lang="fr-FR" dirty="0" err="1">
                <a:solidFill>
                  <a:srgbClr val="E36C0A"/>
                </a:solidFill>
                <a:latin typeface="Cambria" panose="02040503050406030204" pitchFamily="18" charset="0"/>
                <a:ea typeface="Times New Roman" panose="02020603050405020304" pitchFamily="18" charset="0"/>
              </a:rPr>
              <a:t>Interreg</a:t>
            </a:r>
            <a:r>
              <a:rPr lang="fr-FR" dirty="0">
                <a:solidFill>
                  <a:srgbClr val="E36C0A"/>
                </a:solidFill>
                <a:latin typeface="Cambria" panose="02040503050406030204" pitchFamily="18" charset="0"/>
                <a:ea typeface="Times New Roman" panose="02020603050405020304" pitchFamily="18" charset="0"/>
              </a:rPr>
              <a:t> visés dans les propositions de règlement COM(2018) 372 final et COM(2018) 374 final, l’analyse territoriale de la zone de coopération a sélectionné les Objectifs suivants comme étant les plus adaptés aux défis des territoires</a:t>
            </a:r>
            <a:endParaRPr lang="it-IT" dirty="0">
              <a:effectLst/>
              <a:latin typeface="Cambria" panose="02040503050406030204" pitchFamily="18" charset="0"/>
              <a:ea typeface="Times New Roman" panose="02020603050405020304" pitchFamily="18" charset="0"/>
            </a:endParaRPr>
          </a:p>
        </p:txBody>
      </p:sp>
      <p:sp>
        <p:nvSpPr>
          <p:cNvPr id="9" name="Titolo 1"/>
          <p:cNvSpPr>
            <a:spLocks noGrp="1"/>
          </p:cNvSpPr>
          <p:nvPr>
            <p:ph type="title"/>
          </p:nvPr>
        </p:nvSpPr>
        <p:spPr>
          <a:xfrm>
            <a:off x="1" y="387179"/>
            <a:ext cx="12191999" cy="683740"/>
          </a:xfrm>
        </p:spPr>
        <p:txBody>
          <a:bodyPr/>
          <a:lstStyle/>
          <a:p>
            <a:pPr algn="ctr"/>
            <a:r>
              <a:rPr lang="fr-FR" sz="3200" dirty="0">
                <a:solidFill>
                  <a:schemeClr val="bg1"/>
                </a:solidFill>
                <a:latin typeface="Trebuchet MS" panose="020B0603020202020204" pitchFamily="34" charset="0"/>
              </a:rPr>
              <a:t>LES OBJECTIFS DE LA DEUXIEME SECTION</a:t>
            </a:r>
            <a:endParaRPr lang="it-IT" sz="3200" dirty="0">
              <a:solidFill>
                <a:schemeClr val="bg1"/>
              </a:solidFill>
              <a:latin typeface="Trebuchet MS" panose="020B0603020202020204" pitchFamily="34" charset="0"/>
            </a:endParaRPr>
          </a:p>
        </p:txBody>
      </p:sp>
      <p:sp>
        <p:nvSpPr>
          <p:cNvPr id="10" name="Rettangolo 9"/>
          <p:cNvSpPr/>
          <p:nvPr/>
        </p:nvSpPr>
        <p:spPr>
          <a:xfrm>
            <a:off x="2495227" y="5420260"/>
            <a:ext cx="6710766" cy="1015663"/>
          </a:xfrm>
          <a:prstGeom prst="rect">
            <a:avLst/>
          </a:prstGeom>
        </p:spPr>
        <p:txBody>
          <a:bodyPr wrap="square">
            <a:spAutoFit/>
          </a:bodyPr>
          <a:lstStyle/>
          <a:p>
            <a:pPr algn="just"/>
            <a:r>
              <a:rPr lang="fr-FR" sz="2000" dirty="0">
                <a:solidFill>
                  <a:schemeClr val="bg2">
                    <a:lumMod val="25000"/>
                  </a:schemeClr>
                </a:solidFill>
                <a:latin typeface="Cambria" panose="02040503050406030204" pitchFamily="18" charset="0"/>
              </a:rPr>
              <a:t>N.B.: </a:t>
            </a:r>
            <a:r>
              <a:rPr lang="fr-FR" sz="2000" b="1" dirty="0">
                <a:solidFill>
                  <a:schemeClr val="bg2">
                    <a:lumMod val="25000"/>
                  </a:schemeClr>
                </a:solidFill>
                <a:latin typeface="Cambria" panose="02040503050406030204" pitchFamily="18" charset="0"/>
              </a:rPr>
              <a:t>On demande de classer la pertinence des objectifs stratégiques 2021-2027 avec le contexte territorial et les défis indiqués par la nouvelle programmation </a:t>
            </a:r>
            <a:endParaRPr lang="it-IT" sz="2000" b="1" dirty="0">
              <a:solidFill>
                <a:schemeClr val="bg2">
                  <a:lumMod val="25000"/>
                </a:schemeClr>
              </a:solidFill>
              <a:latin typeface="Cambria" panose="02040503050406030204" pitchFamily="18" charset="0"/>
            </a:endParaRPr>
          </a:p>
        </p:txBody>
      </p:sp>
    </p:spTree>
    <p:extLst>
      <p:ext uri="{BB962C8B-B14F-4D97-AF65-F5344CB8AC3E}">
        <p14:creationId xmlns:p14="http://schemas.microsoft.com/office/powerpoint/2010/main" val="1397976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B2D3D706-DB7B-5148-ABD5-56B42FE87CCB}"/>
              </a:ext>
            </a:extLst>
          </p:cNvPr>
          <p:cNvSpPr txBox="1"/>
          <p:nvPr/>
        </p:nvSpPr>
        <p:spPr>
          <a:xfrm>
            <a:off x="0" y="1"/>
            <a:ext cx="4639056" cy="138709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200" dirty="0">
                <a:solidFill>
                  <a:schemeClr val="bg1"/>
                </a:solidFill>
                <a:latin typeface="Trebuchet MS" panose="020B0603020202020204" pitchFamily="34" charset="0"/>
                <a:ea typeface="+mj-ea"/>
                <a:cs typeface="+mj-cs"/>
              </a:rPr>
              <a:t>STRUCTURE DES DEMANDES</a:t>
            </a:r>
          </a:p>
        </p:txBody>
      </p:sp>
      <p:sp>
        <p:nvSpPr>
          <p:cNvPr id="5" name="Rettangolo 4"/>
          <p:cNvSpPr/>
          <p:nvPr/>
        </p:nvSpPr>
        <p:spPr>
          <a:xfrm>
            <a:off x="0" y="1387099"/>
            <a:ext cx="4639056" cy="4083803"/>
          </a:xfrm>
          <a:prstGeom prst="rect">
            <a:avLst/>
          </a:prstGeom>
        </p:spPr>
        <p:txBody>
          <a:bodyPr vert="horz" lIns="91440" tIns="45720" rIns="91440" bIns="45720" rtlCol="0">
            <a:normAutofit fontScale="92500" lnSpcReduction="10000"/>
          </a:bodyPr>
          <a:lstStyle/>
          <a:p>
            <a:pPr algn="just">
              <a:lnSpc>
                <a:spcPct val="90000"/>
              </a:lnSpc>
              <a:spcAft>
                <a:spcPts val="600"/>
              </a:spcAft>
            </a:pPr>
            <a:r>
              <a:rPr lang="fr-FR" sz="2000" b="1" dirty="0">
                <a:solidFill>
                  <a:schemeClr val="bg2">
                    <a:lumMod val="25000"/>
                  </a:schemeClr>
                </a:solidFill>
                <a:latin typeface="Cambria" panose="02040503050406030204" pitchFamily="18" charset="0"/>
              </a:rPr>
              <a:t>Pour chaque objectif stratégique le questionnaire prévoit:</a:t>
            </a:r>
          </a:p>
          <a:p>
            <a:pPr indent="-228600">
              <a:lnSpc>
                <a:spcPct val="90000"/>
              </a:lnSpc>
              <a:spcAft>
                <a:spcPts val="600"/>
              </a:spcAft>
              <a:buFont typeface="Arial" panose="020B0604020202020204" pitchFamily="34" charset="0"/>
              <a:buChar char="•"/>
            </a:pPr>
            <a:endParaRPr lang="fr-FR" sz="2000" dirty="0">
              <a:solidFill>
                <a:schemeClr val="bg2">
                  <a:lumMod val="25000"/>
                </a:schemeClr>
              </a:solidFill>
              <a:latin typeface="Cambria" panose="02040503050406030204" pitchFamily="18" charset="0"/>
            </a:endParaRPr>
          </a:p>
          <a:p>
            <a:pPr marL="342900" indent="-228600" algn="just">
              <a:lnSpc>
                <a:spcPct val="90000"/>
              </a:lnSpc>
              <a:spcAft>
                <a:spcPts val="600"/>
              </a:spcAft>
              <a:buFont typeface="Arial" panose="020B0604020202020204" pitchFamily="34" charset="0"/>
              <a:buChar char="•"/>
            </a:pPr>
            <a:r>
              <a:rPr lang="fr-FR" sz="2000" dirty="0">
                <a:solidFill>
                  <a:schemeClr val="bg2">
                    <a:lumMod val="25000"/>
                  </a:schemeClr>
                </a:solidFill>
                <a:latin typeface="Cambria" panose="02040503050406030204" pitchFamily="18" charset="0"/>
              </a:rPr>
              <a:t>Batterie de questions à échelle pour classer par ordre d’importance les objectifs spécifiques fixés dans le cadre de cet Objectif stratégique (obligatoire);</a:t>
            </a:r>
          </a:p>
          <a:p>
            <a:pPr marL="114300" algn="just">
              <a:lnSpc>
                <a:spcPct val="90000"/>
              </a:lnSpc>
              <a:spcAft>
                <a:spcPts val="600"/>
              </a:spcAft>
            </a:pPr>
            <a:endParaRPr lang="fr-FR" sz="2000" dirty="0">
              <a:solidFill>
                <a:schemeClr val="bg2">
                  <a:lumMod val="25000"/>
                </a:schemeClr>
              </a:solidFill>
              <a:latin typeface="Cambria" panose="02040503050406030204" pitchFamily="18" charset="0"/>
            </a:endParaRPr>
          </a:p>
          <a:p>
            <a:pPr marL="342900" indent="-228600" algn="just">
              <a:lnSpc>
                <a:spcPct val="90000"/>
              </a:lnSpc>
              <a:spcAft>
                <a:spcPts val="600"/>
              </a:spcAft>
              <a:buFont typeface="Arial" panose="020B0604020202020204" pitchFamily="34" charset="0"/>
              <a:buChar char="•"/>
            </a:pPr>
            <a:r>
              <a:rPr lang="fr-FR" sz="2000" dirty="0">
                <a:solidFill>
                  <a:schemeClr val="bg2">
                    <a:lumMod val="25000"/>
                  </a:schemeClr>
                </a:solidFill>
                <a:latin typeface="Cambria" panose="02040503050406030204" pitchFamily="18" charset="0"/>
              </a:rPr>
              <a:t>Une espace ouverte avec l’indication « Veuillez expliquer votre choix » pour permet l’énonciation de thèmes et de sujets, l’indication de possibles améliorations ou des problèmes de la part du compilation (facultative).</a:t>
            </a:r>
          </a:p>
          <a:p>
            <a:pPr indent="-228600">
              <a:lnSpc>
                <a:spcPct val="90000"/>
              </a:lnSpc>
              <a:spcAft>
                <a:spcPts val="600"/>
              </a:spcAft>
              <a:buFont typeface="Arial" panose="020B0604020202020204" pitchFamily="34" charset="0"/>
              <a:buChar char="•"/>
            </a:pPr>
            <a:endParaRPr lang="en-US" sz="1600" dirty="0"/>
          </a:p>
          <a:p>
            <a:pPr marL="285750" indent="-228600">
              <a:lnSpc>
                <a:spcPct val="90000"/>
              </a:lnSpc>
              <a:spcAft>
                <a:spcPts val="600"/>
              </a:spcAft>
              <a:buFont typeface="Arial" panose="020B0604020202020204" pitchFamily="34" charset="0"/>
              <a:buChar char="•"/>
            </a:pPr>
            <a:endParaRPr lang="en-US" sz="1600" dirty="0"/>
          </a:p>
        </p:txBody>
      </p:sp>
      <p:sp>
        <p:nvSpPr>
          <p:cNvPr id="10" name="Rectangle 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a:extLst>
              <a:ext uri="{FF2B5EF4-FFF2-40B4-BE49-F238E27FC236}">
                <a16:creationId xmlns:a16="http://schemas.microsoft.com/office/drawing/2014/main" id="{5CA46837-FE38-B443-B97D-DEF3367C64CC}"/>
              </a:ext>
            </a:extLst>
          </p:cNvPr>
          <p:cNvPicPr>
            <a:picLocks noChangeAspect="1"/>
          </p:cNvPicPr>
          <p:nvPr/>
        </p:nvPicPr>
        <p:blipFill>
          <a:blip r:embed="rId2"/>
          <a:stretch>
            <a:fillRect/>
          </a:stretch>
        </p:blipFill>
        <p:spPr>
          <a:xfrm>
            <a:off x="5782579" y="807593"/>
            <a:ext cx="5265897" cy="5239568"/>
          </a:xfrm>
          <a:prstGeom prst="rect">
            <a:avLst/>
          </a:prstGeom>
          <a:effectLst/>
        </p:spPr>
      </p:pic>
    </p:spTree>
    <p:extLst>
      <p:ext uri="{BB962C8B-B14F-4D97-AF65-F5344CB8AC3E}">
        <p14:creationId xmlns:p14="http://schemas.microsoft.com/office/powerpoint/2010/main" val="829234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ttangolo 4"/>
          <p:cNvSpPr/>
          <p:nvPr/>
        </p:nvSpPr>
        <p:spPr>
          <a:xfrm>
            <a:off x="108489" y="1658319"/>
            <a:ext cx="4530566" cy="3859078"/>
          </a:xfrm>
          <a:prstGeom prst="rect">
            <a:avLst/>
          </a:prstGeom>
        </p:spPr>
        <p:txBody>
          <a:bodyPr vert="horz" lIns="91440" tIns="45720" rIns="91440" bIns="45720" rtlCol="0">
            <a:normAutofit/>
          </a:bodyPr>
          <a:lstStyle/>
          <a:p>
            <a:pPr algn="just">
              <a:lnSpc>
                <a:spcPct val="80000"/>
              </a:lnSpc>
              <a:spcAft>
                <a:spcPts val="600"/>
              </a:spcAft>
            </a:pPr>
            <a:r>
              <a:rPr lang="fr-FR" sz="2400" b="1" dirty="0">
                <a:solidFill>
                  <a:schemeClr val="bg2">
                    <a:lumMod val="25000"/>
                  </a:schemeClr>
                </a:solidFill>
                <a:latin typeface="Cambria" panose="02040503050406030204" pitchFamily="18" charset="0"/>
              </a:rPr>
              <a:t>Pour chaque objectif spécifique le questionnaire prévoit:</a:t>
            </a:r>
          </a:p>
          <a:p>
            <a:pPr indent="-228600">
              <a:lnSpc>
                <a:spcPct val="90000"/>
              </a:lnSpc>
              <a:spcAft>
                <a:spcPts val="600"/>
              </a:spcAft>
              <a:buFont typeface="Arial" panose="020B0604020202020204" pitchFamily="34" charset="0"/>
              <a:buChar char="•"/>
            </a:pPr>
            <a:endParaRPr lang="en-US" sz="2000" dirty="0">
              <a:latin typeface="Cambria" panose="02040503050406030204" pitchFamily="18" charset="0"/>
            </a:endParaRPr>
          </a:p>
          <a:p>
            <a:pPr marL="285750" indent="-285750">
              <a:buFontTx/>
              <a:buChar char="-"/>
            </a:pPr>
            <a:r>
              <a:rPr lang="fr-FR" sz="2400" dirty="0">
                <a:solidFill>
                  <a:schemeClr val="bg2">
                    <a:lumMod val="25000"/>
                  </a:schemeClr>
                </a:solidFill>
                <a:latin typeface="Cambria" panose="02040503050406030204" pitchFamily="18" charset="0"/>
              </a:rPr>
              <a:t>Batterie de questions à échelle pour classer la pertinence des </a:t>
            </a:r>
            <a:r>
              <a:rPr lang="fr-FR" sz="2400" b="1" dirty="0">
                <a:solidFill>
                  <a:schemeClr val="bg2">
                    <a:lumMod val="25000"/>
                  </a:schemeClr>
                </a:solidFill>
                <a:latin typeface="Cambria" panose="02040503050406030204" pitchFamily="18" charset="0"/>
              </a:rPr>
              <a:t>actions</a:t>
            </a:r>
            <a:r>
              <a:rPr lang="fr-FR" sz="2400" dirty="0">
                <a:solidFill>
                  <a:schemeClr val="bg2">
                    <a:lumMod val="25000"/>
                  </a:schemeClr>
                </a:solidFill>
                <a:latin typeface="Cambria" panose="02040503050406030204" pitchFamily="18" charset="0"/>
              </a:rPr>
              <a:t> proposées pour chaque objectif spécifique (obligatoire);</a:t>
            </a:r>
          </a:p>
          <a:p>
            <a:pPr marL="285750" indent="-285750">
              <a:buFontTx/>
              <a:buChar char="-"/>
            </a:pPr>
            <a:endParaRPr lang="fr-FR" sz="1900" dirty="0">
              <a:solidFill>
                <a:schemeClr val="bg2">
                  <a:lumMod val="25000"/>
                </a:schemeClr>
              </a:solidFill>
              <a:latin typeface="Cambria" panose="02040503050406030204" pitchFamily="18" charset="0"/>
            </a:endParaRPr>
          </a:p>
          <a:p>
            <a:pPr indent="-228600">
              <a:lnSpc>
                <a:spcPct val="90000"/>
              </a:lnSpc>
              <a:spcAft>
                <a:spcPts val="600"/>
              </a:spcAft>
              <a:buFont typeface="Arial" panose="020B0604020202020204" pitchFamily="34" charset="0"/>
              <a:buChar char="•"/>
            </a:pPr>
            <a:endParaRPr lang="en-US" sz="1400" dirty="0"/>
          </a:p>
          <a:p>
            <a:pPr marL="285750" indent="-228600">
              <a:lnSpc>
                <a:spcPct val="90000"/>
              </a:lnSpc>
              <a:spcAft>
                <a:spcPts val="600"/>
              </a:spcAft>
              <a:buFont typeface="Arial" panose="020B0604020202020204" pitchFamily="34" charset="0"/>
              <a:buChar char="•"/>
            </a:pPr>
            <a:endParaRPr lang="en-US" sz="1400" dirty="0"/>
          </a:p>
        </p:txBody>
      </p:sp>
      <p:sp>
        <p:nvSpPr>
          <p:cNvPr id="21"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a:extLst>
              <a:ext uri="{FF2B5EF4-FFF2-40B4-BE49-F238E27FC236}">
                <a16:creationId xmlns:a16="http://schemas.microsoft.com/office/drawing/2014/main" id="{6AC893DD-0330-314E-94D3-323E97A939D3}"/>
              </a:ext>
            </a:extLst>
          </p:cNvPr>
          <p:cNvPicPr>
            <a:picLocks noChangeAspect="1"/>
          </p:cNvPicPr>
          <p:nvPr/>
        </p:nvPicPr>
        <p:blipFill>
          <a:blip r:embed="rId2"/>
          <a:stretch>
            <a:fillRect/>
          </a:stretch>
        </p:blipFill>
        <p:spPr>
          <a:xfrm>
            <a:off x="5299395" y="640790"/>
            <a:ext cx="6232265" cy="5573174"/>
          </a:xfrm>
          <a:prstGeom prst="rect">
            <a:avLst/>
          </a:prstGeom>
          <a:effectLst/>
        </p:spPr>
      </p:pic>
      <p:sp>
        <p:nvSpPr>
          <p:cNvPr id="13" name="CasellaDiTesto 12">
            <a:extLst>
              <a:ext uri="{FF2B5EF4-FFF2-40B4-BE49-F238E27FC236}">
                <a16:creationId xmlns:a16="http://schemas.microsoft.com/office/drawing/2014/main" id="{14D33D2A-2652-A843-8389-166B471AB856}"/>
              </a:ext>
            </a:extLst>
          </p:cNvPr>
          <p:cNvSpPr txBox="1"/>
          <p:nvPr/>
        </p:nvSpPr>
        <p:spPr>
          <a:xfrm>
            <a:off x="0" y="1"/>
            <a:ext cx="4639056" cy="138709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200">
                <a:solidFill>
                  <a:schemeClr val="bg1"/>
                </a:solidFill>
                <a:latin typeface="Trebuchet MS" panose="020B0603020202020204" pitchFamily="34" charset="0"/>
                <a:ea typeface="+mj-ea"/>
                <a:cs typeface="+mj-cs"/>
              </a:rPr>
              <a:t>STRUCTURE DES DEMANDES</a:t>
            </a:r>
            <a:endParaRPr lang="en-US" sz="3200" dirty="0">
              <a:solidFill>
                <a:schemeClr val="bg1"/>
              </a:solidFill>
              <a:latin typeface="Trebuchet MS" panose="020B0603020202020204" pitchFamily="34" charset="0"/>
              <a:ea typeface="+mj-ea"/>
              <a:cs typeface="+mj-cs"/>
            </a:endParaRPr>
          </a:p>
        </p:txBody>
      </p:sp>
    </p:spTree>
    <p:extLst>
      <p:ext uri="{BB962C8B-B14F-4D97-AF65-F5344CB8AC3E}">
        <p14:creationId xmlns:p14="http://schemas.microsoft.com/office/powerpoint/2010/main" val="313811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ttangolo 4"/>
          <p:cNvSpPr/>
          <p:nvPr/>
        </p:nvSpPr>
        <p:spPr>
          <a:xfrm>
            <a:off x="108489" y="1658319"/>
            <a:ext cx="4530566" cy="3859078"/>
          </a:xfrm>
          <a:prstGeom prst="rect">
            <a:avLst/>
          </a:prstGeom>
        </p:spPr>
        <p:txBody>
          <a:bodyPr vert="horz" lIns="91440" tIns="45720" rIns="91440" bIns="45720" rtlCol="0">
            <a:normAutofit/>
          </a:bodyPr>
          <a:lstStyle/>
          <a:p>
            <a:pPr algn="just">
              <a:lnSpc>
                <a:spcPct val="80000"/>
              </a:lnSpc>
              <a:spcAft>
                <a:spcPts val="600"/>
              </a:spcAft>
            </a:pPr>
            <a:r>
              <a:rPr lang="fr-FR" sz="2400" b="1">
                <a:solidFill>
                  <a:schemeClr val="bg2">
                    <a:lumMod val="25000"/>
                  </a:schemeClr>
                </a:solidFill>
                <a:latin typeface="Cambria" panose="02040503050406030204" pitchFamily="18" charset="0"/>
              </a:rPr>
              <a:t>Pour chaque objectif spécifique le questionnaire prévoit:</a:t>
            </a:r>
          </a:p>
          <a:p>
            <a:pPr indent="-228600">
              <a:lnSpc>
                <a:spcPct val="90000"/>
              </a:lnSpc>
              <a:spcAft>
                <a:spcPts val="600"/>
              </a:spcAft>
              <a:buFont typeface="Arial" panose="020B0604020202020204" pitchFamily="34" charset="0"/>
              <a:buChar char="•"/>
            </a:pPr>
            <a:endParaRPr lang="en-US" sz="2000">
              <a:latin typeface="Cambria" panose="02040503050406030204" pitchFamily="18" charset="0"/>
            </a:endParaRPr>
          </a:p>
          <a:p>
            <a:pPr marL="285750" indent="-285750">
              <a:buFontTx/>
              <a:buChar char="-"/>
            </a:pPr>
            <a:r>
              <a:rPr lang="fr-FR" sz="2400">
                <a:solidFill>
                  <a:schemeClr val="bg2">
                    <a:lumMod val="25000"/>
                  </a:schemeClr>
                </a:solidFill>
                <a:latin typeface="Cambria" panose="02040503050406030204" pitchFamily="18" charset="0"/>
              </a:rPr>
              <a:t>Une espace où indiquer d'autres actions plus importantes qui ne figurent pas parmi celles énumérées (facultative).</a:t>
            </a:r>
          </a:p>
          <a:p>
            <a:pPr marL="285750" indent="-285750">
              <a:buFontTx/>
              <a:buChar char="-"/>
            </a:pPr>
            <a:endParaRPr lang="fr-FR" sz="1900">
              <a:solidFill>
                <a:schemeClr val="bg2">
                  <a:lumMod val="25000"/>
                </a:schemeClr>
              </a:solidFill>
              <a:latin typeface="Cambria" panose="02040503050406030204" pitchFamily="18" charset="0"/>
            </a:endParaRPr>
          </a:p>
          <a:p>
            <a:pPr indent="-228600">
              <a:lnSpc>
                <a:spcPct val="90000"/>
              </a:lnSpc>
              <a:spcAft>
                <a:spcPts val="600"/>
              </a:spcAft>
              <a:buFont typeface="Arial" panose="020B0604020202020204" pitchFamily="34" charset="0"/>
              <a:buChar char="•"/>
            </a:pPr>
            <a:endParaRPr lang="en-US" sz="1400"/>
          </a:p>
          <a:p>
            <a:pPr marL="285750" indent="-228600">
              <a:lnSpc>
                <a:spcPct val="90000"/>
              </a:lnSpc>
              <a:spcAft>
                <a:spcPts val="600"/>
              </a:spcAft>
              <a:buFont typeface="Arial" panose="020B0604020202020204" pitchFamily="34" charset="0"/>
              <a:buChar char="•"/>
            </a:pPr>
            <a:endParaRPr lang="en-US" sz="1400" dirty="0"/>
          </a:p>
        </p:txBody>
      </p:sp>
      <p:sp>
        <p:nvSpPr>
          <p:cNvPr id="21"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asellaDiTesto 12">
            <a:extLst>
              <a:ext uri="{FF2B5EF4-FFF2-40B4-BE49-F238E27FC236}">
                <a16:creationId xmlns:a16="http://schemas.microsoft.com/office/drawing/2014/main" id="{14D33D2A-2652-A843-8389-166B471AB856}"/>
              </a:ext>
            </a:extLst>
          </p:cNvPr>
          <p:cNvSpPr txBox="1"/>
          <p:nvPr/>
        </p:nvSpPr>
        <p:spPr>
          <a:xfrm>
            <a:off x="0" y="1"/>
            <a:ext cx="4639056" cy="138709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200" dirty="0">
                <a:solidFill>
                  <a:schemeClr val="bg1"/>
                </a:solidFill>
                <a:latin typeface="Trebuchet MS" panose="020B0603020202020204" pitchFamily="34" charset="0"/>
                <a:ea typeface="+mj-ea"/>
                <a:cs typeface="+mj-cs"/>
              </a:rPr>
              <a:t>STRUCTURE DES DEMANDES</a:t>
            </a:r>
          </a:p>
        </p:txBody>
      </p:sp>
      <p:pic>
        <p:nvPicPr>
          <p:cNvPr id="2" name="Immagine 1">
            <a:extLst>
              <a:ext uri="{FF2B5EF4-FFF2-40B4-BE49-F238E27FC236}">
                <a16:creationId xmlns:a16="http://schemas.microsoft.com/office/drawing/2014/main" id="{F924F38D-A6E5-1845-9EF0-C9477E1D83EB}"/>
              </a:ext>
            </a:extLst>
          </p:cNvPr>
          <p:cNvPicPr>
            <a:picLocks noChangeAspect="1"/>
          </p:cNvPicPr>
          <p:nvPr/>
        </p:nvPicPr>
        <p:blipFill>
          <a:blip r:embed="rId2"/>
          <a:stretch>
            <a:fillRect/>
          </a:stretch>
        </p:blipFill>
        <p:spPr>
          <a:xfrm>
            <a:off x="5470901" y="603414"/>
            <a:ext cx="5789351" cy="5708623"/>
          </a:xfrm>
          <a:prstGeom prst="rect">
            <a:avLst/>
          </a:prstGeom>
        </p:spPr>
      </p:pic>
    </p:spTree>
    <p:extLst>
      <p:ext uri="{BB962C8B-B14F-4D97-AF65-F5344CB8AC3E}">
        <p14:creationId xmlns:p14="http://schemas.microsoft.com/office/powerpoint/2010/main" val="4141849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6A0DE580-B016-2A49-A5F1-9199FEB16852}"/>
              </a:ext>
            </a:extLst>
          </p:cNvPr>
          <p:cNvSpPr txBox="1"/>
          <p:nvPr/>
        </p:nvSpPr>
        <p:spPr>
          <a:xfrm>
            <a:off x="0" y="1450890"/>
            <a:ext cx="12087064" cy="646331"/>
          </a:xfrm>
          <a:prstGeom prst="rect">
            <a:avLst/>
          </a:prstGeom>
          <a:noFill/>
        </p:spPr>
        <p:txBody>
          <a:bodyPr wrap="square" rtlCol="0">
            <a:spAutoFit/>
          </a:bodyPr>
          <a:lstStyle/>
          <a:p>
            <a:pPr algn="ctr"/>
            <a:r>
              <a:rPr lang="fr-FR" b="1" dirty="0">
                <a:solidFill>
                  <a:schemeClr val="bg2">
                    <a:lumMod val="25000"/>
                  </a:schemeClr>
                </a:solidFill>
                <a:latin typeface="Cambria" panose="02040503050406030204" pitchFamily="18" charset="0"/>
              </a:rPr>
              <a:t>Questions ouvertes sur les aspects organisationnels et orientations générales du futur Programme:</a:t>
            </a:r>
            <a:endParaRPr lang="it-IT" b="1" dirty="0">
              <a:solidFill>
                <a:schemeClr val="bg2">
                  <a:lumMod val="25000"/>
                </a:schemeClr>
              </a:solidFill>
              <a:latin typeface="Cambria" panose="02040503050406030204" pitchFamily="18" charset="0"/>
            </a:endParaRPr>
          </a:p>
          <a:p>
            <a:pPr algn="ctr"/>
            <a:endParaRPr lang="it-IT" dirty="0"/>
          </a:p>
        </p:txBody>
      </p:sp>
      <p:sp>
        <p:nvSpPr>
          <p:cNvPr id="6" name="CasellaDiTesto 5">
            <a:extLst>
              <a:ext uri="{FF2B5EF4-FFF2-40B4-BE49-F238E27FC236}">
                <a16:creationId xmlns:a16="http://schemas.microsoft.com/office/drawing/2014/main" id="{7F96276E-F23E-8E4D-A53E-4F294344429E}"/>
              </a:ext>
            </a:extLst>
          </p:cNvPr>
          <p:cNvSpPr txBox="1"/>
          <p:nvPr/>
        </p:nvSpPr>
        <p:spPr>
          <a:xfrm>
            <a:off x="2712203" y="790414"/>
            <a:ext cx="1878848" cy="369332"/>
          </a:xfrm>
          <a:prstGeom prst="rect">
            <a:avLst/>
          </a:prstGeom>
          <a:noFill/>
        </p:spPr>
        <p:txBody>
          <a:bodyPr wrap="none" rtlCol="0">
            <a:spAutoFit/>
          </a:bodyPr>
          <a:lstStyle/>
          <a:p>
            <a:r>
              <a:rPr lang="fr-FR" dirty="0">
                <a:solidFill>
                  <a:schemeClr val="bg2">
                    <a:lumMod val="25000"/>
                  </a:schemeClr>
                </a:solidFill>
                <a:latin typeface="Cambria" panose="02040503050406030204" pitchFamily="18" charset="0"/>
              </a:rPr>
              <a:t>troisième section</a:t>
            </a:r>
            <a:endParaRPr lang="it-IT" dirty="0"/>
          </a:p>
        </p:txBody>
      </p:sp>
      <p:sp>
        <p:nvSpPr>
          <p:cNvPr id="8" name="Titolo 1">
            <a:extLst>
              <a:ext uri="{FF2B5EF4-FFF2-40B4-BE49-F238E27FC236}">
                <a16:creationId xmlns:a16="http://schemas.microsoft.com/office/drawing/2014/main" id="{B505872C-DDD6-8149-B702-36B5382D40F0}"/>
              </a:ext>
            </a:extLst>
          </p:cNvPr>
          <p:cNvSpPr>
            <a:spLocks noGrp="1"/>
          </p:cNvSpPr>
          <p:nvPr>
            <p:ph type="title"/>
          </p:nvPr>
        </p:nvSpPr>
        <p:spPr>
          <a:xfrm>
            <a:off x="1" y="387179"/>
            <a:ext cx="12191999" cy="683740"/>
          </a:xfrm>
        </p:spPr>
        <p:txBody>
          <a:bodyPr/>
          <a:lstStyle/>
          <a:p>
            <a:pPr algn="ctr"/>
            <a:r>
              <a:rPr lang="fr-FR" sz="3200" dirty="0">
                <a:solidFill>
                  <a:schemeClr val="bg1"/>
                </a:solidFill>
                <a:latin typeface="Trebuchet MS" panose="020B0603020202020204" pitchFamily="34" charset="0"/>
              </a:rPr>
              <a:t>TROSIÈME SECTION DU QUESTIONNAIRE</a:t>
            </a:r>
            <a:endParaRPr lang="it-IT" sz="3200" dirty="0">
              <a:solidFill>
                <a:schemeClr val="bg1"/>
              </a:solidFill>
              <a:latin typeface="Trebuchet MS" panose="020B0603020202020204" pitchFamily="34" charset="0"/>
            </a:endParaRPr>
          </a:p>
        </p:txBody>
      </p:sp>
      <p:sp>
        <p:nvSpPr>
          <p:cNvPr id="9" name="Rettangolo 8">
            <a:extLst>
              <a:ext uri="{FF2B5EF4-FFF2-40B4-BE49-F238E27FC236}">
                <a16:creationId xmlns:a16="http://schemas.microsoft.com/office/drawing/2014/main" id="{D045E99C-D7D6-0344-BFD7-5F7ABB47F209}"/>
              </a:ext>
            </a:extLst>
          </p:cNvPr>
          <p:cNvSpPr/>
          <p:nvPr/>
        </p:nvSpPr>
        <p:spPr>
          <a:xfrm>
            <a:off x="444285" y="1877843"/>
            <a:ext cx="11303430" cy="3748719"/>
          </a:xfrm>
          <a:prstGeom prst="rect">
            <a:avLst/>
          </a:prstGeom>
        </p:spPr>
        <p:txBody>
          <a:bodyPr wrap="square">
            <a:spAutoFit/>
          </a:bodyPr>
          <a:lstStyle/>
          <a:p>
            <a:pPr marL="571500" indent="-457200" algn="just">
              <a:lnSpc>
                <a:spcPct val="80000"/>
              </a:lnSpc>
              <a:spcAft>
                <a:spcPts val="600"/>
              </a:spcAft>
              <a:buFont typeface="+mj-lt"/>
              <a:buAutoNum type="arabicParenR"/>
            </a:pPr>
            <a:r>
              <a:rPr lang="fr-FR" sz="1900" dirty="0">
                <a:solidFill>
                  <a:schemeClr val="bg2">
                    <a:lumMod val="25000"/>
                  </a:schemeClr>
                </a:solidFill>
                <a:latin typeface="Cambria" panose="02040503050406030204" pitchFamily="18" charset="0"/>
              </a:rPr>
              <a:t>Comment le nouveau programme peut-il contribuer aux nouveaux défis posés par la pandémie COVID-19</a:t>
            </a:r>
          </a:p>
          <a:p>
            <a:pPr marL="571500" indent="-457200" algn="just">
              <a:lnSpc>
                <a:spcPct val="80000"/>
              </a:lnSpc>
              <a:spcAft>
                <a:spcPts val="600"/>
              </a:spcAft>
              <a:buFont typeface="+mj-lt"/>
              <a:buAutoNum type="arabicParenR"/>
            </a:pPr>
            <a:endParaRPr lang="fr-FR" sz="1900" dirty="0">
              <a:solidFill>
                <a:schemeClr val="bg2">
                  <a:lumMod val="25000"/>
                </a:schemeClr>
              </a:solidFill>
              <a:latin typeface="Cambria" panose="02040503050406030204" pitchFamily="18" charset="0"/>
            </a:endParaRPr>
          </a:p>
          <a:p>
            <a:pPr marL="571500" indent="-457200" algn="just">
              <a:lnSpc>
                <a:spcPct val="80000"/>
              </a:lnSpc>
              <a:spcAft>
                <a:spcPts val="600"/>
              </a:spcAft>
              <a:buFont typeface="+mj-lt"/>
              <a:buAutoNum type="arabicParenR"/>
            </a:pPr>
            <a:r>
              <a:rPr lang="fr-FR" sz="1900" dirty="0">
                <a:solidFill>
                  <a:schemeClr val="bg2">
                    <a:lumMod val="25000"/>
                  </a:schemeClr>
                </a:solidFill>
                <a:latin typeface="Cambria" panose="02040503050406030204" pitchFamily="18" charset="0"/>
              </a:rPr>
              <a:t>Quelles devraient être les priorités du programme pour faire face aux difficultés majeures causées par la crise Covid19</a:t>
            </a:r>
          </a:p>
          <a:p>
            <a:pPr marL="571500" indent="-457200" algn="just">
              <a:lnSpc>
                <a:spcPct val="80000"/>
              </a:lnSpc>
              <a:spcAft>
                <a:spcPts val="600"/>
              </a:spcAft>
              <a:buFont typeface="+mj-lt"/>
              <a:buAutoNum type="arabicParenR"/>
            </a:pPr>
            <a:endParaRPr lang="fr-FR" sz="1900" dirty="0">
              <a:solidFill>
                <a:schemeClr val="bg2">
                  <a:lumMod val="25000"/>
                </a:schemeClr>
              </a:solidFill>
              <a:latin typeface="Cambria" panose="02040503050406030204" pitchFamily="18" charset="0"/>
            </a:endParaRPr>
          </a:p>
          <a:p>
            <a:pPr marL="571500" indent="-457200" algn="just">
              <a:lnSpc>
                <a:spcPct val="80000"/>
              </a:lnSpc>
              <a:spcAft>
                <a:spcPts val="600"/>
              </a:spcAft>
              <a:buFont typeface="+mj-lt"/>
              <a:buAutoNum type="arabicParenR"/>
            </a:pPr>
            <a:r>
              <a:rPr lang="fr-FR" sz="1900" dirty="0">
                <a:solidFill>
                  <a:schemeClr val="bg2">
                    <a:lumMod val="25000"/>
                  </a:schemeClr>
                </a:solidFill>
                <a:latin typeface="Cambria" panose="02040503050406030204" pitchFamily="18" charset="0"/>
              </a:rPr>
              <a:t>Comment il est possible assurer un plus grand engagement des parties prenantes territoriaux du programme, en particulier des nouveaux acteurs</a:t>
            </a:r>
          </a:p>
          <a:p>
            <a:pPr marL="571500" indent="-457200" algn="just">
              <a:lnSpc>
                <a:spcPct val="80000"/>
              </a:lnSpc>
              <a:spcAft>
                <a:spcPts val="600"/>
              </a:spcAft>
              <a:buFont typeface="+mj-lt"/>
              <a:buAutoNum type="arabicParenR"/>
            </a:pPr>
            <a:endParaRPr lang="fr-FR" sz="1900" dirty="0">
              <a:solidFill>
                <a:schemeClr val="bg2">
                  <a:lumMod val="25000"/>
                </a:schemeClr>
              </a:solidFill>
              <a:latin typeface="Cambria" panose="02040503050406030204" pitchFamily="18" charset="0"/>
            </a:endParaRPr>
          </a:p>
          <a:p>
            <a:pPr marL="571500" indent="-457200" algn="just">
              <a:lnSpc>
                <a:spcPct val="80000"/>
              </a:lnSpc>
              <a:spcAft>
                <a:spcPts val="600"/>
              </a:spcAft>
              <a:buFont typeface="+mj-lt"/>
              <a:buAutoNum type="arabicParenR"/>
            </a:pPr>
            <a:r>
              <a:rPr lang="fr-FR" sz="1900" dirty="0">
                <a:solidFill>
                  <a:schemeClr val="bg2">
                    <a:lumMod val="25000"/>
                  </a:schemeClr>
                </a:solidFill>
                <a:latin typeface="Cambria" panose="02040503050406030204" pitchFamily="18" charset="0"/>
              </a:rPr>
              <a:t>Comment améliorer les activités d’information et de communication afin de sensibiliser les citoyens aux résultats du programme et des projets               </a:t>
            </a:r>
            <a:endParaRPr lang="it-IT" sz="1900" dirty="0">
              <a:solidFill>
                <a:schemeClr val="bg2">
                  <a:lumMod val="25000"/>
                </a:schemeClr>
              </a:solidFill>
              <a:latin typeface="Cambria" panose="02040503050406030204" pitchFamily="18" charset="0"/>
            </a:endParaRPr>
          </a:p>
          <a:p>
            <a:pPr marL="571500" indent="-457200" algn="just">
              <a:lnSpc>
                <a:spcPct val="80000"/>
              </a:lnSpc>
              <a:spcAft>
                <a:spcPts val="600"/>
              </a:spcAft>
              <a:buFont typeface="+mj-lt"/>
              <a:buAutoNum type="arabicParenR"/>
            </a:pPr>
            <a:endParaRPr lang="it-IT" sz="1900" dirty="0">
              <a:solidFill>
                <a:schemeClr val="bg2">
                  <a:lumMod val="25000"/>
                </a:schemeClr>
              </a:solidFill>
              <a:latin typeface="Cambria" panose="02040503050406030204" pitchFamily="18" charset="0"/>
            </a:endParaRPr>
          </a:p>
          <a:p>
            <a:pPr marL="571500" indent="-457200" algn="just">
              <a:lnSpc>
                <a:spcPct val="80000"/>
              </a:lnSpc>
              <a:spcAft>
                <a:spcPts val="600"/>
              </a:spcAft>
              <a:buFont typeface="+mj-lt"/>
              <a:buAutoNum type="arabicParenR"/>
            </a:pPr>
            <a:r>
              <a:rPr lang="fr-FR" sz="1900" dirty="0">
                <a:solidFill>
                  <a:schemeClr val="bg2">
                    <a:lumMod val="25000"/>
                  </a:schemeClr>
                </a:solidFill>
                <a:latin typeface="Cambria" panose="02040503050406030204" pitchFamily="18" charset="0"/>
              </a:rPr>
              <a:t>Quelles sont les meilleures pratiques pour garantir une gouvernance efficace du Programme </a:t>
            </a:r>
          </a:p>
        </p:txBody>
      </p:sp>
    </p:spTree>
    <p:extLst>
      <p:ext uri="{BB962C8B-B14F-4D97-AF65-F5344CB8AC3E}">
        <p14:creationId xmlns:p14="http://schemas.microsoft.com/office/powerpoint/2010/main" val="2934153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4F630E18-0D91-974B-809C-D823C9965DBE}"/>
              </a:ext>
            </a:extLst>
          </p:cNvPr>
          <p:cNvSpPr>
            <a:spLocks noGrp="1"/>
          </p:cNvSpPr>
          <p:nvPr>
            <p:ph type="title"/>
          </p:nvPr>
        </p:nvSpPr>
        <p:spPr>
          <a:xfrm>
            <a:off x="1" y="387179"/>
            <a:ext cx="12191999" cy="683740"/>
          </a:xfrm>
        </p:spPr>
        <p:txBody>
          <a:bodyPr/>
          <a:lstStyle/>
          <a:p>
            <a:pPr algn="ctr"/>
            <a:r>
              <a:rPr lang="fr-FR" sz="3200">
                <a:solidFill>
                  <a:schemeClr val="bg1"/>
                </a:solidFill>
                <a:latin typeface="Trebuchet MS" panose="020B0603020202020204" pitchFamily="34" charset="0"/>
              </a:rPr>
              <a:t>GROUPES CIBLES</a:t>
            </a:r>
            <a:endParaRPr lang="it-IT" sz="3200" dirty="0">
              <a:solidFill>
                <a:schemeClr val="bg1"/>
              </a:solidFill>
              <a:latin typeface="Trebuchet MS" panose="020B0603020202020204" pitchFamily="34" charset="0"/>
            </a:endParaRPr>
          </a:p>
        </p:txBody>
      </p:sp>
      <p:graphicFrame>
        <p:nvGraphicFramePr>
          <p:cNvPr id="15" name="CasellaDiTesto 4">
            <a:extLst>
              <a:ext uri="{FF2B5EF4-FFF2-40B4-BE49-F238E27FC236}">
                <a16:creationId xmlns:a16="http://schemas.microsoft.com/office/drawing/2014/main" id="{7DA76395-7EA5-184C-AF27-2AF250EE45B3}"/>
              </a:ext>
            </a:extLst>
          </p:cNvPr>
          <p:cNvGraphicFramePr/>
          <p:nvPr>
            <p:extLst>
              <p:ext uri="{D42A27DB-BD31-4B8C-83A1-F6EECF244321}">
                <p14:modId xmlns:p14="http://schemas.microsoft.com/office/powerpoint/2010/main" val="1148393150"/>
              </p:ext>
            </p:extLst>
          </p:nvPr>
        </p:nvGraphicFramePr>
        <p:xfrm>
          <a:off x="743919" y="1642820"/>
          <a:ext cx="10808001" cy="4580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39049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a:spLocks noGrp="1"/>
          </p:cNvSpPr>
          <p:nvPr>
            <p:ph type="title"/>
          </p:nvPr>
        </p:nvSpPr>
        <p:spPr>
          <a:xfrm>
            <a:off x="1" y="359844"/>
            <a:ext cx="12191999" cy="568411"/>
          </a:xfrm>
        </p:spPr>
        <p:txBody>
          <a:bodyPr/>
          <a:lstStyle/>
          <a:p>
            <a:pPr algn="ctr"/>
            <a:r>
              <a:rPr lang="fr-FR" sz="3200" dirty="0">
                <a:solidFill>
                  <a:schemeClr val="bg1"/>
                </a:solidFill>
                <a:latin typeface="Trebuchet MS" panose="020B0603020202020204" pitchFamily="34" charset="0"/>
              </a:rPr>
              <a:t>CALENDRIER DE LA PREMIÈRE PHASE DE CONSULTATION</a:t>
            </a:r>
            <a:endParaRPr lang="it-IT" dirty="0"/>
          </a:p>
        </p:txBody>
      </p:sp>
      <p:sp>
        <p:nvSpPr>
          <p:cNvPr id="9" name="Rettangolo 8"/>
          <p:cNvSpPr/>
          <p:nvPr/>
        </p:nvSpPr>
        <p:spPr>
          <a:xfrm>
            <a:off x="5502877" y="4739318"/>
            <a:ext cx="4069492" cy="923330"/>
          </a:xfrm>
          <a:prstGeom prst="rect">
            <a:avLst/>
          </a:prstGeom>
        </p:spPr>
        <p:txBody>
          <a:bodyPr wrap="square">
            <a:spAutoFit/>
          </a:bodyPr>
          <a:lstStyle/>
          <a:p>
            <a:pPr marL="285750" indent="-285750" algn="just">
              <a:buFont typeface="Wingdings" pitchFamily="2" charset="2"/>
              <a:buChar char="v"/>
            </a:pPr>
            <a:r>
              <a:rPr lang="fr-FR" dirty="0">
                <a:solidFill>
                  <a:schemeClr val="bg2">
                    <a:lumMod val="25000"/>
                  </a:schemeClr>
                </a:solidFill>
                <a:latin typeface="Cambria" panose="02040503050406030204" pitchFamily="18" charset="0"/>
                <a:ea typeface="Cambria" panose="02040503050406030204" pitchFamily="18" charset="0"/>
              </a:rPr>
              <a:t>Organisation de table thématiques en visioconférence avec le support de TESIM et de l’Antenne en Tunisie </a:t>
            </a:r>
            <a:endParaRPr lang="it-IT" dirty="0">
              <a:solidFill>
                <a:schemeClr val="bg2">
                  <a:lumMod val="25000"/>
                </a:schemeClr>
              </a:solidFill>
              <a:latin typeface="Cambria" panose="02040503050406030204" pitchFamily="18" charset="0"/>
              <a:ea typeface="Cambria" panose="02040503050406030204" pitchFamily="18" charset="0"/>
            </a:endParaRPr>
          </a:p>
        </p:txBody>
      </p:sp>
      <p:sp>
        <p:nvSpPr>
          <p:cNvPr id="10" name="CasellaDiTesto 9"/>
          <p:cNvSpPr txBox="1"/>
          <p:nvPr/>
        </p:nvSpPr>
        <p:spPr>
          <a:xfrm>
            <a:off x="0" y="1897100"/>
            <a:ext cx="4283675" cy="3416320"/>
          </a:xfrm>
          <a:prstGeom prst="rect">
            <a:avLst/>
          </a:prstGeom>
          <a:noFill/>
        </p:spPr>
        <p:txBody>
          <a:bodyPr wrap="square" rtlCol="0">
            <a:spAutoFit/>
          </a:bodyPr>
          <a:lstStyle/>
          <a:p>
            <a:pPr marL="285750" indent="-285750" algn="just">
              <a:buFont typeface="Wingdings" panose="05000000000000000000" pitchFamily="2" charset="2"/>
              <a:buChar char="v"/>
            </a:pPr>
            <a:r>
              <a:rPr lang="fr-FR" b="1" u="sng" dirty="0">
                <a:solidFill>
                  <a:schemeClr val="bg2">
                    <a:lumMod val="25000"/>
                  </a:schemeClr>
                </a:solidFill>
                <a:latin typeface="Cambria" panose="02040503050406030204" pitchFamily="18" charset="0"/>
                <a:ea typeface="Cambria" panose="02040503050406030204" pitchFamily="18" charset="0"/>
              </a:rPr>
              <a:t>Cartographie des parties prenantes</a:t>
            </a:r>
            <a:r>
              <a:rPr lang="fr-FR" dirty="0">
                <a:solidFill>
                  <a:schemeClr val="bg2">
                    <a:lumMod val="25000"/>
                  </a:schemeClr>
                </a:solidFill>
                <a:latin typeface="Cambria" panose="02040503050406030204" pitchFamily="18" charset="0"/>
                <a:ea typeface="Cambria" panose="02040503050406030204" pitchFamily="18" charset="0"/>
              </a:rPr>
              <a:t> et préparation de la liste des partenaires prenants à impliquer dans la première phase de consultation, utilisant les bases de données de l'AG et de l’AN</a:t>
            </a:r>
          </a:p>
          <a:p>
            <a:pPr marL="285750" indent="-285750" algn="just">
              <a:buFont typeface="Wingdings" panose="05000000000000000000" pitchFamily="2" charset="2"/>
              <a:buChar char="v"/>
            </a:pPr>
            <a:endParaRPr lang="fr-FR" dirty="0">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dirty="0">
                <a:solidFill>
                  <a:schemeClr val="bg2">
                    <a:lumMod val="25000"/>
                  </a:schemeClr>
                </a:solidFill>
                <a:latin typeface="Cambria" panose="02040503050406030204" pitchFamily="18" charset="0"/>
                <a:ea typeface="Cambria" panose="02040503050406030204" pitchFamily="18" charset="0"/>
              </a:rPr>
              <a:t>Le questionnaire sera préparé en italien et en français et administrés à travers l’utilisation d’une plate-forme open source (Monkey Survey) </a:t>
            </a:r>
            <a:endParaRPr lang="it-IT" dirty="0">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endParaRPr lang="it-IT" dirty="0"/>
          </a:p>
        </p:txBody>
      </p:sp>
      <p:sp>
        <p:nvSpPr>
          <p:cNvPr id="12" name="Rettangolo 11"/>
          <p:cNvSpPr/>
          <p:nvPr/>
        </p:nvSpPr>
        <p:spPr>
          <a:xfrm>
            <a:off x="5502877" y="4155404"/>
            <a:ext cx="4069492" cy="4379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2400" b="1" dirty="0">
                <a:solidFill>
                  <a:schemeClr val="bg1"/>
                </a:solidFill>
                <a:latin typeface="Cambria" panose="02040503050406030204" pitchFamily="18" charset="0"/>
                <a:ea typeface="Cambria" panose="02040503050406030204" pitchFamily="18" charset="0"/>
              </a:rPr>
              <a:t>Septembre – Octobre 2021 </a:t>
            </a:r>
          </a:p>
        </p:txBody>
      </p:sp>
      <p:sp>
        <p:nvSpPr>
          <p:cNvPr id="13" name="Rettangolo 12"/>
          <p:cNvSpPr/>
          <p:nvPr/>
        </p:nvSpPr>
        <p:spPr>
          <a:xfrm>
            <a:off x="214184" y="1459119"/>
            <a:ext cx="4069492" cy="4379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2400" b="1" dirty="0">
                <a:solidFill>
                  <a:schemeClr val="bg1"/>
                </a:solidFill>
                <a:latin typeface="Cambria" panose="02040503050406030204" pitchFamily="18" charset="0"/>
                <a:ea typeface="Cambria" panose="02040503050406030204" pitchFamily="18" charset="0"/>
              </a:rPr>
              <a:t>Juillet – Aout 2021 </a:t>
            </a:r>
          </a:p>
        </p:txBody>
      </p:sp>
      <p:pic>
        <p:nvPicPr>
          <p:cNvPr id="1026" name="Picture 2" descr="Calendar – trackdays.events">
            <a:extLst>
              <a:ext uri="{FF2B5EF4-FFF2-40B4-BE49-F238E27FC236}">
                <a16:creationId xmlns:a16="http://schemas.microsoft.com/office/drawing/2014/main" id="{AF41F02C-C95C-6B4F-A98A-60B405CD19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5573" y="1459119"/>
            <a:ext cx="4069491" cy="2540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606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E3326854-3D53-9648-8D29-55D0E1F704E1}"/>
              </a:ext>
            </a:extLst>
          </p:cNvPr>
          <p:cNvSpPr/>
          <p:nvPr/>
        </p:nvSpPr>
        <p:spPr>
          <a:xfrm>
            <a:off x="472084" y="1567348"/>
            <a:ext cx="3811588" cy="4464050"/>
          </a:xfrm>
          <a:prstGeom prst="rect">
            <a:avLst/>
          </a:prstGeom>
        </p:spPr>
        <p:txBody>
          <a:bodyPr wrap="square" anchor="t">
            <a:normAutofit/>
          </a:bodyPr>
          <a:lstStyle/>
          <a:p>
            <a:pPr>
              <a:lnSpc>
                <a:spcPct val="90000"/>
              </a:lnSpc>
              <a:spcAft>
                <a:spcPts val="600"/>
              </a:spcAft>
            </a:pPr>
            <a:r>
              <a:rPr lang="fr-FR" sz="2400" dirty="0">
                <a:solidFill>
                  <a:schemeClr val="bg2">
                    <a:lumMod val="25000"/>
                  </a:schemeClr>
                </a:solidFill>
                <a:latin typeface="Cambria" panose="02040503050406030204" pitchFamily="18" charset="0"/>
              </a:rPr>
              <a:t>La parcours de consultation aura l’objectif de ramasser dans l’arc d’un mois des contributions et des considérations qui seront élaborées en forme agrégée et seront utilisés pour la rédaction de documents de synthèse à support des parcours de comparaison partenariale, en indiquant les contributions reçues.</a:t>
            </a:r>
            <a:endParaRPr lang="it-IT" sz="2400" dirty="0">
              <a:solidFill>
                <a:schemeClr val="bg2">
                  <a:lumMod val="25000"/>
                </a:schemeClr>
              </a:solidFill>
              <a:latin typeface="Cambria" panose="02040503050406030204" pitchFamily="18" charset="0"/>
            </a:endParaRPr>
          </a:p>
        </p:txBody>
      </p:sp>
      <p:sp>
        <p:nvSpPr>
          <p:cNvPr id="8" name="CasellaDiTesto 7">
            <a:extLst>
              <a:ext uri="{FF2B5EF4-FFF2-40B4-BE49-F238E27FC236}">
                <a16:creationId xmlns:a16="http://schemas.microsoft.com/office/drawing/2014/main" id="{34D328B0-ED17-774F-96D4-E306B729ED2A}"/>
              </a:ext>
            </a:extLst>
          </p:cNvPr>
          <p:cNvSpPr txBox="1"/>
          <p:nvPr/>
        </p:nvSpPr>
        <p:spPr>
          <a:xfrm>
            <a:off x="8340437" y="1567348"/>
            <a:ext cx="3204450" cy="4464050"/>
          </a:xfrm>
          <a:prstGeom prst="rect">
            <a:avLst/>
          </a:prstGeom>
          <a:noFill/>
        </p:spPr>
        <p:txBody>
          <a:bodyPr wrap="square" rtlCol="0" anchor="t">
            <a:normAutofit lnSpcReduction="10000"/>
          </a:bodyPr>
          <a:lstStyle/>
          <a:p>
            <a:pPr>
              <a:lnSpc>
                <a:spcPct val="90000"/>
              </a:lnSpc>
              <a:spcAft>
                <a:spcPts val="600"/>
              </a:spcAft>
            </a:pPr>
            <a:r>
              <a:rPr lang="fr-FR" sz="2400" dirty="0">
                <a:solidFill>
                  <a:schemeClr val="bg2">
                    <a:lumMod val="25000"/>
                  </a:schemeClr>
                </a:solidFill>
                <a:latin typeface="Cambria" panose="02040503050406030204" pitchFamily="18" charset="0"/>
              </a:rPr>
              <a:t>Les Tables thématiques seront conclues à faire émerger et à partager les besoins du territoire, les défis plus urgents et les propositions à moyen et à long terme qui devront successivement articulées en vue de la Programmation 2021-2027.</a:t>
            </a:r>
            <a:endParaRPr lang="it-IT" sz="2400" dirty="0">
              <a:solidFill>
                <a:schemeClr val="bg2">
                  <a:lumMod val="25000"/>
                </a:schemeClr>
              </a:solidFill>
              <a:latin typeface="Cambria" panose="02040503050406030204" pitchFamily="18" charset="0"/>
            </a:endParaRPr>
          </a:p>
          <a:p>
            <a:pPr>
              <a:lnSpc>
                <a:spcPct val="90000"/>
              </a:lnSpc>
              <a:spcAft>
                <a:spcPts val="600"/>
              </a:spcAft>
            </a:pPr>
            <a:endParaRPr lang="it-IT" sz="2200" dirty="0"/>
          </a:p>
        </p:txBody>
      </p:sp>
      <p:sp>
        <p:nvSpPr>
          <p:cNvPr id="5" name="Titolo 1">
            <a:extLst>
              <a:ext uri="{FF2B5EF4-FFF2-40B4-BE49-F238E27FC236}">
                <a16:creationId xmlns:a16="http://schemas.microsoft.com/office/drawing/2014/main" id="{62099325-2695-7F4A-98EE-AE533BBCB1AA}"/>
              </a:ext>
            </a:extLst>
          </p:cNvPr>
          <p:cNvSpPr>
            <a:spLocks noGrp="1"/>
          </p:cNvSpPr>
          <p:nvPr>
            <p:ph type="title"/>
          </p:nvPr>
        </p:nvSpPr>
        <p:spPr>
          <a:xfrm>
            <a:off x="4935877" y="2173379"/>
            <a:ext cx="2752354" cy="2709275"/>
          </a:xfrm>
          <a:prstGeom prst="rect">
            <a:avLst/>
          </a:prstGeom>
          <a:solidFill>
            <a:schemeClr val="accent1"/>
          </a:solidFill>
          <a:ln w="174625" cmpd="thinThick">
            <a:solidFill>
              <a:schemeClr val="accent1"/>
            </a:solidFill>
          </a:ln>
        </p:spPr>
        <p:txBody>
          <a:bodyPr vert="horz" lIns="91440" tIns="45720" rIns="91440" bIns="45720" rtlCol="0" anchor="ctr">
            <a:normAutofit/>
          </a:bodyPr>
          <a:lstStyle/>
          <a:p>
            <a:pPr algn="ctr"/>
            <a:r>
              <a:rPr lang="en-US" sz="2800" kern="1200" dirty="0">
                <a:solidFill>
                  <a:srgbClr val="FFFFFF"/>
                </a:solidFill>
                <a:latin typeface="+mj-lt"/>
                <a:ea typeface="+mj-ea"/>
                <a:cs typeface="+mj-cs"/>
              </a:rPr>
              <a:t>OBJECTIFS DE LA CONSULTATION</a:t>
            </a:r>
          </a:p>
        </p:txBody>
      </p:sp>
      <p:sp>
        <p:nvSpPr>
          <p:cNvPr id="14" name="Titolo 1">
            <a:extLst>
              <a:ext uri="{FF2B5EF4-FFF2-40B4-BE49-F238E27FC236}">
                <a16:creationId xmlns:a16="http://schemas.microsoft.com/office/drawing/2014/main" id="{2D2CCDF3-9174-EB4C-BB2B-459C86BE0C55}"/>
              </a:ext>
            </a:extLst>
          </p:cNvPr>
          <p:cNvSpPr txBox="1">
            <a:spLocks/>
          </p:cNvSpPr>
          <p:nvPr/>
        </p:nvSpPr>
        <p:spPr>
          <a:xfrm>
            <a:off x="1" y="359844"/>
            <a:ext cx="12191999" cy="5684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200" dirty="0">
                <a:solidFill>
                  <a:schemeClr val="bg1"/>
                </a:solidFill>
                <a:latin typeface="Trebuchet MS" panose="020B0603020202020204" pitchFamily="34" charset="0"/>
              </a:rPr>
              <a:t>FINALITE DE CONSULTATION</a:t>
            </a:r>
            <a:endParaRPr lang="it-IT" dirty="0"/>
          </a:p>
        </p:txBody>
      </p:sp>
    </p:spTree>
    <p:extLst>
      <p:ext uri="{BB962C8B-B14F-4D97-AF65-F5344CB8AC3E}">
        <p14:creationId xmlns:p14="http://schemas.microsoft.com/office/powerpoint/2010/main" val="240970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0898"/>
            <a:ext cx="12192000" cy="1325563"/>
          </a:xfrm>
        </p:spPr>
        <p:txBody>
          <a:bodyPr/>
          <a:lstStyle/>
          <a:p>
            <a:pPr algn="ctr"/>
            <a:br>
              <a:rPr lang="it-IT" sz="3200">
                <a:solidFill>
                  <a:schemeClr val="bg1"/>
                </a:solidFill>
                <a:latin typeface="Trebuchet MS" panose="020B0603020202020204" pitchFamily="34" charset="0"/>
              </a:rPr>
            </a:br>
            <a:r>
              <a:rPr lang="it-IT" sz="3200">
                <a:solidFill>
                  <a:schemeClr val="bg1"/>
                </a:solidFill>
                <a:latin typeface="Trebuchet MS" panose="020B0603020202020204" pitchFamily="34" charset="0"/>
              </a:rPr>
              <a:t>ACTIONS DE COMMUNICATION/DIFFUSION</a:t>
            </a:r>
            <a:endParaRPr lang="it-IT" sz="3200" dirty="0">
              <a:solidFill>
                <a:schemeClr val="bg1"/>
              </a:solidFill>
              <a:latin typeface="Trebuchet MS" panose="020B0603020202020204" pitchFamily="34" charset="0"/>
            </a:endParaRPr>
          </a:p>
        </p:txBody>
      </p:sp>
      <p:sp>
        <p:nvSpPr>
          <p:cNvPr id="6" name="Rettangolo 5"/>
          <p:cNvSpPr/>
          <p:nvPr/>
        </p:nvSpPr>
        <p:spPr>
          <a:xfrm>
            <a:off x="1" y="1407296"/>
            <a:ext cx="12134334" cy="3693319"/>
          </a:xfrm>
          <a:prstGeom prst="rect">
            <a:avLst/>
          </a:prstGeom>
        </p:spPr>
        <p:txBody>
          <a:bodyPr wrap="square">
            <a:spAutoFit/>
          </a:bodyPr>
          <a:lstStyle/>
          <a:p>
            <a:pPr algn="just"/>
            <a:r>
              <a:rPr lang="fr-FR">
                <a:solidFill>
                  <a:schemeClr val="bg2">
                    <a:lumMod val="25000"/>
                  </a:schemeClr>
                </a:solidFill>
                <a:latin typeface="Cambria" panose="02040503050406030204" pitchFamily="18" charset="0"/>
                <a:ea typeface="Cambria" panose="02040503050406030204" pitchFamily="18" charset="0"/>
              </a:rPr>
              <a:t>Afin d’informer les parties prenantes et, dans la mesure du possible, le grand public des activités de consultation et de rédaction du nouveau Programme, les actions suivantes pourront être mises en œuvre:</a:t>
            </a:r>
          </a:p>
          <a:p>
            <a:pPr marL="285750" indent="-285750">
              <a:buFont typeface="Wingdings" panose="05000000000000000000" pitchFamily="2" charset="2"/>
              <a:buChar char="v"/>
            </a:pPr>
            <a:endParaRPr lang="fr-FR" b="1">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b="1">
                <a:solidFill>
                  <a:schemeClr val="bg2">
                    <a:lumMod val="25000"/>
                  </a:schemeClr>
                </a:solidFill>
                <a:latin typeface="Cambria" panose="02040503050406030204" pitchFamily="18" charset="0"/>
                <a:ea typeface="Cambria" panose="02040503050406030204" pitchFamily="18" charset="0"/>
              </a:rPr>
              <a:t>Préparation du matériel d’information (brochures, infographies etc.)</a:t>
            </a:r>
          </a:p>
          <a:p>
            <a:pPr marL="285750" indent="-285750" algn="just">
              <a:buFont typeface="Wingdings" panose="05000000000000000000" pitchFamily="2" charset="2"/>
              <a:buChar char="v"/>
            </a:pPr>
            <a:endParaRPr lang="fr-FR" b="1">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b="1">
                <a:solidFill>
                  <a:schemeClr val="bg2">
                    <a:lumMod val="25000"/>
                  </a:schemeClr>
                </a:solidFill>
                <a:latin typeface="Cambria" panose="02040503050406030204" pitchFamily="18" charset="0"/>
                <a:ea typeface="Cambria" panose="02040503050406030204" pitchFamily="18" charset="0"/>
              </a:rPr>
              <a:t>Création d'une section dédiée à la programmation 2021-2027 sur le site du Programme 2014-2020</a:t>
            </a:r>
          </a:p>
          <a:p>
            <a:pPr algn="just"/>
            <a:endParaRPr lang="fr-FR" b="1">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b="1">
                <a:solidFill>
                  <a:schemeClr val="bg2">
                    <a:lumMod val="25000"/>
                  </a:schemeClr>
                </a:solidFill>
                <a:latin typeface="Cambria" panose="02040503050406030204" pitchFamily="18" charset="0"/>
                <a:ea typeface="Cambria" panose="02040503050406030204" pitchFamily="18" charset="0"/>
              </a:rPr>
              <a:t>Diffusion d'informations pertinentes sur le npuveau site Web du programme, sur les réseaux sociaux (Facebook et Twitter)</a:t>
            </a:r>
          </a:p>
          <a:p>
            <a:pPr marL="285750" indent="-285750" algn="just">
              <a:buFont typeface="Wingdings" panose="05000000000000000000" pitchFamily="2" charset="2"/>
              <a:buChar char="v"/>
            </a:pPr>
            <a:endParaRPr lang="fr-FR" b="1">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b="1">
                <a:solidFill>
                  <a:schemeClr val="bg2">
                    <a:lumMod val="25000"/>
                  </a:schemeClr>
                </a:solidFill>
                <a:latin typeface="Cambria" panose="02040503050406030204" pitchFamily="18" charset="0"/>
                <a:ea typeface="Cambria" panose="02040503050406030204" pitchFamily="18" charset="0"/>
              </a:rPr>
              <a:t>Requête aux membres désignés dans le CPC de chaque territoire de signaler les parties prenantes concernées</a:t>
            </a:r>
          </a:p>
          <a:p>
            <a:pPr marL="285750" indent="-285750" algn="just">
              <a:buFont typeface="Wingdings" panose="05000000000000000000" pitchFamily="2" charset="2"/>
              <a:buChar char="v"/>
            </a:pPr>
            <a:endParaRPr lang="fr-FR" b="1">
              <a:solidFill>
                <a:schemeClr val="bg2">
                  <a:lumMod val="25000"/>
                </a:schemeClr>
              </a:solidFill>
              <a:latin typeface="Cambria" panose="02040503050406030204" pitchFamily="18" charset="0"/>
              <a:ea typeface="Cambria" panose="02040503050406030204" pitchFamily="18" charset="0"/>
            </a:endParaRPr>
          </a:p>
          <a:p>
            <a:pPr marL="285750" indent="-285750" algn="just">
              <a:buFont typeface="Wingdings" panose="05000000000000000000" pitchFamily="2" charset="2"/>
              <a:buChar char="v"/>
            </a:pPr>
            <a:r>
              <a:rPr lang="fr-FR" b="1">
                <a:solidFill>
                  <a:schemeClr val="bg2">
                    <a:lumMod val="25000"/>
                  </a:schemeClr>
                </a:solidFill>
                <a:latin typeface="Cambria" panose="02040503050406030204" pitchFamily="18" charset="0"/>
                <a:ea typeface="Cambria" panose="02040503050406030204" pitchFamily="18" charset="0"/>
              </a:rPr>
              <a:t>Création d’un mailing liste appropriée</a:t>
            </a:r>
            <a:endParaRPr lang="it-IT" b="1" dirty="0">
              <a:solidFill>
                <a:schemeClr val="bg2">
                  <a:lumMod val="25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56995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Secrétariat Technique Conjoint </a:t>
            </a:r>
            <a:endParaRPr lang="it-IT" sz="2000" dirty="0">
              <a:latin typeface="Trebuchet MS" panose="020B0603020202020204" pitchFamily="34"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communication@italietunisie.eu</a:t>
            </a: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6629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CasellaDiTesto 6"/>
          <p:cNvSpPr txBox="1"/>
          <p:nvPr/>
        </p:nvSpPr>
        <p:spPr>
          <a:xfrm>
            <a:off x="0" y="199888"/>
            <a:ext cx="12192000" cy="977754"/>
          </a:xfrm>
          <a:prstGeom prst="rect">
            <a:avLst/>
          </a:prstGeom>
        </p:spPr>
        <p:txBody>
          <a:bodyPr vert="horz" lIns="91440" tIns="45720" rIns="91440" bIns="45720" rtlCol="0" anchor="b">
            <a:noAutofit/>
          </a:bodyPr>
          <a:lstStyle/>
          <a:p>
            <a:pPr algn="ctr">
              <a:lnSpc>
                <a:spcPct val="90000"/>
              </a:lnSpc>
              <a:spcBef>
                <a:spcPct val="0"/>
              </a:spcBef>
              <a:spcAft>
                <a:spcPts val="600"/>
              </a:spcAft>
            </a:pPr>
            <a:r>
              <a:rPr lang="en-US" sz="3200" dirty="0">
                <a:solidFill>
                  <a:schemeClr val="bg1"/>
                </a:solidFill>
                <a:latin typeface="Trebuchet MS" panose="020B0603020202020204" pitchFamily="34" charset="0"/>
                <a:ea typeface="+mj-ea"/>
                <a:cs typeface="+mj-cs"/>
              </a:rPr>
              <a:t>CONSULTATION PUBLIQUE POUR SOUTENIR LA PRÉPARATION DU NOUVEAU PROGRAMME</a:t>
            </a:r>
          </a:p>
        </p:txBody>
      </p:sp>
      <p:sp>
        <p:nvSpPr>
          <p:cNvPr id="5" name="Rettangolo 4"/>
          <p:cNvSpPr/>
          <p:nvPr/>
        </p:nvSpPr>
        <p:spPr>
          <a:xfrm>
            <a:off x="3297382" y="2258295"/>
            <a:ext cx="8894618" cy="3796140"/>
          </a:xfrm>
          <a:prstGeom prst="rect">
            <a:avLst/>
          </a:prstGeom>
        </p:spPr>
        <p:txBody>
          <a:bodyPr vert="horz" lIns="91440" tIns="45720" rIns="91440" bIns="45720" rtlCol="0">
            <a:normAutofit fontScale="55000" lnSpcReduction="20000"/>
          </a:bodyPr>
          <a:lstStyle/>
          <a:p>
            <a:pPr algn="just">
              <a:lnSpc>
                <a:spcPct val="120000"/>
              </a:lnSpc>
              <a:spcAft>
                <a:spcPts val="600"/>
              </a:spcAft>
            </a:pPr>
            <a:r>
              <a:rPr lang="fr-FR" sz="3300" dirty="0">
                <a:solidFill>
                  <a:schemeClr val="bg2">
                    <a:lumMod val="25000"/>
                  </a:schemeClr>
                </a:solidFill>
                <a:latin typeface="Cambria" panose="02040503050406030204" pitchFamily="18" charset="0"/>
              </a:rPr>
              <a:t>La confrontation partenariale, conformément au Règlement délégué (UE) n. 240/2014 sur le Code </a:t>
            </a:r>
            <a:r>
              <a:rPr lang="fr-FR" sz="3600" dirty="0">
                <a:solidFill>
                  <a:schemeClr val="bg2">
                    <a:lumMod val="25000"/>
                  </a:schemeClr>
                </a:solidFill>
                <a:latin typeface="Cambria" panose="02040503050406030204" pitchFamily="18" charset="0"/>
              </a:rPr>
              <a:t>de conduite </a:t>
            </a:r>
            <a:r>
              <a:rPr lang="fr-FR" sz="3300" dirty="0">
                <a:solidFill>
                  <a:schemeClr val="bg2">
                    <a:lumMod val="25000"/>
                  </a:schemeClr>
                </a:solidFill>
                <a:latin typeface="Cambria" panose="02040503050406030204" pitchFamily="18" charset="0"/>
              </a:rPr>
              <a:t>européen sur le partenariat, représente un moment important de collecte et d’analyse des instances du territoire, dont l’expression pourra contribuer à la définition du nouveau Programme opérationnel qui accompagnera le développement des territoires transfrontaliers dans les prochaines années.</a:t>
            </a:r>
          </a:p>
          <a:p>
            <a:pPr algn="just">
              <a:lnSpc>
                <a:spcPct val="120000"/>
              </a:lnSpc>
              <a:spcAft>
                <a:spcPts val="600"/>
              </a:spcAft>
            </a:pPr>
            <a:endParaRPr lang="fr-FR" sz="3300" dirty="0">
              <a:solidFill>
                <a:schemeClr val="bg2">
                  <a:lumMod val="25000"/>
                </a:schemeClr>
              </a:solidFill>
              <a:latin typeface="Cambria" panose="02040503050406030204" pitchFamily="18" charset="0"/>
            </a:endParaRPr>
          </a:p>
          <a:p>
            <a:pPr algn="just">
              <a:lnSpc>
                <a:spcPct val="120000"/>
              </a:lnSpc>
              <a:spcAft>
                <a:spcPts val="600"/>
              </a:spcAft>
            </a:pPr>
            <a:r>
              <a:rPr lang="fr-FR" sz="3300" b="1" dirty="0">
                <a:solidFill>
                  <a:schemeClr val="bg2">
                    <a:lumMod val="25000"/>
                  </a:schemeClr>
                </a:solidFill>
                <a:latin typeface="Cambria" panose="02040503050406030204" pitchFamily="18" charset="0"/>
              </a:rPr>
              <a:t>Le but de la consultation des parties prenantes </a:t>
            </a:r>
            <a:r>
              <a:rPr lang="fr-FR" sz="3300" dirty="0">
                <a:solidFill>
                  <a:schemeClr val="bg2">
                    <a:lumMod val="25000"/>
                  </a:schemeClr>
                </a:solidFill>
                <a:latin typeface="Cambria" panose="02040503050406030204" pitchFamily="18" charset="0"/>
              </a:rPr>
              <a:t>est d’acquérir un ensemble de connaissances utiles pour l’amélioration de la qualité des choix à faire par le Programme, mais la consultation est également utile pour soutenir les analyses de contexte et les analyses stratégiques de développement, développer une relation de coopération avec les parties prenantes, mettre en œuvre une communication institutionnelle etc.</a:t>
            </a:r>
          </a:p>
          <a:p>
            <a:pPr indent="-228600">
              <a:lnSpc>
                <a:spcPct val="90000"/>
              </a:lnSpc>
              <a:spcAft>
                <a:spcPts val="600"/>
              </a:spcAft>
              <a:buFont typeface="Arial" panose="020B0604020202020204" pitchFamily="34" charset="0"/>
              <a:buChar char="•"/>
            </a:pPr>
            <a:endParaRPr lang="en-US" sz="1600" dirty="0"/>
          </a:p>
          <a:p>
            <a:pPr indent="-228600">
              <a:lnSpc>
                <a:spcPct val="90000"/>
              </a:lnSpc>
              <a:spcAft>
                <a:spcPts val="600"/>
              </a:spcAft>
              <a:buFont typeface="Arial" panose="020B0604020202020204" pitchFamily="34" charset="0"/>
              <a:buChar char="•"/>
            </a:pPr>
            <a:endParaRPr lang="en-US" sz="1600" dirty="0"/>
          </a:p>
          <a:p>
            <a:pPr indent="-228600">
              <a:lnSpc>
                <a:spcPct val="90000"/>
              </a:lnSpc>
              <a:spcAft>
                <a:spcPts val="600"/>
              </a:spcAft>
              <a:buFont typeface="Arial" panose="020B0604020202020204" pitchFamily="34" charset="0"/>
              <a:buChar char="•"/>
            </a:pPr>
            <a:endParaRPr lang="en-US" sz="1600" dirty="0"/>
          </a:p>
        </p:txBody>
      </p:sp>
      <p:cxnSp>
        <p:nvCxnSpPr>
          <p:cNvPr id="17" name="Straight Connector 16">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30CCEB"/>
            </a:solidFill>
          </a:ln>
        </p:spPr>
        <p:style>
          <a:lnRef idx="1">
            <a:schemeClr val="accent1"/>
          </a:lnRef>
          <a:fillRef idx="0">
            <a:schemeClr val="accent1"/>
          </a:fillRef>
          <a:effectRef idx="0">
            <a:schemeClr val="accent1"/>
          </a:effectRef>
          <a:fontRef idx="minor">
            <a:schemeClr val="tx1"/>
          </a:fontRef>
        </p:style>
      </p:cxnSp>
      <p:pic>
        <p:nvPicPr>
          <p:cNvPr id="55" name="Immagine 54">
            <a:extLst>
              <a:ext uri="{FF2B5EF4-FFF2-40B4-BE49-F238E27FC236}">
                <a16:creationId xmlns:a16="http://schemas.microsoft.com/office/drawing/2014/main" id="{AA32F4D2-1B45-BD4D-961F-4DFA49F4026D}"/>
              </a:ext>
            </a:extLst>
          </p:cNvPr>
          <p:cNvPicPr>
            <a:picLocks noChangeAspect="1"/>
          </p:cNvPicPr>
          <p:nvPr/>
        </p:nvPicPr>
        <p:blipFill rotWithShape="1">
          <a:blip r:embed="rId2"/>
          <a:srcRect t="3167" r="1" b="1"/>
          <a:stretch/>
        </p:blipFill>
        <p:spPr>
          <a:xfrm>
            <a:off x="20" y="1419271"/>
            <a:ext cx="3425105" cy="4181255"/>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Tree>
    <p:extLst>
      <p:ext uri="{BB962C8B-B14F-4D97-AF65-F5344CB8AC3E}">
        <p14:creationId xmlns:p14="http://schemas.microsoft.com/office/powerpoint/2010/main" val="4156067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nvPr>
        </p:nvGraphicFramePr>
        <p:xfrm>
          <a:off x="972064" y="2087989"/>
          <a:ext cx="10387913" cy="3538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ttangolo 7"/>
          <p:cNvSpPr/>
          <p:nvPr/>
        </p:nvSpPr>
        <p:spPr>
          <a:xfrm>
            <a:off x="0" y="1367516"/>
            <a:ext cx="12191999" cy="646331"/>
          </a:xfrm>
          <a:prstGeom prst="rect">
            <a:avLst/>
          </a:prstGeom>
        </p:spPr>
        <p:txBody>
          <a:bodyPr wrap="square">
            <a:spAutoFit/>
          </a:bodyPr>
          <a:lstStyle/>
          <a:p>
            <a:pPr algn="just"/>
            <a:r>
              <a:rPr lang="fr-FR" dirty="0">
                <a:solidFill>
                  <a:schemeClr val="bg2">
                    <a:lumMod val="25000"/>
                  </a:schemeClr>
                </a:solidFill>
                <a:latin typeface="Cambria" panose="02040503050406030204" pitchFamily="18" charset="0"/>
                <a:ea typeface="Cambria" panose="02040503050406030204" pitchFamily="18" charset="0"/>
              </a:rPr>
              <a:t>La consultation avec les partenaires dans la phase de programmation du nouveau Programme représente une opportunité, parmi les autres, pour :</a:t>
            </a:r>
          </a:p>
        </p:txBody>
      </p:sp>
      <p:sp>
        <p:nvSpPr>
          <p:cNvPr id="9" name="CasellaDiTesto 8"/>
          <p:cNvSpPr txBox="1"/>
          <p:nvPr/>
        </p:nvSpPr>
        <p:spPr>
          <a:xfrm>
            <a:off x="0" y="185974"/>
            <a:ext cx="12191999" cy="1077218"/>
          </a:xfrm>
          <a:prstGeom prst="rect">
            <a:avLst/>
          </a:prstGeom>
          <a:noFill/>
        </p:spPr>
        <p:txBody>
          <a:bodyPr wrap="square" rtlCol="0">
            <a:spAutoFit/>
          </a:bodyPr>
          <a:lstStyle/>
          <a:p>
            <a:pPr algn="ctr"/>
            <a:r>
              <a:rPr lang="fr-FR" sz="3200" dirty="0">
                <a:solidFill>
                  <a:schemeClr val="bg1"/>
                </a:solidFill>
                <a:latin typeface="Trebuchet MS" panose="020B0603020202020204" pitchFamily="34" charset="0"/>
              </a:rPr>
              <a:t>CONSULTATION PUBLIQUE POUR SOUTENIR LA PRÉPARATION DU NOUVEAU PROGRAMME</a:t>
            </a:r>
            <a:endParaRPr lang="it-IT" sz="32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314126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1" y="387179"/>
            <a:ext cx="12191999" cy="683740"/>
          </a:xfrm>
        </p:spPr>
        <p:txBody>
          <a:bodyPr/>
          <a:lstStyle/>
          <a:p>
            <a:pPr algn="ctr"/>
            <a:r>
              <a:rPr lang="fr-FR" sz="3200">
                <a:solidFill>
                  <a:schemeClr val="bg1"/>
                </a:solidFill>
                <a:latin typeface="Trebuchet MS" panose="020B0603020202020204" pitchFamily="34" charset="0"/>
              </a:rPr>
              <a:t>DÉFINITION DES MODALITÉS ET DES DÉLAIS DE CONSULTATION</a:t>
            </a:r>
            <a:endParaRPr lang="it-IT" dirty="0"/>
          </a:p>
        </p:txBody>
      </p:sp>
      <p:sp>
        <p:nvSpPr>
          <p:cNvPr id="6" name="Rettangolo 5"/>
          <p:cNvSpPr/>
          <p:nvPr/>
        </p:nvSpPr>
        <p:spPr>
          <a:xfrm>
            <a:off x="5740070" y="1739266"/>
            <a:ext cx="6261316" cy="4062651"/>
          </a:xfrm>
          <a:prstGeom prst="rect">
            <a:avLst/>
          </a:prstGeom>
        </p:spPr>
        <p:txBody>
          <a:bodyPr wrap="square">
            <a:spAutoFit/>
          </a:bodyPr>
          <a:lstStyle/>
          <a:p>
            <a:pPr algn="just">
              <a:spcAft>
                <a:spcPts val="0"/>
              </a:spcAft>
            </a:pPr>
            <a:r>
              <a:rPr lang="fr-FR" sz="2000" dirty="0">
                <a:solidFill>
                  <a:schemeClr val="bg2">
                    <a:lumMod val="25000"/>
                  </a:schemeClr>
                </a:solidFill>
                <a:latin typeface="Cambria" panose="02040503050406030204" pitchFamily="18" charset="0"/>
                <a:ea typeface="Cambria" panose="02040503050406030204" pitchFamily="18" charset="0"/>
              </a:rPr>
              <a:t>La parcours de comparaison partenariale prévoit:</a:t>
            </a:r>
          </a:p>
          <a:p>
            <a:pPr algn="just">
              <a:spcAft>
                <a:spcPts val="0"/>
              </a:spcAft>
            </a:pPr>
            <a:r>
              <a:rPr lang="fr-FR" sz="2000" dirty="0">
                <a:solidFill>
                  <a:schemeClr val="bg2">
                    <a:lumMod val="25000"/>
                  </a:schemeClr>
                </a:solidFill>
                <a:latin typeface="Cambria" panose="02040503050406030204" pitchFamily="18" charset="0"/>
                <a:ea typeface="Cambria" panose="02040503050406030204" pitchFamily="18" charset="0"/>
              </a:rPr>
              <a:t> </a:t>
            </a:r>
          </a:p>
          <a:p>
            <a:pPr marL="285750" indent="-285750" algn="just">
              <a:spcAft>
                <a:spcPts val="0"/>
              </a:spcAft>
              <a:buFont typeface="Arial" panose="020B0604020202020204" pitchFamily="34" charset="0"/>
              <a:buChar char="•"/>
            </a:pPr>
            <a:r>
              <a:rPr lang="fr-FR" sz="2000" b="1" dirty="0">
                <a:solidFill>
                  <a:schemeClr val="bg2">
                    <a:lumMod val="25000"/>
                  </a:schemeClr>
                </a:solidFill>
                <a:latin typeface="Cambria" panose="02040503050406030204" pitchFamily="18" charset="0"/>
                <a:ea typeface="Cambria" panose="02040503050406030204" pitchFamily="18" charset="0"/>
              </a:rPr>
              <a:t>une consultation publique des parties prenantes à travers un Questionnaire en ligne, à lancer en juillet 2021</a:t>
            </a:r>
          </a:p>
          <a:p>
            <a:pPr algn="just">
              <a:spcAft>
                <a:spcPts val="0"/>
              </a:spcAft>
            </a:pPr>
            <a:endParaRPr lang="fr-FR" sz="2000" b="1" dirty="0">
              <a:solidFill>
                <a:schemeClr val="bg2">
                  <a:lumMod val="25000"/>
                </a:schemeClr>
              </a:solidFill>
              <a:latin typeface="Cambria" panose="02040503050406030204" pitchFamily="18" charset="0"/>
              <a:ea typeface="Cambria" panose="02040503050406030204" pitchFamily="18" charset="0"/>
            </a:endParaRPr>
          </a:p>
          <a:p>
            <a:pPr marL="285750" indent="-285750" algn="just">
              <a:spcAft>
                <a:spcPts val="0"/>
              </a:spcAft>
              <a:buFont typeface="Arial" panose="020B0604020202020204" pitchFamily="34" charset="0"/>
              <a:buChar char="•"/>
            </a:pPr>
            <a:r>
              <a:rPr lang="fr-FR" sz="2000" b="1" dirty="0">
                <a:solidFill>
                  <a:schemeClr val="bg2">
                    <a:lumMod val="25000"/>
                  </a:schemeClr>
                </a:solidFill>
                <a:latin typeface="Cambria" panose="02040503050406030204" pitchFamily="18" charset="0"/>
                <a:ea typeface="Cambria" panose="02040503050406030204" pitchFamily="18" charset="0"/>
              </a:rPr>
              <a:t>des rencontres thématiques sur des thèmes innovants et transversaux de la nouvelle programmation, en Italie et en Tunisie, comme par exemple: l’ économie circulaire, l’économie bleue, les changement climatique...), à réaliser à septembre 2021</a:t>
            </a:r>
          </a:p>
          <a:p>
            <a:pPr marL="285750" indent="-285750" algn="just">
              <a:spcAft>
                <a:spcPts val="0"/>
              </a:spcAft>
              <a:buFont typeface="Arial" panose="020B0604020202020204" pitchFamily="34" charset="0"/>
              <a:buChar char="•"/>
            </a:pPr>
            <a:endParaRPr lang="fr-FR" b="1" dirty="0">
              <a:solidFill>
                <a:schemeClr val="bg2">
                  <a:lumMod val="25000"/>
                </a:schemeClr>
              </a:solidFill>
              <a:latin typeface="Cambria" panose="02040503050406030204" pitchFamily="18" charset="0"/>
              <a:ea typeface="Cambria" panose="02040503050406030204" pitchFamily="18" charset="0"/>
            </a:endParaRPr>
          </a:p>
        </p:txBody>
      </p:sp>
      <p:pic>
        <p:nvPicPr>
          <p:cNvPr id="7" name="Picture 2" descr="PON “Per la Scuola”: modifica della tempistica di realizzazione dei moduli  formativi degli avvisi su Alternanza scuola–lavoro II e Competenze di Base  II | FLC CGIL NAPOLI">
            <a:extLst>
              <a:ext uri="{FF2B5EF4-FFF2-40B4-BE49-F238E27FC236}">
                <a16:creationId xmlns:a16="http://schemas.microsoft.com/office/drawing/2014/main" id="{A7FC7092-45EF-EF41-9ACA-D4A3B21326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942" r="6548" b="1"/>
          <a:stretch/>
        </p:blipFill>
        <p:spPr bwMode="auto">
          <a:xfrm>
            <a:off x="190614" y="1400711"/>
            <a:ext cx="5283866" cy="4210442"/>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54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642101" y="1420861"/>
            <a:ext cx="8549899" cy="2426520"/>
          </a:xfrm>
          <a:prstGeom prst="rect">
            <a:avLst/>
          </a:prstGeom>
        </p:spPr>
        <p:txBody>
          <a:bodyPr wrap="square">
            <a:spAutoFit/>
          </a:bodyPr>
          <a:lstStyle/>
          <a:p>
            <a:pPr algn="just">
              <a:lnSpc>
                <a:spcPct val="150000"/>
              </a:lnSpc>
              <a:spcAft>
                <a:spcPts val="1200"/>
              </a:spcAft>
              <a:tabLst>
                <a:tab pos="139700" algn="l"/>
                <a:tab pos="457200" algn="l"/>
              </a:tabLst>
            </a:pPr>
            <a:r>
              <a:rPr lang="fr-FR" sz="2000" dirty="0">
                <a:solidFill>
                  <a:schemeClr val="bg2">
                    <a:lumMod val="25000"/>
                  </a:schemeClr>
                </a:solidFill>
                <a:latin typeface="Cambria" panose="02040503050406030204" pitchFamily="18" charset="0"/>
                <a:ea typeface="Cambria" panose="02040503050406030204" pitchFamily="18" charset="0"/>
              </a:rPr>
              <a:t>Le questionnaire de consultation, élaboré par l’Autorité de Gestion avec le soutien du Secrétariat Technique Conjoint, vise à impliquer les parties prenantes de l’espace de coopération italienne et tunisienne dans la </a:t>
            </a:r>
            <a:r>
              <a:rPr lang="fr-FR" sz="2000" b="1" u="sng" dirty="0">
                <a:solidFill>
                  <a:schemeClr val="bg2">
                    <a:lumMod val="25000"/>
                  </a:schemeClr>
                </a:solidFill>
                <a:latin typeface="Cambria" panose="02040503050406030204" pitchFamily="18" charset="0"/>
                <a:ea typeface="Cambria" panose="02040503050406030204" pitchFamily="18" charset="0"/>
              </a:rPr>
              <a:t>sélection des objectifs stratégiques et des objectifs spécifiques</a:t>
            </a:r>
            <a:r>
              <a:rPr lang="fr-FR" sz="2000" dirty="0">
                <a:solidFill>
                  <a:schemeClr val="bg2">
                    <a:lumMod val="25000"/>
                  </a:schemeClr>
                </a:solidFill>
                <a:latin typeface="Cambria" panose="02040503050406030204" pitchFamily="18" charset="0"/>
                <a:ea typeface="Cambria" panose="02040503050406030204" pitchFamily="18" charset="0"/>
              </a:rPr>
              <a:t> à poursuivre avec la nouvelle programmation 2021-2027.</a:t>
            </a:r>
          </a:p>
        </p:txBody>
      </p:sp>
      <p:pic>
        <p:nvPicPr>
          <p:cNvPr id="6" name="Immagine 5"/>
          <p:cNvPicPr>
            <a:picLocks noChangeAspect="1"/>
          </p:cNvPicPr>
          <p:nvPr/>
        </p:nvPicPr>
        <p:blipFill>
          <a:blip r:embed="rId2"/>
          <a:stretch>
            <a:fillRect/>
          </a:stretch>
        </p:blipFill>
        <p:spPr>
          <a:xfrm>
            <a:off x="469690" y="1595019"/>
            <a:ext cx="2938527" cy="2938527"/>
          </a:xfrm>
          <a:prstGeom prst="rect">
            <a:avLst/>
          </a:prstGeom>
        </p:spPr>
      </p:pic>
      <p:sp>
        <p:nvSpPr>
          <p:cNvPr id="7" name="Titolo 1"/>
          <p:cNvSpPr>
            <a:spLocks noGrp="1"/>
          </p:cNvSpPr>
          <p:nvPr>
            <p:ph type="title"/>
          </p:nvPr>
        </p:nvSpPr>
        <p:spPr>
          <a:xfrm>
            <a:off x="1" y="374122"/>
            <a:ext cx="12191999" cy="683740"/>
          </a:xfrm>
        </p:spPr>
        <p:txBody>
          <a:bodyPr/>
          <a:lstStyle/>
          <a:p>
            <a:pPr algn="ctr"/>
            <a:r>
              <a:rPr lang="fr-FR" sz="3200" dirty="0">
                <a:solidFill>
                  <a:schemeClr val="bg1"/>
                </a:solidFill>
                <a:latin typeface="Trebuchet MS" panose="020B0603020202020204" pitchFamily="34" charset="0"/>
              </a:rPr>
              <a:t>QUESTIONNAIRE EN LIGNE</a:t>
            </a:r>
            <a:endParaRPr lang="it-IT" sz="3200" dirty="0">
              <a:solidFill>
                <a:schemeClr val="bg1"/>
              </a:solidFill>
              <a:latin typeface="Trebuchet MS" panose="020B0603020202020204" pitchFamily="34" charset="0"/>
            </a:endParaRPr>
          </a:p>
        </p:txBody>
      </p:sp>
      <p:sp>
        <p:nvSpPr>
          <p:cNvPr id="11" name="Rettangolo 10"/>
          <p:cNvSpPr/>
          <p:nvPr/>
        </p:nvSpPr>
        <p:spPr>
          <a:xfrm>
            <a:off x="3881888" y="3847381"/>
            <a:ext cx="5538158" cy="22946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bg1"/>
                </a:solidFill>
                <a:latin typeface="Cambria" panose="02040503050406030204" pitchFamily="18" charset="0"/>
                <a:ea typeface="Cambria" panose="02040503050406030204" pitchFamily="18" charset="0"/>
              </a:rPr>
              <a:t>L’élaboration du nouveau Programme </a:t>
            </a:r>
            <a:r>
              <a:rPr lang="fr-FR" b="1" dirty="0" err="1">
                <a:solidFill>
                  <a:schemeClr val="bg1"/>
                </a:solidFill>
                <a:latin typeface="Cambria" panose="02040503050406030204" pitchFamily="18" charset="0"/>
                <a:ea typeface="Cambria" panose="02040503050406030204" pitchFamily="18" charset="0"/>
              </a:rPr>
              <a:t>Interreg</a:t>
            </a:r>
            <a:r>
              <a:rPr lang="fr-FR" b="1" dirty="0">
                <a:solidFill>
                  <a:schemeClr val="bg1"/>
                </a:solidFill>
                <a:latin typeface="Cambria" panose="02040503050406030204" pitchFamily="18" charset="0"/>
                <a:ea typeface="Cambria" panose="02040503050406030204" pitchFamily="18" charset="0"/>
              </a:rPr>
              <a:t> NEXT Italie-Tunisie ainsi que le développement de la stratégie de coopération exigeront une participation active des partenaires pertinents des deux pays participants</a:t>
            </a:r>
            <a:endParaRPr lang="it-IT" b="1" dirty="0">
              <a:solidFill>
                <a:schemeClr val="bg1"/>
              </a:solidFill>
            </a:endParaRPr>
          </a:p>
        </p:txBody>
      </p:sp>
    </p:spTree>
    <p:extLst>
      <p:ext uri="{BB962C8B-B14F-4D97-AF65-F5344CB8AC3E}">
        <p14:creationId xmlns:p14="http://schemas.microsoft.com/office/powerpoint/2010/main" val="3164850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ttangolo 29"/>
          <p:cNvSpPr/>
          <p:nvPr/>
        </p:nvSpPr>
        <p:spPr>
          <a:xfrm>
            <a:off x="2787632" y="5781097"/>
            <a:ext cx="6827218" cy="786483"/>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chemeClr val="tx1"/>
                </a:solidFill>
              </a:rPr>
              <a:t> </a:t>
            </a:r>
            <a:r>
              <a:rPr lang="fr-FR" dirty="0">
                <a:solidFill>
                  <a:srgbClr val="FFFFFF"/>
                </a:solidFill>
              </a:rPr>
              <a:t>LOGIQUE D’INTERVENTION PROGRAMME</a:t>
            </a:r>
          </a:p>
        </p:txBody>
      </p:sp>
      <p:sp>
        <p:nvSpPr>
          <p:cNvPr id="11" name="Rettangolo 10"/>
          <p:cNvSpPr/>
          <p:nvPr/>
        </p:nvSpPr>
        <p:spPr>
          <a:xfrm>
            <a:off x="1285393" y="1291497"/>
            <a:ext cx="10068409" cy="5827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FFFFFF"/>
                </a:solidFill>
              </a:rPr>
              <a:t>OBJECTIFS STRATEGIQUES ET SPECIFIQUES (RÈGLEMENTS PORTANTS DISPOSITIONS COMUNES) </a:t>
            </a:r>
          </a:p>
        </p:txBody>
      </p:sp>
      <p:sp>
        <p:nvSpPr>
          <p:cNvPr id="2" name="Titolo 1"/>
          <p:cNvSpPr>
            <a:spLocks noGrp="1"/>
          </p:cNvSpPr>
          <p:nvPr>
            <p:ph type="title"/>
          </p:nvPr>
        </p:nvSpPr>
        <p:spPr>
          <a:xfrm>
            <a:off x="1" y="365126"/>
            <a:ext cx="12111054" cy="722628"/>
          </a:xfrm>
        </p:spPr>
        <p:txBody>
          <a:bodyPr/>
          <a:lstStyle/>
          <a:p>
            <a:pPr algn="ctr"/>
            <a:r>
              <a:rPr lang="fr-FR" sz="3200" dirty="0">
                <a:solidFill>
                  <a:schemeClr val="bg1"/>
                </a:solidFill>
                <a:latin typeface="Trebuchet MS" panose="020B0603020202020204" pitchFamily="34" charset="0"/>
              </a:rPr>
              <a:t>LOGIQUE D’INTERVENTION: CRITÈRES DE SÉLECTION</a:t>
            </a:r>
          </a:p>
        </p:txBody>
      </p:sp>
      <p:sp>
        <p:nvSpPr>
          <p:cNvPr id="17" name="Rettangolo 16"/>
          <p:cNvSpPr/>
          <p:nvPr/>
        </p:nvSpPr>
        <p:spPr>
          <a:xfrm>
            <a:off x="1424792" y="2042080"/>
            <a:ext cx="2292045" cy="6970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ANALYSE TERRITORIALE ET </a:t>
            </a:r>
          </a:p>
        </p:txBody>
      </p:sp>
      <p:sp>
        <p:nvSpPr>
          <p:cNvPr id="21" name="Rettangolo 20"/>
          <p:cNvSpPr/>
          <p:nvPr/>
        </p:nvSpPr>
        <p:spPr>
          <a:xfrm>
            <a:off x="2847110" y="3046430"/>
            <a:ext cx="6767740" cy="3922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TASK FORCE PROGRAMME</a:t>
            </a:r>
          </a:p>
        </p:txBody>
      </p:sp>
      <p:sp>
        <p:nvSpPr>
          <p:cNvPr id="23" name="Rettangolo 22"/>
          <p:cNvSpPr/>
          <p:nvPr/>
        </p:nvSpPr>
        <p:spPr>
          <a:xfrm>
            <a:off x="2906588" y="4484509"/>
            <a:ext cx="6767740" cy="60878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CONSULTATION PARTIES  PRENANTES</a:t>
            </a:r>
          </a:p>
        </p:txBody>
      </p:sp>
      <p:sp>
        <p:nvSpPr>
          <p:cNvPr id="24" name="Rettangolo 23"/>
          <p:cNvSpPr/>
          <p:nvPr/>
        </p:nvSpPr>
        <p:spPr>
          <a:xfrm>
            <a:off x="8732171" y="2042080"/>
            <a:ext cx="2418360" cy="7460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LESSONS APPRISES</a:t>
            </a:r>
          </a:p>
        </p:txBody>
      </p:sp>
      <p:sp>
        <p:nvSpPr>
          <p:cNvPr id="25" name="Diamante 24"/>
          <p:cNvSpPr/>
          <p:nvPr/>
        </p:nvSpPr>
        <p:spPr>
          <a:xfrm>
            <a:off x="3716837" y="2006100"/>
            <a:ext cx="5015334" cy="914400"/>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1</a:t>
            </a:r>
            <a:r>
              <a:rPr lang="fr-FR" i="1" dirty="0"/>
              <a:t>° sélection objectifs  et actions possibles</a:t>
            </a:r>
          </a:p>
        </p:txBody>
      </p:sp>
      <p:sp>
        <p:nvSpPr>
          <p:cNvPr id="28" name="Diamante 27"/>
          <p:cNvSpPr/>
          <p:nvPr/>
        </p:nvSpPr>
        <p:spPr>
          <a:xfrm>
            <a:off x="3546481" y="3506130"/>
            <a:ext cx="5342952" cy="914400"/>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2° </a:t>
            </a:r>
            <a:r>
              <a:rPr lang="fr-FR" i="1" dirty="0"/>
              <a:t>Vérification et affinement</a:t>
            </a:r>
          </a:p>
        </p:txBody>
      </p:sp>
      <p:sp>
        <p:nvSpPr>
          <p:cNvPr id="31" name="Rettangolo 30"/>
          <p:cNvSpPr/>
          <p:nvPr/>
        </p:nvSpPr>
        <p:spPr>
          <a:xfrm>
            <a:off x="1285393" y="1291497"/>
            <a:ext cx="9524408" cy="5827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rgbClr val="FFFFFF"/>
                </a:solidFill>
              </a:rPr>
              <a:t>OBJECTIFS STRATEGIQUES ET SPECIFIQUES (RÈGLEMENTS PORTANTS DISPOSITIONS COMUNES) </a:t>
            </a:r>
          </a:p>
        </p:txBody>
      </p:sp>
      <p:sp>
        <p:nvSpPr>
          <p:cNvPr id="37" name="Diamante 36"/>
          <p:cNvSpPr/>
          <p:nvPr/>
        </p:nvSpPr>
        <p:spPr>
          <a:xfrm>
            <a:off x="3698881" y="5133396"/>
            <a:ext cx="5342952" cy="647701"/>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3. </a:t>
            </a:r>
            <a:r>
              <a:rPr lang="fr-FR" i="1" dirty="0"/>
              <a:t>Objectifs et actions</a:t>
            </a:r>
          </a:p>
        </p:txBody>
      </p:sp>
      <p:sp>
        <p:nvSpPr>
          <p:cNvPr id="42" name="CasellaDiTesto 41"/>
          <p:cNvSpPr txBox="1"/>
          <p:nvPr/>
        </p:nvSpPr>
        <p:spPr>
          <a:xfrm>
            <a:off x="3159312" y="5498792"/>
            <a:ext cx="184666" cy="369332"/>
          </a:xfrm>
          <a:prstGeom prst="rect">
            <a:avLst/>
          </a:prstGeom>
          <a:noFill/>
        </p:spPr>
        <p:txBody>
          <a:bodyPr wrap="none" rtlCol="0">
            <a:spAutoFit/>
          </a:bodyPr>
          <a:lstStyle/>
          <a:p>
            <a:endParaRPr lang="fr-FR" dirty="0"/>
          </a:p>
        </p:txBody>
      </p:sp>
      <p:sp>
        <p:nvSpPr>
          <p:cNvPr id="71" name="Freccia bidirezionale verticale 70"/>
          <p:cNvSpPr/>
          <p:nvPr/>
        </p:nvSpPr>
        <p:spPr>
          <a:xfrm>
            <a:off x="451709" y="1874236"/>
            <a:ext cx="960183" cy="3469672"/>
          </a:xfrm>
          <a:prstGeom prst="upDownArrow">
            <a:avLst/>
          </a:prstGeom>
          <a:solidFill>
            <a:schemeClr val="accent5"/>
          </a:solidFill>
        </p:spPr>
        <p:style>
          <a:lnRef idx="1">
            <a:schemeClr val="accent1"/>
          </a:lnRef>
          <a:fillRef idx="3">
            <a:schemeClr val="accent1"/>
          </a:fillRef>
          <a:effectRef idx="2">
            <a:schemeClr val="accent1"/>
          </a:effectRef>
          <a:fontRef idx="minor">
            <a:schemeClr val="lt1"/>
          </a:fontRef>
        </p:style>
        <p:txBody>
          <a:bodyPr vert="wordArtVert" rtlCol="0" anchor="ctr" anchorCtr="0"/>
          <a:lstStyle/>
          <a:p>
            <a:pPr algn="ctr"/>
            <a:endParaRPr lang="fr-FR" dirty="0"/>
          </a:p>
        </p:txBody>
      </p:sp>
      <p:sp>
        <p:nvSpPr>
          <p:cNvPr id="16" name="Freccia bidirezionale verticale 15"/>
          <p:cNvSpPr/>
          <p:nvPr/>
        </p:nvSpPr>
        <p:spPr>
          <a:xfrm>
            <a:off x="11150872" y="1874236"/>
            <a:ext cx="960183" cy="3469672"/>
          </a:xfrm>
          <a:prstGeom prst="upDownArrow">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664639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Papier et crayon pour le test de la feuille à bulles">
            <a:extLst>
              <a:ext uri="{FF2B5EF4-FFF2-40B4-BE49-F238E27FC236}">
                <a16:creationId xmlns:a16="http://schemas.microsoft.com/office/drawing/2014/main" id="{6A2F5DC7-75E1-7142-8D56-EEEF5ECBE25B}"/>
              </a:ext>
            </a:extLst>
          </p:cNvPr>
          <p:cNvPicPr>
            <a:picLocks noChangeAspect="1"/>
          </p:cNvPicPr>
          <p:nvPr/>
        </p:nvPicPr>
        <p:blipFill rotWithShape="1">
          <a:blip r:embed="rId2"/>
          <a:srcRect l="56064"/>
          <a:stretch/>
        </p:blipFill>
        <p:spPr>
          <a:xfrm>
            <a:off x="20" y="10"/>
            <a:ext cx="4635571" cy="6857990"/>
          </a:xfrm>
          <a:prstGeom prst="rect">
            <a:avLst/>
          </a:prstGeom>
          <a:effectLst/>
        </p:spPr>
      </p:pic>
      <p:sp>
        <p:nvSpPr>
          <p:cNvPr id="6" name="CasellaDiTesto 5">
            <a:extLst>
              <a:ext uri="{FF2B5EF4-FFF2-40B4-BE49-F238E27FC236}">
                <a16:creationId xmlns:a16="http://schemas.microsoft.com/office/drawing/2014/main" id="{06CE390A-7444-DD4F-AA3B-A54446C93B5D}"/>
              </a:ext>
            </a:extLst>
          </p:cNvPr>
          <p:cNvSpPr txBox="1"/>
          <p:nvPr/>
        </p:nvSpPr>
        <p:spPr>
          <a:xfrm>
            <a:off x="4635592" y="464949"/>
            <a:ext cx="7556388" cy="584775"/>
          </a:xfrm>
          <a:prstGeom prst="rect">
            <a:avLst/>
          </a:prstGeom>
          <a:noFill/>
        </p:spPr>
        <p:txBody>
          <a:bodyPr wrap="square" rtlCol="0">
            <a:spAutoFit/>
          </a:bodyPr>
          <a:lstStyle/>
          <a:p>
            <a:pPr algn="ctr"/>
            <a:r>
              <a:rPr lang="fr-FR" sz="3200" dirty="0">
                <a:solidFill>
                  <a:schemeClr val="bg1"/>
                </a:solidFill>
                <a:latin typeface="Trebuchet MS" panose="020B0603020202020204" pitchFamily="34" charset="0"/>
              </a:rPr>
              <a:t>ARTICULATION DU QUESTIONNAIRE</a:t>
            </a:r>
            <a:endParaRPr lang="it-IT" sz="3200" dirty="0"/>
          </a:p>
        </p:txBody>
      </p:sp>
      <p:sp>
        <p:nvSpPr>
          <p:cNvPr id="7" name="Rettangolo 6">
            <a:extLst>
              <a:ext uri="{FF2B5EF4-FFF2-40B4-BE49-F238E27FC236}">
                <a16:creationId xmlns:a16="http://schemas.microsoft.com/office/drawing/2014/main" id="{B40E092C-E21C-3640-8905-E4BEA789A02E}"/>
              </a:ext>
            </a:extLst>
          </p:cNvPr>
          <p:cNvSpPr/>
          <p:nvPr/>
        </p:nvSpPr>
        <p:spPr>
          <a:xfrm>
            <a:off x="4635591" y="1390676"/>
            <a:ext cx="7556389" cy="4585871"/>
          </a:xfrm>
          <a:prstGeom prst="rect">
            <a:avLst/>
          </a:prstGeom>
        </p:spPr>
        <p:txBody>
          <a:bodyPr wrap="square">
            <a:spAutoFit/>
          </a:bodyPr>
          <a:lstStyle/>
          <a:p>
            <a:pPr algn="just">
              <a:lnSpc>
                <a:spcPct val="90000"/>
              </a:lnSpc>
              <a:spcAft>
                <a:spcPts val="600"/>
              </a:spcAft>
            </a:pPr>
            <a:r>
              <a:rPr lang="fr-FR" sz="2000" dirty="0">
                <a:solidFill>
                  <a:schemeClr val="bg2">
                    <a:lumMod val="25000"/>
                  </a:schemeClr>
                </a:solidFill>
                <a:latin typeface="Cambria" panose="02040503050406030204" pitchFamily="18" charset="0"/>
              </a:rPr>
              <a:t>Le questionnaire a été élaboré sur la base de l’analyse territoriale et des leçons apprises des précédentes programmations.</a:t>
            </a:r>
          </a:p>
          <a:p>
            <a:pPr algn="just">
              <a:lnSpc>
                <a:spcPct val="90000"/>
              </a:lnSpc>
              <a:spcAft>
                <a:spcPts val="600"/>
              </a:spcAft>
            </a:pPr>
            <a:endParaRPr lang="fr-FR" sz="2000" dirty="0">
              <a:solidFill>
                <a:schemeClr val="bg2">
                  <a:lumMod val="25000"/>
                </a:schemeClr>
              </a:solidFill>
              <a:latin typeface="Cambria" panose="02040503050406030204" pitchFamily="18" charset="0"/>
            </a:endParaRPr>
          </a:p>
          <a:p>
            <a:pPr algn="just">
              <a:lnSpc>
                <a:spcPct val="90000"/>
              </a:lnSpc>
              <a:spcAft>
                <a:spcPts val="600"/>
              </a:spcAft>
            </a:pPr>
            <a:r>
              <a:rPr lang="fr-FR" sz="2000" dirty="0">
                <a:solidFill>
                  <a:schemeClr val="bg2">
                    <a:lumMod val="25000"/>
                  </a:schemeClr>
                </a:solidFill>
                <a:latin typeface="Cambria" panose="02040503050406030204" pitchFamily="18" charset="0"/>
              </a:rPr>
              <a:t>Il se compose de 3 sections:</a:t>
            </a:r>
          </a:p>
          <a:p>
            <a:pPr indent="-228600" algn="just">
              <a:lnSpc>
                <a:spcPct val="90000"/>
              </a:lnSpc>
              <a:spcAft>
                <a:spcPts val="600"/>
              </a:spcAft>
              <a:buFont typeface="Arial" panose="020B0604020202020204" pitchFamily="34" charset="0"/>
              <a:buChar char="•"/>
            </a:pPr>
            <a:endParaRPr lang="fr-FR" sz="2000" dirty="0">
              <a:solidFill>
                <a:schemeClr val="bg2">
                  <a:lumMod val="25000"/>
                </a:schemeClr>
              </a:solidFill>
              <a:latin typeface="Cambria" panose="02040503050406030204" pitchFamily="18" charset="0"/>
            </a:endParaRPr>
          </a:p>
          <a:p>
            <a:pPr marL="285750" indent="-228600" algn="just">
              <a:lnSpc>
                <a:spcPct val="90000"/>
              </a:lnSpc>
              <a:spcAft>
                <a:spcPts val="600"/>
              </a:spcAft>
              <a:buFont typeface="Arial" panose="020B0604020202020204" pitchFamily="34" charset="0"/>
              <a:buChar char="•"/>
            </a:pPr>
            <a:r>
              <a:rPr lang="fr-FR" sz="2000" dirty="0">
                <a:solidFill>
                  <a:schemeClr val="bg2">
                    <a:lumMod val="25000"/>
                  </a:schemeClr>
                </a:solidFill>
                <a:latin typeface="Cambria" panose="02040503050406030204" pitchFamily="18" charset="0"/>
              </a:rPr>
              <a:t>La première section concerne les aspects généraux et les informations générales des participants</a:t>
            </a:r>
          </a:p>
          <a:p>
            <a:pPr indent="-228600" algn="just">
              <a:lnSpc>
                <a:spcPct val="90000"/>
              </a:lnSpc>
              <a:spcAft>
                <a:spcPts val="600"/>
              </a:spcAft>
              <a:buFont typeface="Arial" panose="020B0604020202020204" pitchFamily="34" charset="0"/>
              <a:buChar char="•"/>
            </a:pPr>
            <a:endParaRPr lang="fr-FR" sz="2000" dirty="0">
              <a:solidFill>
                <a:schemeClr val="bg2">
                  <a:lumMod val="25000"/>
                </a:schemeClr>
              </a:solidFill>
              <a:latin typeface="Cambria" panose="02040503050406030204" pitchFamily="18" charset="0"/>
            </a:endParaRPr>
          </a:p>
          <a:p>
            <a:pPr marL="285750" indent="-228600" algn="just">
              <a:lnSpc>
                <a:spcPct val="90000"/>
              </a:lnSpc>
              <a:spcAft>
                <a:spcPts val="600"/>
              </a:spcAft>
              <a:buFont typeface="Arial" panose="020B0604020202020204" pitchFamily="34" charset="0"/>
              <a:buChar char="•"/>
            </a:pPr>
            <a:r>
              <a:rPr lang="fr-FR" sz="2000" dirty="0">
                <a:solidFill>
                  <a:schemeClr val="bg2">
                    <a:lumMod val="25000"/>
                  </a:schemeClr>
                </a:solidFill>
                <a:latin typeface="Cambria" panose="02040503050406030204" pitchFamily="18" charset="0"/>
              </a:rPr>
              <a:t>La deuxième section fait référence à la pertinence des objectifs stratégiques de la programmation 2021-2027</a:t>
            </a:r>
          </a:p>
          <a:p>
            <a:pPr marL="285750" indent="-228600" algn="just">
              <a:lnSpc>
                <a:spcPct val="90000"/>
              </a:lnSpc>
              <a:spcAft>
                <a:spcPts val="600"/>
              </a:spcAft>
              <a:buFont typeface="Arial" panose="020B0604020202020204" pitchFamily="34" charset="0"/>
              <a:buChar char="•"/>
            </a:pPr>
            <a:endParaRPr lang="fr-FR" sz="2000" dirty="0">
              <a:solidFill>
                <a:schemeClr val="bg2">
                  <a:lumMod val="25000"/>
                </a:schemeClr>
              </a:solidFill>
              <a:latin typeface="Cambria" panose="02040503050406030204" pitchFamily="18" charset="0"/>
            </a:endParaRPr>
          </a:p>
          <a:p>
            <a:pPr marL="285750" indent="-228600" algn="just">
              <a:lnSpc>
                <a:spcPct val="90000"/>
              </a:lnSpc>
              <a:spcAft>
                <a:spcPts val="600"/>
              </a:spcAft>
              <a:buFont typeface="Arial" panose="020B0604020202020204" pitchFamily="34" charset="0"/>
              <a:buChar char="•"/>
            </a:pPr>
            <a:r>
              <a:rPr lang="fr-FR" sz="2000" dirty="0">
                <a:solidFill>
                  <a:schemeClr val="bg2">
                    <a:lumMod val="25000"/>
                  </a:schemeClr>
                </a:solidFill>
                <a:latin typeface="Cambria" panose="02040503050406030204" pitchFamily="18" charset="0"/>
              </a:rPr>
              <a:t>La troisième section concerne les questions ouvertes sur les aspects organisationnels et orientations générales du futur programme</a:t>
            </a:r>
          </a:p>
        </p:txBody>
      </p:sp>
    </p:spTree>
    <p:extLst>
      <p:ext uri="{BB962C8B-B14F-4D97-AF65-F5344CB8AC3E}">
        <p14:creationId xmlns:p14="http://schemas.microsoft.com/office/powerpoint/2010/main" val="62318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146649" y="1394303"/>
            <a:ext cx="11740551" cy="4195613"/>
          </a:xfrm>
        </p:spPr>
        <p:txBody>
          <a:bodyPr/>
          <a:lstStyle/>
          <a:p>
            <a:pPr marL="0" indent="0" algn="ctr">
              <a:buNone/>
            </a:pPr>
            <a:r>
              <a:rPr lang="fr-FR" sz="2000" dirty="0">
                <a:solidFill>
                  <a:schemeClr val="bg2">
                    <a:lumMod val="25000"/>
                  </a:schemeClr>
                </a:solidFill>
                <a:latin typeface="Cambria" panose="02040503050406030204" pitchFamily="18" charset="0"/>
              </a:rPr>
              <a:t>Les demandes de la première section sont 9 et portent sur les aspects suivants :</a:t>
            </a:r>
          </a:p>
          <a:p>
            <a:r>
              <a:rPr lang="fr-FR" sz="2000" dirty="0">
                <a:solidFill>
                  <a:schemeClr val="accent5">
                    <a:lumMod val="75000"/>
                  </a:schemeClr>
                </a:solidFill>
                <a:latin typeface="Cambria" panose="02040503050406030204" pitchFamily="18" charset="0"/>
              </a:rPr>
              <a:t>Sexe </a:t>
            </a:r>
            <a:endParaRPr lang="it-IT" sz="2000" dirty="0">
              <a:solidFill>
                <a:schemeClr val="accent5">
                  <a:lumMod val="75000"/>
                </a:schemeClr>
              </a:solidFill>
              <a:latin typeface="Cambria" panose="02040503050406030204" pitchFamily="18" charset="0"/>
            </a:endParaRPr>
          </a:p>
          <a:p>
            <a:r>
              <a:rPr lang="fr-FR" sz="2000" dirty="0">
                <a:solidFill>
                  <a:schemeClr val="accent5">
                    <a:lumMod val="75000"/>
                  </a:schemeClr>
                </a:solidFill>
                <a:latin typeface="Cambria" panose="02040503050406030204" pitchFamily="18" charset="0"/>
              </a:rPr>
              <a:t>Âge </a:t>
            </a:r>
            <a:endParaRPr lang="it-IT" sz="2000" dirty="0">
              <a:solidFill>
                <a:schemeClr val="accent5">
                  <a:lumMod val="75000"/>
                </a:schemeClr>
              </a:solidFill>
              <a:latin typeface="Cambria" panose="02040503050406030204" pitchFamily="18" charset="0"/>
            </a:endParaRPr>
          </a:p>
          <a:p>
            <a:r>
              <a:rPr lang="fr-FR" sz="2000" dirty="0">
                <a:solidFill>
                  <a:schemeClr val="accent5">
                    <a:lumMod val="75000"/>
                  </a:schemeClr>
                </a:solidFill>
                <a:latin typeface="Cambria" panose="02040503050406030204" pitchFamily="18" charset="0"/>
              </a:rPr>
              <a:t>Pays</a:t>
            </a:r>
            <a:endParaRPr lang="it-IT" sz="2000" dirty="0">
              <a:solidFill>
                <a:schemeClr val="accent5">
                  <a:lumMod val="75000"/>
                </a:schemeClr>
              </a:solidFill>
              <a:latin typeface="Cambria" panose="02040503050406030204" pitchFamily="18" charset="0"/>
            </a:endParaRPr>
          </a:p>
          <a:p>
            <a:r>
              <a:rPr lang="fr-FR" sz="2000" dirty="0">
                <a:solidFill>
                  <a:schemeClr val="accent5">
                    <a:lumMod val="75000"/>
                  </a:schemeClr>
                </a:solidFill>
                <a:latin typeface="Cambria" panose="02040503050406030204" pitchFamily="18" charset="0"/>
              </a:rPr>
              <a:t>Provinces siciliennes</a:t>
            </a:r>
            <a:endParaRPr lang="it-IT" sz="2000" dirty="0">
              <a:solidFill>
                <a:schemeClr val="accent5">
                  <a:lumMod val="75000"/>
                </a:schemeClr>
              </a:solidFill>
              <a:latin typeface="Cambria" panose="02040503050406030204" pitchFamily="18" charset="0"/>
            </a:endParaRPr>
          </a:p>
          <a:p>
            <a:r>
              <a:rPr lang="fr-FR" sz="2000" dirty="0">
                <a:solidFill>
                  <a:schemeClr val="accent5">
                    <a:lumMod val="75000"/>
                  </a:schemeClr>
                </a:solidFill>
                <a:latin typeface="Cambria" panose="02040503050406030204" pitchFamily="18" charset="0"/>
              </a:rPr>
              <a:t>Gouvernorats tunisiens</a:t>
            </a:r>
            <a:endParaRPr lang="it-IT" sz="2000" dirty="0">
              <a:solidFill>
                <a:schemeClr val="accent5">
                  <a:lumMod val="75000"/>
                </a:schemeClr>
              </a:solidFill>
              <a:latin typeface="Cambria" panose="02040503050406030204" pitchFamily="18" charset="0"/>
            </a:endParaRPr>
          </a:p>
          <a:p>
            <a:r>
              <a:rPr lang="fr-FR" sz="2000" dirty="0">
                <a:solidFill>
                  <a:schemeClr val="accent5">
                    <a:lumMod val="75000"/>
                  </a:schemeClr>
                </a:solidFill>
                <a:latin typeface="Cambria" panose="02040503050406030204" pitchFamily="18" charset="0"/>
              </a:rPr>
              <a:t>Forme juridique de l'organisation d’appartenance</a:t>
            </a:r>
          </a:p>
          <a:p>
            <a:r>
              <a:rPr lang="fr-FR" sz="2000" dirty="0">
                <a:solidFill>
                  <a:schemeClr val="accent5">
                    <a:lumMod val="75000"/>
                  </a:schemeClr>
                </a:solidFill>
                <a:latin typeface="Cambria" panose="02040503050406030204" pitchFamily="18" charset="0"/>
              </a:rPr>
              <a:t>Principaux ou principaux domaines d’intervention de votre organisation</a:t>
            </a:r>
          </a:p>
          <a:p>
            <a:r>
              <a:rPr lang="fr-FR" sz="2000" dirty="0">
                <a:solidFill>
                  <a:schemeClr val="accent5">
                    <a:lumMod val="75000"/>
                  </a:schemeClr>
                </a:solidFill>
                <a:latin typeface="Cambria" panose="02040503050406030204" pitchFamily="18" charset="0"/>
              </a:rPr>
              <a:t>A-t-elle participé ou participe-t-elle aux précédents programmes IEVP/IEV Italie Tunisie (2007-2013/2014-2020)?</a:t>
            </a:r>
          </a:p>
          <a:p>
            <a:r>
              <a:rPr lang="fr-FR" sz="2000" dirty="0">
                <a:solidFill>
                  <a:schemeClr val="accent5">
                    <a:lumMod val="75000"/>
                  </a:schemeClr>
                </a:solidFill>
                <a:latin typeface="Cambria" panose="02040503050406030204" pitchFamily="18" charset="0"/>
              </a:rPr>
              <a:t>Êtes-vous intéressé à participer au nouveau Programme </a:t>
            </a:r>
            <a:r>
              <a:rPr lang="fr-FR" sz="2000" dirty="0" err="1">
                <a:solidFill>
                  <a:schemeClr val="accent5">
                    <a:lumMod val="75000"/>
                  </a:schemeClr>
                </a:solidFill>
                <a:latin typeface="Cambria" panose="02040503050406030204" pitchFamily="18" charset="0"/>
              </a:rPr>
              <a:t>Interreg</a:t>
            </a:r>
            <a:r>
              <a:rPr lang="fr-FR" sz="2000" dirty="0">
                <a:solidFill>
                  <a:schemeClr val="accent5">
                    <a:lumMod val="75000"/>
                  </a:schemeClr>
                </a:solidFill>
                <a:latin typeface="Cambria" panose="02040503050406030204" pitchFamily="18" charset="0"/>
              </a:rPr>
              <a:t> NEXT Italie Tunisie 2021-2027?</a:t>
            </a:r>
            <a:endParaRPr lang="it-IT" sz="2000" dirty="0">
              <a:solidFill>
                <a:schemeClr val="accent5">
                  <a:lumMod val="75000"/>
                </a:schemeClr>
              </a:solidFill>
              <a:latin typeface="Cambria" panose="02040503050406030204" pitchFamily="18" charset="0"/>
            </a:endParaRPr>
          </a:p>
          <a:p>
            <a:endParaRPr lang="it-IT" dirty="0"/>
          </a:p>
          <a:p>
            <a:endParaRPr lang="it-IT" dirty="0"/>
          </a:p>
          <a:p>
            <a:endParaRPr lang="it-IT" dirty="0"/>
          </a:p>
        </p:txBody>
      </p:sp>
      <p:sp>
        <p:nvSpPr>
          <p:cNvPr id="5" name="Titolo 1"/>
          <p:cNvSpPr>
            <a:spLocks noGrp="1"/>
          </p:cNvSpPr>
          <p:nvPr>
            <p:ph type="title"/>
          </p:nvPr>
        </p:nvSpPr>
        <p:spPr>
          <a:xfrm>
            <a:off x="1" y="387179"/>
            <a:ext cx="12191999" cy="683740"/>
          </a:xfrm>
        </p:spPr>
        <p:txBody>
          <a:bodyPr/>
          <a:lstStyle/>
          <a:p>
            <a:pPr algn="ctr"/>
            <a:r>
              <a:rPr lang="fr-FR" sz="3200" dirty="0">
                <a:solidFill>
                  <a:schemeClr val="bg1"/>
                </a:solidFill>
                <a:latin typeface="Trebuchet MS" panose="020B0603020202020204" pitchFamily="34" charset="0"/>
              </a:rPr>
              <a:t>PREMIÈRE SECTION DU QUESTIONNAIRE</a:t>
            </a:r>
            <a:endParaRPr lang="it-IT" sz="32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2895897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1" y="387179"/>
            <a:ext cx="12191999" cy="683740"/>
          </a:xfrm>
        </p:spPr>
        <p:txBody>
          <a:bodyPr/>
          <a:lstStyle/>
          <a:p>
            <a:pPr algn="ctr"/>
            <a:r>
              <a:rPr lang="fr-FR" sz="3200" dirty="0">
                <a:solidFill>
                  <a:schemeClr val="bg1"/>
                </a:solidFill>
                <a:latin typeface="Trebuchet MS" panose="020B0603020202020204" pitchFamily="34" charset="0"/>
              </a:rPr>
              <a:t>DEUXIÈME SECTION DU QUESTIONNAIRE</a:t>
            </a:r>
            <a:endParaRPr lang="it-IT" sz="3200" dirty="0">
              <a:solidFill>
                <a:schemeClr val="bg1"/>
              </a:solidFill>
              <a:latin typeface="Trebuchet MS" panose="020B0603020202020204" pitchFamily="34" charset="0"/>
            </a:endParaRPr>
          </a:p>
        </p:txBody>
      </p:sp>
      <p:sp>
        <p:nvSpPr>
          <p:cNvPr id="7" name="Rettangolo 6"/>
          <p:cNvSpPr/>
          <p:nvPr/>
        </p:nvSpPr>
        <p:spPr>
          <a:xfrm>
            <a:off x="1" y="1582341"/>
            <a:ext cx="12018476" cy="2246769"/>
          </a:xfrm>
          <a:prstGeom prst="rect">
            <a:avLst/>
          </a:prstGeom>
        </p:spPr>
        <p:txBody>
          <a:bodyPr wrap="square">
            <a:spAutoFit/>
          </a:bodyPr>
          <a:lstStyle/>
          <a:p>
            <a:pPr algn="just"/>
            <a:r>
              <a:rPr lang="fr-FR" sz="2000" dirty="0">
                <a:solidFill>
                  <a:schemeClr val="bg2">
                    <a:lumMod val="25000"/>
                  </a:schemeClr>
                </a:solidFill>
                <a:latin typeface="Cambria" panose="02040503050406030204" pitchFamily="18" charset="0"/>
              </a:rPr>
              <a:t>Avec la deuxième section, on demande aux parties prenantes de classer et de mettre à jour la hiérarchie des </a:t>
            </a:r>
            <a:r>
              <a:rPr lang="fr-FR" sz="2000" b="1" dirty="0">
                <a:solidFill>
                  <a:schemeClr val="bg2">
                    <a:lumMod val="25000"/>
                  </a:schemeClr>
                </a:solidFill>
                <a:latin typeface="Cambria" panose="02040503050406030204" pitchFamily="18" charset="0"/>
              </a:rPr>
              <a:t>Objectifs Stratégiques (OS) </a:t>
            </a:r>
            <a:r>
              <a:rPr lang="fr-FR" sz="2000" dirty="0">
                <a:solidFill>
                  <a:schemeClr val="bg2">
                    <a:lumMod val="25000"/>
                  </a:schemeClr>
                </a:solidFill>
                <a:latin typeface="Cambria" panose="02040503050406030204" pitchFamily="18" charset="0"/>
              </a:rPr>
              <a:t>pour chaque objectif spécifique pertinent : OS1; OS2; OS4; </a:t>
            </a:r>
            <a:r>
              <a:rPr lang="fr-FR" sz="2000" dirty="0" err="1">
                <a:solidFill>
                  <a:schemeClr val="bg2">
                    <a:lumMod val="25000"/>
                  </a:schemeClr>
                </a:solidFill>
                <a:latin typeface="Cambria" panose="02040503050406030204" pitchFamily="18" charset="0"/>
              </a:rPr>
              <a:t>Interreg</a:t>
            </a:r>
            <a:r>
              <a:rPr lang="fr-FR" sz="2000" dirty="0">
                <a:solidFill>
                  <a:schemeClr val="bg2">
                    <a:lumMod val="25000"/>
                  </a:schemeClr>
                </a:solidFill>
                <a:latin typeface="Cambria" panose="02040503050406030204" pitchFamily="18" charset="0"/>
              </a:rPr>
              <a:t> Objectif Spécifique 1 (ISO1).</a:t>
            </a:r>
          </a:p>
          <a:p>
            <a:pPr algn="just"/>
            <a:endParaRPr lang="fr-FR" sz="2000" dirty="0">
              <a:solidFill>
                <a:schemeClr val="bg2">
                  <a:lumMod val="25000"/>
                </a:schemeClr>
              </a:solidFill>
              <a:latin typeface="Cambria" panose="02040503050406030204" pitchFamily="18" charset="0"/>
            </a:endParaRPr>
          </a:p>
          <a:p>
            <a:pPr algn="just"/>
            <a:r>
              <a:rPr lang="fr-FR" sz="2000" dirty="0">
                <a:solidFill>
                  <a:schemeClr val="bg2">
                    <a:lumMod val="25000"/>
                  </a:schemeClr>
                </a:solidFill>
                <a:latin typeface="Cambria" panose="02040503050406030204" pitchFamily="18" charset="0"/>
              </a:rPr>
              <a:t>Il n'est pas obligatoire de répondre à tous les objectifs stratégiques mais les parties intéresses sont libres de sélectionner ceux qui, à leur avis, sont les plus pertinents pour l’organisation qu’ils représentent et qui répondent le mieux aux défis de la zone de coopération.</a:t>
            </a:r>
          </a:p>
        </p:txBody>
      </p:sp>
      <p:sp>
        <p:nvSpPr>
          <p:cNvPr id="2" name="Rettangolo 1">
            <a:extLst>
              <a:ext uri="{FF2B5EF4-FFF2-40B4-BE49-F238E27FC236}">
                <a16:creationId xmlns:a16="http://schemas.microsoft.com/office/drawing/2014/main" id="{42E16EB1-7935-BE4A-BD9C-8E5AF7945744}"/>
              </a:ext>
            </a:extLst>
          </p:cNvPr>
          <p:cNvSpPr/>
          <p:nvPr/>
        </p:nvSpPr>
        <p:spPr>
          <a:xfrm>
            <a:off x="1813301" y="3998562"/>
            <a:ext cx="9267986" cy="1580827"/>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bg1"/>
                </a:solidFill>
                <a:latin typeface="Cambria" panose="02040503050406030204" pitchFamily="18" charset="0"/>
              </a:rPr>
              <a:t>Les Objectifs Stratégiques et les Objectifs Spécifiques </a:t>
            </a:r>
            <a:r>
              <a:rPr lang="fr-FR" sz="2000" dirty="0">
                <a:solidFill>
                  <a:schemeClr val="bg1"/>
                </a:solidFill>
                <a:latin typeface="Cambria" panose="02040503050406030204" pitchFamily="18" charset="0"/>
              </a:rPr>
              <a:t>se réfèrent aux dernières propositions du Règlement </a:t>
            </a:r>
            <a:r>
              <a:rPr lang="fr-FR" sz="2000" dirty="0" err="1">
                <a:solidFill>
                  <a:schemeClr val="bg1"/>
                </a:solidFill>
                <a:latin typeface="Cambria" panose="02040503050406030204" pitchFamily="18" charset="0"/>
              </a:rPr>
              <a:t>Interreg</a:t>
            </a:r>
            <a:r>
              <a:rPr lang="fr-FR" sz="2000" dirty="0">
                <a:solidFill>
                  <a:schemeClr val="bg1"/>
                </a:solidFill>
                <a:latin typeface="Cambria" panose="02040503050406030204" pitchFamily="18" charset="0"/>
              </a:rPr>
              <a:t> (Actes législatifs et autres instruments 6168/ 21) et du Règlement sur le Fonds européen de développement régional et le Fonds de cohésion (Actes législatifs et autres instruments 6168/ 21</a:t>
            </a:r>
            <a:endParaRPr lang="it-IT" sz="2000" dirty="0">
              <a:solidFill>
                <a:schemeClr val="bg1"/>
              </a:solidFill>
              <a:latin typeface="Cambria" panose="02040503050406030204" pitchFamily="18" charset="0"/>
            </a:endParaRPr>
          </a:p>
          <a:p>
            <a:pPr algn="ctr"/>
            <a:endParaRPr lang="it-IT" dirty="0">
              <a:solidFill>
                <a:schemeClr val="bg1"/>
              </a:solidFill>
            </a:endParaRPr>
          </a:p>
        </p:txBody>
      </p:sp>
    </p:spTree>
    <p:extLst>
      <p:ext uri="{BB962C8B-B14F-4D97-AF65-F5344CB8AC3E}">
        <p14:creationId xmlns:p14="http://schemas.microsoft.com/office/powerpoint/2010/main" val="3005750254"/>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1550</Words>
  <Application>Microsoft Macintosh PowerPoint</Application>
  <PresentationFormat>Widescreen</PresentationFormat>
  <Paragraphs>153</Paragraphs>
  <Slides>19</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19</vt:i4>
      </vt:variant>
    </vt:vector>
  </HeadingPairs>
  <TitlesOfParts>
    <vt:vector size="28" baseType="lpstr">
      <vt:lpstr>Arial</vt:lpstr>
      <vt:lpstr>Calibri</vt:lpstr>
      <vt:lpstr>Calibri Light</vt:lpstr>
      <vt:lpstr>Cambria</vt:lpstr>
      <vt:lpstr>Gill Sans MT</vt:lpstr>
      <vt:lpstr>Times New Roman</vt:lpstr>
      <vt:lpstr>Trebuchet MS</vt:lpstr>
      <vt:lpstr>Wingdings</vt:lpstr>
      <vt:lpstr>Tema di Office</vt:lpstr>
      <vt:lpstr>Presentazione standard di PowerPoint</vt:lpstr>
      <vt:lpstr>Presentazione standard di PowerPoint</vt:lpstr>
      <vt:lpstr>Presentazione standard di PowerPoint</vt:lpstr>
      <vt:lpstr>DÉFINITION DES MODALITÉS ET DES DÉLAIS DE CONSULTATION</vt:lpstr>
      <vt:lpstr>QUESTIONNAIRE EN LIGNE</vt:lpstr>
      <vt:lpstr>LOGIQUE D’INTERVENTION: CRITÈRES DE SÉLECTION</vt:lpstr>
      <vt:lpstr>Presentazione standard di PowerPoint</vt:lpstr>
      <vt:lpstr>PREMIÈRE SECTION DU QUESTIONNAIRE</vt:lpstr>
      <vt:lpstr>DEUXIÈME SECTION DU QUESTIONNAIRE</vt:lpstr>
      <vt:lpstr>LES OBJECTIFS DE LA DEUXIEME SECTION</vt:lpstr>
      <vt:lpstr>Presentazione standard di PowerPoint</vt:lpstr>
      <vt:lpstr>Presentazione standard di PowerPoint</vt:lpstr>
      <vt:lpstr>Presentazione standard di PowerPoint</vt:lpstr>
      <vt:lpstr>TROSIÈME SECTION DU QUESTIONNAIRE</vt:lpstr>
      <vt:lpstr>GROUPES CIBLES</vt:lpstr>
      <vt:lpstr>CALENDRIER DE LA PREMIÈRE PHASE DE CONSULTATION</vt:lpstr>
      <vt:lpstr>OBJECTIFS DE LA CONSULTATION</vt:lpstr>
      <vt:lpstr> ACTIONS DE COMMUNICATION/DIFFUSION</vt:lpstr>
      <vt:lpstr>PROGRAMME IEV DE COOPERATION TRANSFRONTALIERE  ITALIE – TUNISIE 2014-2020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VINCENZO ROCCA</dc:creator>
  <cp:lastModifiedBy>VINCENZO ROCCA</cp:lastModifiedBy>
  <cp:revision>1</cp:revision>
  <dcterms:created xsi:type="dcterms:W3CDTF">2021-06-29T08:25:37Z</dcterms:created>
  <dcterms:modified xsi:type="dcterms:W3CDTF">2021-06-29T08:28:04Z</dcterms:modified>
</cp:coreProperties>
</file>