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324" r:id="rId3"/>
    <p:sldId id="325" r:id="rId4"/>
    <p:sldId id="272" r:id="rId5"/>
    <p:sldId id="278" r:id="rId6"/>
    <p:sldId id="286" r:id="rId7"/>
    <p:sldId id="288" r:id="rId8"/>
    <p:sldId id="310" r:id="rId9"/>
    <p:sldId id="292" r:id="rId10"/>
    <p:sldId id="329" r:id="rId11"/>
    <p:sldId id="316" r:id="rId12"/>
    <p:sldId id="317" r:id="rId13"/>
    <p:sldId id="299" r:id="rId14"/>
    <p:sldId id="318" r:id="rId15"/>
    <p:sldId id="319" r:id="rId16"/>
    <p:sldId id="305" r:id="rId17"/>
    <p:sldId id="321" r:id="rId18"/>
    <p:sldId id="261" r:id="rId1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96D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16" autoAdjust="0"/>
    <p:restoredTop sz="97666" autoAdjust="0"/>
  </p:normalViewPr>
  <p:slideViewPr>
    <p:cSldViewPr snapToGrid="0" snapToObjects="1">
      <p:cViewPr varScale="1">
        <p:scale>
          <a:sx n="112" d="100"/>
          <a:sy n="112" d="100"/>
        </p:scale>
        <p:origin x="768" y="13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DC49B273-5C27-0E4B-A42E-A37A0441C835}" type="datetimeFigureOut">
              <a:rPr lang="it-IT" smtClean="0"/>
              <a:t>22/07/2021</a:t>
            </a:fld>
            <a:endParaRPr lang="it-IT" dirty="0"/>
          </a:p>
        </p:txBody>
      </p:sp>
      <p:sp>
        <p:nvSpPr>
          <p:cNvPr id="4" name="Segnaposto immagine diapositiva 3"/>
          <p:cNvSpPr>
            <a:spLocks noGrp="1" noRot="1" noChangeAspect="1"/>
          </p:cNvSpPr>
          <p:nvPr>
            <p:ph type="sldImg" idx="2"/>
          </p:nvPr>
        </p:nvSpPr>
        <p:spPr>
          <a:xfrm>
            <a:off x="687388" y="1143000"/>
            <a:ext cx="5484812" cy="30861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665217-397C-864A-8232-1ECA772BE375}" type="slidenum">
              <a:rPr lang="it-IT" smtClean="0"/>
              <a:t>‹N›</a:t>
            </a:fld>
            <a:endParaRPr lang="it-IT" dirty="0"/>
          </a:p>
        </p:txBody>
      </p:sp>
    </p:spTree>
    <p:extLst>
      <p:ext uri="{BB962C8B-B14F-4D97-AF65-F5344CB8AC3E}">
        <p14:creationId xmlns:p14="http://schemas.microsoft.com/office/powerpoint/2010/main" val="13187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smtClean="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E5665217-397C-864A-8232-1ECA772BE375}" type="slidenum">
              <a:rPr lang="it-IT" smtClean="0"/>
              <a:t>16</a:t>
            </a:fld>
            <a:endParaRPr lang="it-IT"/>
          </a:p>
        </p:txBody>
      </p:sp>
    </p:spTree>
    <p:extLst>
      <p:ext uri="{BB962C8B-B14F-4D97-AF65-F5344CB8AC3E}">
        <p14:creationId xmlns:p14="http://schemas.microsoft.com/office/powerpoint/2010/main" val="899076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it-IT"/>
              <a:t>Fare clic per modificare stile</a:t>
            </a:r>
          </a:p>
        </p:txBody>
      </p:sp>
      <p:sp>
        <p:nvSpPr>
          <p:cNvPr id="3" name="Sottotito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4" name="Segnaposto data 3"/>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22/07/2021</a:t>
            </a:fld>
            <a:endParaRPr lang="it-IT" dirty="0"/>
          </a:p>
        </p:txBody>
      </p:sp>
      <p:sp>
        <p:nvSpPr>
          <p:cNvPr id="5" name="Segnaposto piè di pagina 4"/>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6" name="Segnaposto numero diapositiva 5"/>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dirty="0"/>
          </a:p>
        </p:txBody>
      </p:sp>
    </p:spTree>
    <p:extLst>
      <p:ext uri="{BB962C8B-B14F-4D97-AF65-F5344CB8AC3E}">
        <p14:creationId xmlns:p14="http://schemas.microsoft.com/office/powerpoint/2010/main" val="2098692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838202" y="365125"/>
            <a:ext cx="10515600" cy="1325563"/>
          </a:xfrm>
          <a:prstGeom prst="rect">
            <a:avLst/>
          </a:prstGeom>
        </p:spPr>
        <p:txBody>
          <a:bodyPr/>
          <a:lstStyle/>
          <a:p>
            <a:r>
              <a:rPr lang="it-IT"/>
              <a:t>Fare clic per modificare stile</a:t>
            </a:r>
          </a:p>
        </p:txBody>
      </p:sp>
      <p:sp>
        <p:nvSpPr>
          <p:cNvPr id="3" name="Segnaposto testo verticale 2"/>
          <p:cNvSpPr>
            <a:spLocks noGrp="1"/>
          </p:cNvSpPr>
          <p:nvPr>
            <p:ph type="body" orient="vert" idx="1"/>
          </p:nvPr>
        </p:nvSpPr>
        <p:spPr>
          <a:xfrm>
            <a:off x="3707706" y="3031299"/>
            <a:ext cx="7646096" cy="3145664"/>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22/07/2021</a:t>
            </a:fld>
            <a:endParaRPr lang="it-IT" dirty="0"/>
          </a:p>
        </p:txBody>
      </p:sp>
      <p:sp>
        <p:nvSpPr>
          <p:cNvPr id="5" name="Segnaposto piè di pagina 4"/>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6" name="Segnaposto numero diapositiva 5"/>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dirty="0"/>
          </a:p>
        </p:txBody>
      </p:sp>
    </p:spTree>
    <p:extLst>
      <p:ext uri="{BB962C8B-B14F-4D97-AF65-F5344CB8AC3E}">
        <p14:creationId xmlns:p14="http://schemas.microsoft.com/office/powerpoint/2010/main" val="1186863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899" y="365125"/>
            <a:ext cx="2628900" cy="5811838"/>
          </a:xfrm>
          <a:prstGeom prst="rect">
            <a:avLst/>
          </a:prstGeom>
        </p:spPr>
        <p:txBody>
          <a:bodyPr vert="eaVert"/>
          <a:lstStyle/>
          <a:p>
            <a:r>
              <a:rPr lang="it-IT"/>
              <a:t>Fare clic per modificare stile</a:t>
            </a:r>
          </a:p>
        </p:txBody>
      </p:sp>
      <p:sp>
        <p:nvSpPr>
          <p:cNvPr id="3" name="Segnaposto testo verticale 2"/>
          <p:cNvSpPr>
            <a:spLocks noGrp="1"/>
          </p:cNvSpPr>
          <p:nvPr>
            <p:ph type="body" orient="vert" idx="1"/>
          </p:nvPr>
        </p:nvSpPr>
        <p:spPr>
          <a:xfrm>
            <a:off x="838199" y="365125"/>
            <a:ext cx="7734300" cy="58118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22/07/2021</a:t>
            </a:fld>
            <a:endParaRPr lang="it-IT" dirty="0"/>
          </a:p>
        </p:txBody>
      </p:sp>
      <p:sp>
        <p:nvSpPr>
          <p:cNvPr id="5" name="Segnaposto piè di pagina 4"/>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6" name="Segnaposto numero diapositiva 5"/>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dirty="0"/>
          </a:p>
        </p:txBody>
      </p:sp>
    </p:spTree>
    <p:extLst>
      <p:ext uri="{BB962C8B-B14F-4D97-AF65-F5344CB8AC3E}">
        <p14:creationId xmlns:p14="http://schemas.microsoft.com/office/powerpoint/2010/main" val="1779083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1458795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838202" y="365125"/>
            <a:ext cx="10515600" cy="1325563"/>
          </a:xfrm>
          <a:prstGeom prst="rect">
            <a:avLst/>
          </a:prstGeom>
        </p:spPr>
        <p:txBody>
          <a:bodyPr/>
          <a:lstStyle/>
          <a:p>
            <a:r>
              <a:rPr lang="it-IT"/>
              <a:t>Fare clic per modificare stile</a:t>
            </a:r>
          </a:p>
        </p:txBody>
      </p:sp>
      <p:sp>
        <p:nvSpPr>
          <p:cNvPr id="3" name="Segnaposto contenuto 2"/>
          <p:cNvSpPr>
            <a:spLocks noGrp="1"/>
          </p:cNvSpPr>
          <p:nvPr>
            <p:ph idx="1"/>
          </p:nvPr>
        </p:nvSpPr>
        <p:spPr>
          <a:xfrm>
            <a:off x="3707706" y="3031299"/>
            <a:ext cx="7646096" cy="3145664"/>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22/07/2021</a:t>
            </a:fld>
            <a:endParaRPr lang="it-IT" dirty="0"/>
          </a:p>
        </p:txBody>
      </p:sp>
      <p:sp>
        <p:nvSpPr>
          <p:cNvPr id="5" name="Segnaposto piè di pagina 4"/>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6" name="Segnaposto numero diapositiva 5"/>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dirty="0"/>
          </a:p>
        </p:txBody>
      </p:sp>
    </p:spTree>
    <p:extLst>
      <p:ext uri="{BB962C8B-B14F-4D97-AF65-F5344CB8AC3E}">
        <p14:creationId xmlns:p14="http://schemas.microsoft.com/office/powerpoint/2010/main" val="308180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2" y="1709738"/>
            <a:ext cx="10515600" cy="2852737"/>
          </a:xfrm>
          <a:prstGeom prst="rect">
            <a:avLst/>
          </a:prstGeom>
        </p:spPr>
        <p:txBody>
          <a:bodyPr anchor="b"/>
          <a:lstStyle>
            <a:lvl1pPr>
              <a:defRPr sz="6000"/>
            </a:lvl1pPr>
          </a:lstStyle>
          <a:p>
            <a:r>
              <a:rPr lang="it-IT"/>
              <a:t>Fare clic per modificare stile</a:t>
            </a:r>
          </a:p>
        </p:txBody>
      </p:sp>
      <p:sp>
        <p:nvSpPr>
          <p:cNvPr id="3" name="Segnaposto testo 2"/>
          <p:cNvSpPr>
            <a:spLocks noGrp="1"/>
          </p:cNvSpPr>
          <p:nvPr>
            <p:ph type="body" idx="1"/>
          </p:nvPr>
        </p:nvSpPr>
        <p:spPr>
          <a:xfrm>
            <a:off x="831852" y="4589464"/>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22/07/2021</a:t>
            </a:fld>
            <a:endParaRPr lang="it-IT" dirty="0"/>
          </a:p>
        </p:txBody>
      </p:sp>
      <p:sp>
        <p:nvSpPr>
          <p:cNvPr id="5" name="Segnaposto piè di pagina 4"/>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6" name="Segnaposto numero diapositiva 5"/>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dirty="0"/>
          </a:p>
        </p:txBody>
      </p:sp>
    </p:spTree>
    <p:extLst>
      <p:ext uri="{BB962C8B-B14F-4D97-AF65-F5344CB8AC3E}">
        <p14:creationId xmlns:p14="http://schemas.microsoft.com/office/powerpoint/2010/main" val="201257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838202" y="365125"/>
            <a:ext cx="10515600" cy="1325563"/>
          </a:xfrm>
          <a:prstGeom prst="rect">
            <a:avLst/>
          </a:prstGeom>
        </p:spPr>
        <p:txBody>
          <a:bodyPr/>
          <a:lstStyle/>
          <a:p>
            <a:r>
              <a:rPr lang="it-IT"/>
              <a:t>Fare clic per modificare stile</a:t>
            </a:r>
          </a:p>
        </p:txBody>
      </p:sp>
      <p:sp>
        <p:nvSpPr>
          <p:cNvPr id="3" name="Segnaposto contenuto 2"/>
          <p:cNvSpPr>
            <a:spLocks noGrp="1"/>
          </p:cNvSpPr>
          <p:nvPr>
            <p:ph sz="half" idx="1"/>
          </p:nvPr>
        </p:nvSpPr>
        <p:spPr>
          <a:xfrm>
            <a:off x="838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22/07/2021</a:t>
            </a:fld>
            <a:endParaRPr lang="it-IT" dirty="0"/>
          </a:p>
        </p:txBody>
      </p:sp>
      <p:sp>
        <p:nvSpPr>
          <p:cNvPr id="6" name="Segnaposto piè di pagina 5"/>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7" name="Segnaposto numero diapositiva 6"/>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dirty="0"/>
          </a:p>
        </p:txBody>
      </p:sp>
    </p:spTree>
    <p:extLst>
      <p:ext uri="{BB962C8B-B14F-4D97-AF65-F5344CB8AC3E}">
        <p14:creationId xmlns:p14="http://schemas.microsoft.com/office/powerpoint/2010/main" val="314193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9" y="365125"/>
            <a:ext cx="10515600" cy="1325563"/>
          </a:xfrm>
          <a:prstGeom prst="rect">
            <a:avLst/>
          </a:prstGeom>
        </p:spPr>
        <p:txBody>
          <a:bodyPr/>
          <a:lstStyle/>
          <a:p>
            <a:r>
              <a:rPr lang="it-IT"/>
              <a:t>Fare clic per modificare stile</a:t>
            </a:r>
          </a:p>
        </p:txBody>
      </p:sp>
      <p:sp>
        <p:nvSpPr>
          <p:cNvPr id="3" name="Segnaposto testo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839789" y="2505076"/>
            <a:ext cx="5157787"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2"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72202" y="2505076"/>
            <a:ext cx="5183188"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22/07/2021</a:t>
            </a:fld>
            <a:endParaRPr lang="it-IT" dirty="0"/>
          </a:p>
        </p:txBody>
      </p:sp>
      <p:sp>
        <p:nvSpPr>
          <p:cNvPr id="8" name="Segnaposto piè di pagina 7"/>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9" name="Segnaposto numero diapositiva 8"/>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dirty="0"/>
          </a:p>
        </p:txBody>
      </p:sp>
    </p:spTree>
    <p:extLst>
      <p:ext uri="{BB962C8B-B14F-4D97-AF65-F5344CB8AC3E}">
        <p14:creationId xmlns:p14="http://schemas.microsoft.com/office/powerpoint/2010/main" val="21307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838202" y="365125"/>
            <a:ext cx="10515600" cy="1325563"/>
          </a:xfrm>
          <a:prstGeom prst="rect">
            <a:avLst/>
          </a:prstGeom>
        </p:spPr>
        <p:txBody>
          <a:bodyPr/>
          <a:lstStyle/>
          <a:p>
            <a:r>
              <a:rPr lang="it-IT"/>
              <a:t>Fare clic per modificare stile</a:t>
            </a:r>
          </a:p>
        </p:txBody>
      </p:sp>
      <p:sp>
        <p:nvSpPr>
          <p:cNvPr id="3" name="Segnaposto data 2"/>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22/07/2021</a:t>
            </a:fld>
            <a:endParaRPr lang="it-IT" dirty="0"/>
          </a:p>
        </p:txBody>
      </p:sp>
      <p:sp>
        <p:nvSpPr>
          <p:cNvPr id="4" name="Segnaposto piè di pagina 3"/>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5" name="Segnaposto numero diapositiva 4"/>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dirty="0"/>
          </a:p>
        </p:txBody>
      </p:sp>
    </p:spTree>
    <p:extLst>
      <p:ext uri="{BB962C8B-B14F-4D97-AF65-F5344CB8AC3E}">
        <p14:creationId xmlns:p14="http://schemas.microsoft.com/office/powerpoint/2010/main" val="559809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22/07/2021</a:t>
            </a:fld>
            <a:endParaRPr lang="it-IT" dirty="0"/>
          </a:p>
        </p:txBody>
      </p:sp>
      <p:sp>
        <p:nvSpPr>
          <p:cNvPr id="3" name="Segnaposto piè di pagina 2"/>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4" name="Segnaposto numero diapositiva 3"/>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dirty="0"/>
          </a:p>
        </p:txBody>
      </p:sp>
    </p:spTree>
    <p:extLst>
      <p:ext uri="{BB962C8B-B14F-4D97-AF65-F5344CB8AC3E}">
        <p14:creationId xmlns:p14="http://schemas.microsoft.com/office/powerpoint/2010/main" val="589350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0" y="457200"/>
            <a:ext cx="3932236" cy="1600200"/>
          </a:xfrm>
          <a:prstGeom prst="rect">
            <a:avLst/>
          </a:prstGeom>
        </p:spPr>
        <p:txBody>
          <a:bodyPr anchor="b"/>
          <a:lstStyle>
            <a:lvl1pPr>
              <a:defRPr sz="3200"/>
            </a:lvl1pPr>
          </a:lstStyle>
          <a:p>
            <a:r>
              <a:rPr lang="it-IT"/>
              <a:t>Fare clic per modificare stile</a:t>
            </a:r>
          </a:p>
        </p:txBody>
      </p:sp>
      <p:sp>
        <p:nvSpPr>
          <p:cNvPr id="3" name="Segnaposto contenuto 2"/>
          <p:cNvSpPr>
            <a:spLocks noGrp="1"/>
          </p:cNvSpPr>
          <p:nvPr>
            <p:ph idx="1"/>
          </p:nvPr>
        </p:nvSpPr>
        <p:spPr>
          <a:xfrm>
            <a:off x="5183188" y="987425"/>
            <a:ext cx="6172201"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90"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22/07/2021</a:t>
            </a:fld>
            <a:endParaRPr lang="it-IT" dirty="0"/>
          </a:p>
        </p:txBody>
      </p:sp>
      <p:sp>
        <p:nvSpPr>
          <p:cNvPr id="6" name="Segnaposto piè di pagina 5"/>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7" name="Segnaposto numero diapositiva 6"/>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dirty="0"/>
          </a:p>
        </p:txBody>
      </p:sp>
    </p:spTree>
    <p:extLst>
      <p:ext uri="{BB962C8B-B14F-4D97-AF65-F5344CB8AC3E}">
        <p14:creationId xmlns:p14="http://schemas.microsoft.com/office/powerpoint/2010/main" val="101287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0" y="457200"/>
            <a:ext cx="3932236" cy="1600200"/>
          </a:xfrm>
          <a:prstGeom prst="rect">
            <a:avLst/>
          </a:prstGeom>
        </p:spPr>
        <p:txBody>
          <a:bodyPr anchor="b"/>
          <a:lstStyle>
            <a:lvl1pPr>
              <a:defRPr sz="3200"/>
            </a:lvl1pPr>
          </a:lstStyle>
          <a:p>
            <a:r>
              <a:rPr lang="it-IT"/>
              <a:t>Fare clic per modificare stile</a:t>
            </a:r>
          </a:p>
        </p:txBody>
      </p:sp>
      <p:sp>
        <p:nvSpPr>
          <p:cNvPr id="3" name="Segnaposto immagine 2"/>
          <p:cNvSpPr>
            <a:spLocks noGrp="1"/>
          </p:cNvSpPr>
          <p:nvPr>
            <p:ph type="pic" idx="1"/>
          </p:nvPr>
        </p:nvSpPr>
        <p:spPr>
          <a:xfrm>
            <a:off x="5183188" y="987425"/>
            <a:ext cx="6172201"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839790"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22/07/2021</a:t>
            </a:fld>
            <a:endParaRPr lang="it-IT" dirty="0"/>
          </a:p>
        </p:txBody>
      </p:sp>
      <p:sp>
        <p:nvSpPr>
          <p:cNvPr id="6" name="Segnaposto piè di pagina 5"/>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7" name="Segnaposto numero diapositiva 6"/>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dirty="0"/>
          </a:p>
        </p:txBody>
      </p:sp>
    </p:spTree>
    <p:extLst>
      <p:ext uri="{BB962C8B-B14F-4D97-AF65-F5344CB8AC3E}">
        <p14:creationId xmlns:p14="http://schemas.microsoft.com/office/powerpoint/2010/main" val="20437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AutoShape 6" descr="Risultati immagini per logo unione europea jpg"/>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dirty="0"/>
          </a:p>
        </p:txBody>
      </p:sp>
      <p:sp>
        <p:nvSpPr>
          <p:cNvPr id="12" name="CasellaDiTesto 11"/>
          <p:cNvSpPr txBox="1"/>
          <p:nvPr userDrawn="1"/>
        </p:nvSpPr>
        <p:spPr>
          <a:xfrm>
            <a:off x="359562" y="6412437"/>
            <a:ext cx="1821449"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Programme cofinancé par </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l’</a:t>
            </a:r>
            <a:r>
              <a:rPr lang="fr-FR" sz="1000" b="1" kern="1200" dirty="0">
                <a:solidFill>
                  <a:schemeClr val="tx1"/>
                </a:solidFill>
                <a:effectLst/>
                <a:latin typeface="Trebuchet MS" panose="020B0603020202020204" pitchFamily="34" charset="0"/>
                <a:ea typeface="+mn-ea"/>
                <a:cs typeface="+mn-cs"/>
              </a:rPr>
              <a:t>UNION</a:t>
            </a:r>
            <a:r>
              <a:rPr lang="fr-FR" sz="1000" b="1" kern="1200" baseline="0" dirty="0">
                <a:solidFill>
                  <a:schemeClr val="tx1"/>
                </a:solidFill>
                <a:effectLst/>
                <a:latin typeface="Trebuchet MS" panose="020B0603020202020204" pitchFamily="34" charset="0"/>
                <a:ea typeface="+mn-ea"/>
                <a:cs typeface="+mn-cs"/>
              </a:rPr>
              <a:t> EUROPEENNE</a:t>
            </a:r>
            <a:endParaRPr lang="it-IT" sz="1000" b="1" kern="1200" dirty="0">
              <a:solidFill>
                <a:schemeClr val="tx1"/>
              </a:solidFill>
              <a:effectLst/>
              <a:latin typeface="Trebuchet MS" panose="020B0603020202020204" pitchFamily="34" charset="0"/>
              <a:ea typeface="+mn-ea"/>
              <a:cs typeface="+mn-cs"/>
            </a:endParaRPr>
          </a:p>
        </p:txBody>
      </p:sp>
      <p:pic>
        <p:nvPicPr>
          <p:cNvPr id="1032" name="Picture 8"/>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507254" y="5450424"/>
            <a:ext cx="2329841" cy="11620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4" name="Picture 10" descr="Risultati immagini per logo unione europea jp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460375" y="5587487"/>
            <a:ext cx="1318321" cy="877507"/>
          </a:xfrm>
          <a:prstGeom prst="rect">
            <a:avLst/>
          </a:prstGeom>
          <a:noFill/>
          <a:extLst>
            <a:ext uri="{909E8E84-426E-40dd-AFC4-6F175D3DCCD1}">
              <a14:hiddenFill xmlns:a14="http://schemas.microsoft.com/office/drawing/2010/main" xmlns="">
                <a:solidFill>
                  <a:srgbClr val="FFFFFF"/>
                </a:solidFill>
              </a14:hiddenFill>
            </a:ext>
          </a:extLst>
        </p:spPr>
      </p:pic>
      <p:pic>
        <p:nvPicPr>
          <p:cNvPr id="1035" name="Picture 11"/>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5848"/>
            <a:ext cx="12192000" cy="1400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CasellaDiTesto 13"/>
          <p:cNvSpPr txBox="1"/>
          <p:nvPr userDrawn="1"/>
        </p:nvSpPr>
        <p:spPr>
          <a:xfrm>
            <a:off x="3858016" y="5587487"/>
            <a:ext cx="4308954"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2014979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mailto:communication@italietunisie.eu" TargetMode="Externa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0" y="175365"/>
            <a:ext cx="12191999" cy="584776"/>
          </a:xfrm>
          <a:prstGeom prst="rect">
            <a:avLst/>
          </a:prstGeom>
          <a:noFill/>
        </p:spPr>
        <p:txBody>
          <a:bodyPr wrap="square" rtlCol="0">
            <a:spAutoFit/>
          </a:bodyPr>
          <a:lstStyle/>
          <a:p>
            <a:pPr algn="ctr"/>
            <a:r>
              <a:rPr lang="it-IT" sz="3200" dirty="0">
                <a:solidFill>
                  <a:schemeClr val="bg1"/>
                </a:solidFill>
                <a:latin typeface="Trebuchet MS" panose="020B0603020202020204" pitchFamily="34" charset="0"/>
              </a:rPr>
              <a:t>INTERREG NEXT ITALIE TUNISIE 2021-2027</a:t>
            </a:r>
          </a:p>
        </p:txBody>
      </p:sp>
      <p:sp>
        <p:nvSpPr>
          <p:cNvPr id="8" name="CasellaDiTesto 7"/>
          <p:cNvSpPr txBox="1"/>
          <p:nvPr/>
        </p:nvSpPr>
        <p:spPr>
          <a:xfrm>
            <a:off x="362847" y="1553228"/>
            <a:ext cx="11513408" cy="2616101"/>
          </a:xfrm>
          <a:prstGeom prst="rect">
            <a:avLst/>
          </a:prstGeom>
          <a:noFill/>
        </p:spPr>
        <p:txBody>
          <a:bodyPr wrap="square" rtlCol="0">
            <a:spAutoFit/>
          </a:bodyPr>
          <a:lstStyle/>
          <a:p>
            <a:pPr algn="ctr"/>
            <a:r>
              <a:rPr lang="it-IT" sz="2000" b="1" dirty="0" err="1" smtClean="0">
                <a:solidFill>
                  <a:srgbClr val="000090"/>
                </a:solidFill>
                <a:latin typeface="Trebuchet MS" panose="020B0603020202020204" pitchFamily="34" charset="0"/>
              </a:rPr>
              <a:t>Interreg</a:t>
            </a:r>
            <a:r>
              <a:rPr lang="it-IT" sz="2000" b="1" dirty="0" smtClean="0">
                <a:solidFill>
                  <a:srgbClr val="000090"/>
                </a:solidFill>
                <a:latin typeface="Trebuchet MS" panose="020B0603020202020204" pitchFamily="34" charset="0"/>
              </a:rPr>
              <a:t> NEXT Italia-Tunisia 2014-2020</a:t>
            </a:r>
            <a:endParaRPr lang="it-IT" sz="2000" dirty="0" smtClean="0">
              <a:solidFill>
                <a:srgbClr val="000090"/>
              </a:solidFill>
              <a:latin typeface="Trebuchet MS" panose="020B0603020202020204" pitchFamily="34" charset="0"/>
            </a:endParaRPr>
          </a:p>
          <a:p>
            <a:pPr algn="ctr"/>
            <a:r>
              <a:rPr lang="it-IT" sz="2000" b="1" dirty="0" smtClean="0">
                <a:latin typeface="Trebuchet MS" panose="020B0603020202020204" pitchFamily="34" charset="0"/>
              </a:rPr>
              <a:t> </a:t>
            </a:r>
          </a:p>
          <a:p>
            <a:pPr algn="ctr"/>
            <a:endParaRPr lang="it-IT" sz="2000" b="1" dirty="0" smtClean="0">
              <a:latin typeface="Trebuchet MS" panose="020B0603020202020204" pitchFamily="34" charset="0"/>
            </a:endParaRPr>
          </a:p>
          <a:p>
            <a:pPr algn="ctr"/>
            <a:endParaRPr lang="it-IT" sz="2000" b="1" dirty="0" smtClean="0">
              <a:latin typeface="Trebuchet MS" panose="020B0603020202020204" pitchFamily="34" charset="0"/>
            </a:endParaRPr>
          </a:p>
          <a:p>
            <a:pPr algn="ctr"/>
            <a:r>
              <a:rPr lang="it-IT" sz="2800" dirty="0" smtClean="0">
                <a:solidFill>
                  <a:srgbClr val="0070C0"/>
                </a:solidFill>
                <a:latin typeface="Trebuchet MS" panose="020B0603020202020204" pitchFamily="34" charset="0"/>
                <a:ea typeface="Calibri"/>
                <a:cs typeface="Times New Roman"/>
              </a:rPr>
              <a:t>Le sfide  del  Programma </a:t>
            </a:r>
            <a:r>
              <a:rPr lang="it-IT" sz="2800" dirty="0" err="1" smtClean="0">
                <a:solidFill>
                  <a:srgbClr val="0070C0"/>
                </a:solidFill>
                <a:latin typeface="Trebuchet MS" panose="020B0603020202020204" pitchFamily="34" charset="0"/>
                <a:ea typeface="Calibri"/>
                <a:cs typeface="Times New Roman"/>
              </a:rPr>
              <a:t>Interreg</a:t>
            </a:r>
            <a:r>
              <a:rPr lang="it-IT" sz="2800" dirty="0" smtClean="0">
                <a:solidFill>
                  <a:srgbClr val="0070C0"/>
                </a:solidFill>
                <a:latin typeface="Trebuchet MS" panose="020B0603020202020204" pitchFamily="34" charset="0"/>
                <a:ea typeface="Calibri"/>
                <a:cs typeface="Times New Roman"/>
              </a:rPr>
              <a:t> </a:t>
            </a:r>
            <a:r>
              <a:rPr lang="it-IT" sz="2800" dirty="0" err="1" smtClean="0">
                <a:solidFill>
                  <a:srgbClr val="0070C0"/>
                </a:solidFill>
                <a:latin typeface="Trebuchet MS" panose="020B0603020202020204" pitchFamily="34" charset="0"/>
                <a:ea typeface="Calibri"/>
                <a:cs typeface="Times New Roman"/>
              </a:rPr>
              <a:t>Next</a:t>
            </a:r>
            <a:r>
              <a:rPr lang="it-IT" sz="2800" dirty="0" smtClean="0">
                <a:solidFill>
                  <a:srgbClr val="0070C0"/>
                </a:solidFill>
                <a:latin typeface="Trebuchet MS" panose="020B0603020202020204" pitchFamily="34" charset="0"/>
                <a:ea typeface="Calibri"/>
                <a:cs typeface="Times New Roman"/>
              </a:rPr>
              <a:t> Italia Tunisia</a:t>
            </a:r>
          </a:p>
          <a:p>
            <a:pPr algn="ctr"/>
            <a:endParaRPr lang="it-IT" sz="2000" dirty="0" smtClean="0">
              <a:latin typeface="Trebuchet MS" panose="020B0603020202020204" pitchFamily="34" charset="0"/>
            </a:endParaRPr>
          </a:p>
          <a:p>
            <a:pPr algn="ctr"/>
            <a:endParaRPr lang="it-IT" b="1" dirty="0" smtClean="0"/>
          </a:p>
          <a:p>
            <a:pPr algn="ctr"/>
            <a:endParaRPr lang="it-IT" b="1" dirty="0"/>
          </a:p>
        </p:txBody>
      </p:sp>
      <p:sp>
        <p:nvSpPr>
          <p:cNvPr id="9" name="Rettangolo 8"/>
          <p:cNvSpPr/>
          <p:nvPr/>
        </p:nvSpPr>
        <p:spPr>
          <a:xfrm>
            <a:off x="2681284" y="3884899"/>
            <a:ext cx="6752254" cy="2523768"/>
          </a:xfrm>
          <a:prstGeom prst="rect">
            <a:avLst/>
          </a:prstGeom>
        </p:spPr>
        <p:txBody>
          <a:bodyPr wrap="square">
            <a:spAutoFit/>
          </a:bodyPr>
          <a:lstStyle/>
          <a:p>
            <a:pPr lvl="0" algn="ctr"/>
            <a:endParaRPr lang="it-IT" sz="2000" b="1" dirty="0" smtClean="0">
              <a:latin typeface="Trebuchet MS" panose="020B0603020202020204" pitchFamily="34" charset="0"/>
            </a:endParaRPr>
          </a:p>
          <a:p>
            <a:pPr algn="ctr"/>
            <a:r>
              <a:rPr lang="it-IT" sz="2000" b="1" dirty="0" err="1" smtClean="0">
                <a:solidFill>
                  <a:srgbClr val="000090"/>
                </a:solidFill>
                <a:latin typeface="Trebuchet MS" panose="020B0603020202020204" pitchFamily="34" charset="0"/>
              </a:rPr>
              <a:t>Webinar</a:t>
            </a:r>
            <a:r>
              <a:rPr lang="it-IT" sz="2000" b="1" dirty="0" smtClean="0">
                <a:solidFill>
                  <a:srgbClr val="000090"/>
                </a:solidFill>
                <a:latin typeface="Trebuchet MS" panose="020B0603020202020204" pitchFamily="34" charset="0"/>
              </a:rPr>
              <a:t>  per l’avvio della consultazione pubblica per la definizione del Nuovo Programma</a:t>
            </a:r>
          </a:p>
          <a:p>
            <a:pPr algn="ctr"/>
            <a:endParaRPr lang="it-IT" sz="2000" b="1" dirty="0" smtClean="0">
              <a:solidFill>
                <a:srgbClr val="000090"/>
              </a:solidFill>
              <a:latin typeface="Trebuchet MS" panose="020B0603020202020204" pitchFamily="34" charset="0"/>
            </a:endParaRPr>
          </a:p>
          <a:p>
            <a:pPr lvl="0" algn="ctr"/>
            <a:endParaRPr lang="it-IT" sz="2000" b="1" dirty="0" smtClean="0">
              <a:solidFill>
                <a:srgbClr val="000090"/>
              </a:solidFill>
              <a:latin typeface="Trebuchet MS" panose="020B0603020202020204" pitchFamily="34" charset="0"/>
            </a:endParaRPr>
          </a:p>
          <a:p>
            <a:pPr lvl="0" algn="ctr"/>
            <a:r>
              <a:rPr lang="it-IT" sz="2000" b="1" dirty="0" smtClean="0">
                <a:solidFill>
                  <a:schemeClr val="accent1"/>
                </a:solidFill>
                <a:latin typeface="Trebuchet MS" panose="020B0603020202020204" pitchFamily="34" charset="0"/>
              </a:rPr>
              <a:t>22 Luglio 2021</a:t>
            </a:r>
            <a:endParaRPr lang="it-IT" sz="2000" b="1" dirty="0" smtClean="0">
              <a:solidFill>
                <a:schemeClr val="accent1"/>
              </a:solidFill>
            </a:endParaRPr>
          </a:p>
          <a:p>
            <a:pPr lvl="0" algn="ctr"/>
            <a:endParaRPr lang="it-IT" sz="2000" b="1" u="sng" dirty="0" smtClean="0">
              <a:solidFill>
                <a:prstClr val="black"/>
              </a:solidFill>
              <a:latin typeface="Trebuchet MS" panose="020B0603020202020204" pitchFamily="34" charset="0"/>
            </a:endParaRPr>
          </a:p>
          <a:p>
            <a:pPr algn="ctr"/>
            <a:r>
              <a:rPr lang="it-IT" b="1" i="1" dirty="0" smtClean="0">
                <a:solidFill>
                  <a:prstClr val="black"/>
                </a:solidFill>
                <a:latin typeface="Trebuchet MS" panose="020B0603020202020204" pitchFamily="34" charset="0"/>
              </a:rPr>
              <a:t>videoconferenza</a:t>
            </a:r>
            <a:endParaRPr lang="it-IT" i="1" dirty="0">
              <a:solidFill>
                <a:prstClr val="black"/>
              </a:solidFill>
              <a:latin typeface="Trebuchet MS" panose="020B0603020202020204" pitchFamily="34" charset="0"/>
            </a:endParaRPr>
          </a:p>
        </p:txBody>
      </p:sp>
    </p:spTree>
    <p:extLst>
      <p:ext uri="{BB962C8B-B14F-4D97-AF65-F5344CB8AC3E}">
        <p14:creationId xmlns:p14="http://schemas.microsoft.com/office/powerpoint/2010/main" val="16496178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8"/>
          <p:cNvSpPr>
            <a:spLocks noGrp="1"/>
          </p:cNvSpPr>
          <p:nvPr>
            <p:ph idx="1"/>
          </p:nvPr>
        </p:nvSpPr>
        <p:spPr>
          <a:xfrm>
            <a:off x="124726" y="940538"/>
            <a:ext cx="9617290" cy="5877713"/>
          </a:xfrm>
        </p:spPr>
        <p:txBody>
          <a:bodyPr/>
          <a:lstStyle/>
          <a:p>
            <a:pPr marL="0" indent="0" algn="ctr">
              <a:buNone/>
            </a:pPr>
            <a:r>
              <a:rPr lang="fr-FR" sz="1800" b="1" dirty="0">
                <a:solidFill>
                  <a:srgbClr val="4E67C8"/>
                </a:solidFill>
              </a:rPr>
              <a:t> </a:t>
            </a:r>
          </a:p>
        </p:txBody>
      </p:sp>
      <p:sp>
        <p:nvSpPr>
          <p:cNvPr id="2" name="Titolo 1"/>
          <p:cNvSpPr>
            <a:spLocks noGrp="1"/>
          </p:cNvSpPr>
          <p:nvPr>
            <p:ph type="title"/>
          </p:nvPr>
        </p:nvSpPr>
        <p:spPr>
          <a:xfrm>
            <a:off x="838202" y="365125"/>
            <a:ext cx="10515600" cy="1052403"/>
          </a:xfrm>
        </p:spPr>
        <p:txBody>
          <a:bodyPr/>
          <a:lstStyle/>
          <a:p>
            <a:pPr algn="ctr"/>
            <a:r>
              <a:rPr lang="fr-FR" dirty="0" smtClean="0">
                <a:solidFill>
                  <a:schemeClr val="bg1"/>
                </a:solidFill>
              </a:rPr>
              <a:t>OS2 - </a:t>
            </a:r>
            <a:r>
              <a:rPr lang="fr-FR" dirty="0" err="1" smtClean="0">
                <a:solidFill>
                  <a:schemeClr val="bg1"/>
                </a:solidFill>
              </a:rPr>
              <a:t>Obiettivi</a:t>
            </a:r>
            <a:r>
              <a:rPr lang="fr-FR" dirty="0" smtClean="0">
                <a:solidFill>
                  <a:schemeClr val="bg1"/>
                </a:solidFill>
              </a:rPr>
              <a:t> </a:t>
            </a:r>
            <a:r>
              <a:rPr lang="fr-FR" dirty="0" err="1">
                <a:solidFill>
                  <a:schemeClr val="bg1"/>
                </a:solidFill>
              </a:rPr>
              <a:t>specifici</a:t>
            </a:r>
            <a:r>
              <a:rPr lang="fr-FR" dirty="0">
                <a:solidFill>
                  <a:schemeClr val="bg1"/>
                </a:solidFill>
              </a:rPr>
              <a:t> e </a:t>
            </a:r>
            <a:r>
              <a:rPr lang="fr-FR" dirty="0" err="1">
                <a:solidFill>
                  <a:schemeClr val="bg1"/>
                </a:solidFill>
              </a:rPr>
              <a:t>azioni</a:t>
            </a:r>
            <a:r>
              <a:rPr lang="fr-FR" dirty="0">
                <a:solidFill>
                  <a:schemeClr val="bg1"/>
                </a:solidFill>
              </a:rPr>
              <a:t> </a:t>
            </a:r>
            <a:r>
              <a:rPr lang="fr-FR" dirty="0" err="1">
                <a:solidFill>
                  <a:schemeClr val="bg1"/>
                </a:solidFill>
              </a:rPr>
              <a:t>possibili</a:t>
            </a:r>
            <a:r>
              <a:rPr lang="fr-FR" dirty="0">
                <a:solidFill>
                  <a:schemeClr val="bg1"/>
                </a:solidFill>
              </a:rPr>
              <a:t> </a:t>
            </a:r>
          </a:p>
        </p:txBody>
      </p:sp>
      <p:graphicFrame>
        <p:nvGraphicFramePr>
          <p:cNvPr id="16" name="Tabella 15"/>
          <p:cNvGraphicFramePr>
            <a:graphicFrameLocks noGrp="1"/>
          </p:cNvGraphicFramePr>
          <p:nvPr>
            <p:extLst>
              <p:ext uri="{D42A27DB-BD31-4B8C-83A1-F6EECF244321}">
                <p14:modId xmlns:p14="http://schemas.microsoft.com/office/powerpoint/2010/main" val="881480491"/>
              </p:ext>
            </p:extLst>
          </p:nvPr>
        </p:nvGraphicFramePr>
        <p:xfrm>
          <a:off x="2182413" y="1431486"/>
          <a:ext cx="9655080" cy="4243668"/>
        </p:xfrm>
        <a:graphic>
          <a:graphicData uri="http://schemas.openxmlformats.org/drawingml/2006/table">
            <a:tbl>
              <a:tblPr firstRow="1" bandRow="1">
                <a:tableStyleId>{2D5ABB26-0587-4C30-8999-92F81FD0307C}</a:tableStyleId>
              </a:tblPr>
              <a:tblGrid>
                <a:gridCol w="3362119"/>
                <a:gridCol w="6292961"/>
              </a:tblGrid>
              <a:tr h="556412">
                <a:tc>
                  <a:txBody>
                    <a:bodyPr/>
                    <a:lstStyle/>
                    <a:p>
                      <a:pPr algn="ctr"/>
                      <a:endParaRPr lang="fr-FR" sz="1600" b="1" dirty="0" smtClean="0">
                        <a:solidFill>
                          <a:schemeClr val="accent1"/>
                        </a:solidFill>
                      </a:endParaRPr>
                    </a:p>
                    <a:p>
                      <a:pPr algn="ctr"/>
                      <a:r>
                        <a:rPr lang="fr-FR" sz="1600" b="1" dirty="0" smtClean="0">
                          <a:solidFill>
                            <a:schemeClr val="accent1"/>
                          </a:solidFill>
                        </a:rPr>
                        <a:t>OBIETTIVI</a:t>
                      </a:r>
                      <a:r>
                        <a:rPr lang="fr-FR" sz="1600" b="1" baseline="0" dirty="0" smtClean="0">
                          <a:solidFill>
                            <a:schemeClr val="accent1"/>
                          </a:solidFill>
                        </a:rPr>
                        <a:t> SPECIFICI</a:t>
                      </a:r>
                      <a:endParaRPr lang="fr-FR" sz="1600" b="1" dirty="0" smtClean="0">
                        <a:solidFill>
                          <a:schemeClr val="accent1"/>
                        </a:solidFill>
                      </a:endParaRP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noFill/>
                  </a:tcPr>
                </a:tc>
                <a:tc>
                  <a:txBody>
                    <a:bodyPr/>
                    <a:lstStyle/>
                    <a:p>
                      <a:pPr marL="0" indent="0" algn="ctr"/>
                      <a:endParaRPr lang="fr-FR" sz="1600" b="1" kern="1200" noProof="0" dirty="0" smtClean="0">
                        <a:solidFill>
                          <a:schemeClr val="accent1"/>
                        </a:solidFill>
                        <a:effectLst/>
                        <a:latin typeface="+mn-lt"/>
                        <a:ea typeface="+mn-ea"/>
                        <a:cs typeface="+mn-cs"/>
                      </a:endParaRPr>
                    </a:p>
                    <a:p>
                      <a:pPr marL="0" indent="0" algn="ctr"/>
                      <a:r>
                        <a:rPr lang="fr-FR" sz="1600" b="1" kern="1200" noProof="0" dirty="0" smtClean="0">
                          <a:solidFill>
                            <a:schemeClr val="accent1"/>
                          </a:solidFill>
                          <a:effectLst/>
                          <a:latin typeface="+mn-lt"/>
                          <a:ea typeface="+mn-ea"/>
                          <a:cs typeface="+mn-cs"/>
                        </a:rPr>
                        <a:t>AZIONI POSSIBILI </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r h="1024969">
                <a:tc>
                  <a:txBody>
                    <a:bodyPr/>
                    <a:lstStyle/>
                    <a:p>
                      <a:endParaRPr lang="fr-FR" sz="1600" b="1" kern="1200" dirty="0" smtClean="0">
                        <a:solidFill>
                          <a:schemeClr val="bg1"/>
                        </a:solidFill>
                        <a:effectLst/>
                        <a:latin typeface="+mn-lt"/>
                        <a:ea typeface="+mn-ea"/>
                        <a:cs typeface="+mn-cs"/>
                      </a:endParaRPr>
                    </a:p>
                    <a:p>
                      <a:endParaRPr lang="fr-FR" sz="1600" b="1" kern="1200" dirty="0" smtClean="0">
                        <a:solidFill>
                          <a:schemeClr val="bg1"/>
                        </a:solidFill>
                        <a:effectLst/>
                        <a:latin typeface="+mn-lt"/>
                        <a:ea typeface="+mn-ea"/>
                        <a:cs typeface="+mn-cs"/>
                      </a:endParaRPr>
                    </a:p>
                    <a:p>
                      <a:r>
                        <a:rPr lang="fr-FR" sz="1600" b="1" kern="1200" dirty="0" smtClean="0">
                          <a:solidFill>
                            <a:schemeClr val="accent1"/>
                          </a:solidFill>
                          <a:effectLst/>
                          <a:latin typeface="+mn-lt"/>
                          <a:ea typeface="+mn-ea"/>
                          <a:cs typeface="+mn-cs"/>
                        </a:rPr>
                        <a:t>OS 2.2  </a:t>
                      </a:r>
                      <a:r>
                        <a:rPr lang="it-IT" sz="1600" b="1" kern="1200" dirty="0" smtClean="0">
                          <a:solidFill>
                            <a:schemeClr val="accent1"/>
                          </a:solidFill>
                          <a:effectLst/>
                          <a:latin typeface="+mn-lt"/>
                          <a:ea typeface="+mn-ea"/>
                          <a:cs typeface="+mn-cs"/>
                        </a:rPr>
                        <a:t>Promuovere le energie rinnovabili</a:t>
                      </a: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solidFill>
                      <a:srgbClr val="FFFFFF"/>
                    </a:solidFill>
                  </a:tcPr>
                </a:tc>
                <a:tc>
                  <a:txBody>
                    <a:bodyPr/>
                    <a:lstStyle/>
                    <a:p>
                      <a:endParaRPr lang="it-IT" sz="1600" b="1" kern="1200" dirty="0" smtClean="0">
                        <a:solidFill>
                          <a:schemeClr val="accent1"/>
                        </a:solidFill>
                        <a:effectLst/>
                        <a:latin typeface="+mn-lt"/>
                        <a:ea typeface="+mn-ea"/>
                        <a:cs typeface="+mn-cs"/>
                      </a:endParaRPr>
                    </a:p>
                    <a:p>
                      <a:r>
                        <a:rPr lang="it-IT" sz="1600" b="1" kern="1200" dirty="0" smtClean="0">
                          <a:solidFill>
                            <a:schemeClr val="accent1"/>
                          </a:solidFill>
                          <a:effectLst/>
                          <a:latin typeface="+mn-lt"/>
                          <a:ea typeface="+mn-ea"/>
                          <a:cs typeface="+mn-cs"/>
                        </a:rPr>
                        <a:t>A. 2.2</a:t>
                      </a:r>
                      <a:r>
                        <a:rPr lang="it-IT" sz="1600" b="1" kern="1200" baseline="0" dirty="0" smtClean="0">
                          <a:solidFill>
                            <a:schemeClr val="accent1"/>
                          </a:solidFill>
                          <a:effectLst/>
                          <a:latin typeface="+mn-lt"/>
                          <a:ea typeface="+mn-ea"/>
                          <a:cs typeface="+mn-cs"/>
                        </a:rPr>
                        <a:t> </a:t>
                      </a:r>
                      <a:r>
                        <a:rPr lang="it-IT" sz="1600" b="1" kern="1200" dirty="0" smtClean="0">
                          <a:solidFill>
                            <a:schemeClr val="accent1"/>
                          </a:solidFill>
                          <a:effectLst/>
                          <a:latin typeface="+mn-lt"/>
                          <a:ea typeface="+mn-ea"/>
                          <a:cs typeface="+mn-cs"/>
                        </a:rPr>
                        <a:t>.1. Promozione di azioni e iniziative per sostenere la transizione energetica e lo sviluppo delle energie rinnovabili</a:t>
                      </a:r>
                      <a:r>
                        <a:rPr lang="it-IT" sz="1600" b="1" dirty="0" smtClean="0">
                          <a:solidFill>
                            <a:schemeClr val="accent1"/>
                          </a:solidFill>
                          <a:effectLst/>
                        </a:rPr>
                        <a:t> </a:t>
                      </a:r>
                      <a:endParaRPr lang="it-IT" sz="1600" b="1" kern="1200" dirty="0" smtClean="0">
                        <a:solidFill>
                          <a:schemeClr val="accent1"/>
                        </a:solidFill>
                        <a:effectLst/>
                        <a:latin typeface="+mn-lt"/>
                        <a:ea typeface="+mn-ea"/>
                        <a:cs typeface="+mn-cs"/>
                      </a:endParaRPr>
                    </a:p>
                    <a:p>
                      <a:endParaRPr lang="fr-FR" sz="1600" b="1" dirty="0">
                        <a:solidFill>
                          <a:srgbClr val="4E67C8"/>
                        </a:solidFill>
                      </a:endParaRP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r h="25977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600" b="1" kern="1200" dirty="0" smtClean="0">
                        <a:solidFill>
                          <a:srgbClr val="4E67C8"/>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600" b="1" kern="1200" dirty="0" smtClean="0">
                        <a:solidFill>
                          <a:srgbClr val="4E67C8"/>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600" b="1" kern="1200" dirty="0" smtClean="0">
                          <a:solidFill>
                            <a:srgbClr val="4E67C8"/>
                          </a:solidFill>
                          <a:effectLst/>
                          <a:latin typeface="+mn-lt"/>
                          <a:ea typeface="+mn-ea"/>
                          <a:cs typeface="+mn-cs"/>
                        </a:rPr>
                        <a:t>OS 2.4  </a:t>
                      </a:r>
                      <a:r>
                        <a:rPr lang="it-IT" sz="1600" b="1" kern="1200" dirty="0" smtClean="0">
                          <a:solidFill>
                            <a:srgbClr val="4E67C8"/>
                          </a:solidFill>
                          <a:effectLst/>
                          <a:latin typeface="+mn-lt"/>
                          <a:ea typeface="+mn-ea"/>
                          <a:cs typeface="+mn-cs"/>
                        </a:rPr>
                        <a:t>Promuovere l’adattamento ai cambiamenti climatici, la prevenzione dei rischi di catastrofe e la resilienza, prendendo in considerazione approcci </a:t>
                      </a:r>
                      <a:r>
                        <a:rPr lang="it-IT" sz="1600" b="1" kern="1200" dirty="0" err="1" smtClean="0">
                          <a:solidFill>
                            <a:srgbClr val="4E67C8"/>
                          </a:solidFill>
                          <a:effectLst/>
                          <a:latin typeface="+mn-lt"/>
                          <a:ea typeface="+mn-ea"/>
                          <a:cs typeface="+mn-cs"/>
                        </a:rPr>
                        <a:t>ecosistemici</a:t>
                      </a:r>
                      <a:r>
                        <a:rPr lang="it-IT" sz="1600" b="1" kern="1200" dirty="0" smtClean="0">
                          <a:solidFill>
                            <a:srgbClr val="4E67C8"/>
                          </a:solidFill>
                          <a:effectLst/>
                          <a:latin typeface="+mn-lt"/>
                          <a:ea typeface="+mn-ea"/>
                          <a:cs typeface="+mn-cs"/>
                        </a:rPr>
                        <a:t> </a:t>
                      </a: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solidFill>
                      <a:srgbClr val="FFFFFF"/>
                    </a:solidFill>
                  </a:tcPr>
                </a:tc>
                <a:tc>
                  <a:txBody>
                    <a:bodyPr/>
                    <a:lstStyle/>
                    <a:p>
                      <a:r>
                        <a:rPr lang="fr-FR" sz="1600" b="1" kern="1200" dirty="0" smtClean="0">
                          <a:solidFill>
                            <a:srgbClr val="4E67C8"/>
                          </a:solidFill>
                          <a:effectLst/>
                          <a:latin typeface="+mn-lt"/>
                          <a:ea typeface="+mn-ea"/>
                          <a:cs typeface="+mn-cs"/>
                        </a:rPr>
                        <a:t>A.2.4.1 </a:t>
                      </a:r>
                      <a:r>
                        <a:rPr lang="it-IT" sz="1600" b="1" kern="1200" dirty="0" smtClean="0">
                          <a:solidFill>
                            <a:schemeClr val="accent1"/>
                          </a:solidFill>
                          <a:effectLst/>
                          <a:latin typeface="+mn-lt"/>
                          <a:ea typeface="+mn-ea"/>
                          <a:cs typeface="+mn-cs"/>
                        </a:rPr>
                        <a:t>Strategie e piani d'azione transfrontalieri per contrastare i cambiamenti climatici con un approccio multi livello e partecipativo e l'impegno della società civile, anche attraverso lo scambio di conoscenze, esperienze e buone pratiche</a:t>
                      </a:r>
                      <a:r>
                        <a:rPr lang="it-IT" sz="1600" b="1" dirty="0" smtClean="0">
                          <a:solidFill>
                            <a:schemeClr val="accent1"/>
                          </a:solidFill>
                          <a:effectLst/>
                        </a:rPr>
                        <a:t> </a:t>
                      </a:r>
                    </a:p>
                    <a:p>
                      <a:endParaRPr lang="it-IT" sz="1600" b="1" kern="1200" dirty="0" smtClean="0">
                        <a:solidFill>
                          <a:schemeClr val="accen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600" b="1" kern="1200" dirty="0" smtClean="0">
                          <a:solidFill>
                            <a:srgbClr val="4E67C8"/>
                          </a:solidFill>
                          <a:effectLst/>
                          <a:latin typeface="+mn-lt"/>
                          <a:ea typeface="+mn-ea"/>
                          <a:cs typeface="+mn-cs"/>
                        </a:rPr>
                        <a:t>A.1.1.2 </a:t>
                      </a:r>
                      <a:r>
                        <a:rPr lang="it-IT" sz="1600" b="1" kern="1200" dirty="0" smtClean="0">
                          <a:solidFill>
                            <a:srgbClr val="4E67C8"/>
                          </a:solidFill>
                          <a:effectLst/>
                          <a:latin typeface="+mn-lt"/>
                          <a:ea typeface="+mn-ea"/>
                          <a:cs typeface="+mn-cs"/>
                        </a:rPr>
                        <a:t>Azioni di modellizzazione degli impatti  e gestione dei rischi del  cambiamento climatico, sviluppo di strumenti di intervento comuni per identificare le opzioni di contrasto/minimizzazione dei rischi</a:t>
                      </a:r>
                    </a:p>
                    <a:p>
                      <a:pPr marL="0" marR="0" indent="0" algn="l" defTabSz="914400" rtl="0" eaLnBrk="1" fontAlgn="auto" latinLnBrk="0" hangingPunct="1">
                        <a:lnSpc>
                          <a:spcPct val="100000"/>
                        </a:lnSpc>
                        <a:spcBef>
                          <a:spcPts val="0"/>
                        </a:spcBef>
                        <a:spcAft>
                          <a:spcPts val="0"/>
                        </a:spcAft>
                        <a:buClrTx/>
                        <a:buSzTx/>
                        <a:buFontTx/>
                        <a:buNone/>
                        <a:tabLst/>
                        <a:defRPr/>
                      </a:pPr>
                      <a:r>
                        <a:rPr lang="it-IT" sz="1600" b="1" kern="1200" dirty="0" smtClean="0">
                          <a:solidFill>
                            <a:srgbClr val="4E67C8"/>
                          </a:solidFill>
                          <a:effectLst/>
                          <a:latin typeface="+mn-lt"/>
                          <a:ea typeface="+mn-ea"/>
                          <a:cs typeface="+mn-cs"/>
                        </a:rPr>
                        <a:t>A.2.4.3  Sviluppo e attuazione di sistemi di allerta congiunti e minimizzazione degli impatti per il contrasto alle catastrofi naturali</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bl>
          </a:graphicData>
        </a:graphic>
      </p:graphicFrame>
      <p:sp>
        <p:nvSpPr>
          <p:cNvPr id="13" name="Rettangolo arrotondato 12"/>
          <p:cNvSpPr/>
          <p:nvPr/>
        </p:nvSpPr>
        <p:spPr>
          <a:xfrm>
            <a:off x="54945" y="1973496"/>
            <a:ext cx="2057687" cy="1083033"/>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it-IT" b="1" i="1" dirty="0" smtClean="0">
                <a:solidFill>
                  <a:srgbClr val="008000"/>
                </a:solidFill>
              </a:rPr>
              <a:t>Sfruttare bacino di risorse per energie rinnovabili</a:t>
            </a:r>
            <a:endParaRPr lang="it-IT" b="1" i="1" dirty="0">
              <a:solidFill>
                <a:srgbClr val="008000"/>
              </a:solidFill>
            </a:endParaRPr>
          </a:p>
        </p:txBody>
      </p:sp>
      <p:sp>
        <p:nvSpPr>
          <p:cNvPr id="14" name="Rettangolo arrotondato 13"/>
          <p:cNvSpPr/>
          <p:nvPr/>
        </p:nvSpPr>
        <p:spPr>
          <a:xfrm>
            <a:off x="54945" y="3182140"/>
            <a:ext cx="2057687" cy="2274951"/>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it-IT" b="1" i="1" dirty="0" smtClean="0">
                <a:solidFill>
                  <a:srgbClr val="008000"/>
                </a:solidFill>
              </a:rPr>
              <a:t>Azioni di </a:t>
            </a:r>
            <a:r>
              <a:rPr lang="it-IT" b="1" i="1" dirty="0" err="1" smtClean="0">
                <a:solidFill>
                  <a:srgbClr val="008000"/>
                </a:solidFill>
              </a:rPr>
              <a:t>mainstreming</a:t>
            </a:r>
            <a:endParaRPr lang="it-IT" b="1" i="1" dirty="0" smtClean="0">
              <a:solidFill>
                <a:srgbClr val="008000"/>
              </a:solidFill>
            </a:endParaRPr>
          </a:p>
          <a:p>
            <a:r>
              <a:rPr lang="it-IT" b="1" i="1" dirty="0" smtClean="0">
                <a:solidFill>
                  <a:srgbClr val="008000"/>
                </a:solidFill>
              </a:rPr>
              <a:t>Modellizzazione impatti</a:t>
            </a:r>
          </a:p>
          <a:p>
            <a:r>
              <a:rPr lang="it-IT" b="1" i="1" dirty="0" smtClean="0">
                <a:solidFill>
                  <a:srgbClr val="008000"/>
                </a:solidFill>
              </a:rPr>
              <a:t>Sviluppo sistemi di allerta </a:t>
            </a:r>
            <a:endParaRPr lang="it-IT" b="1" i="1" dirty="0">
              <a:solidFill>
                <a:srgbClr val="008000"/>
              </a:solidFill>
            </a:endParaRPr>
          </a:p>
        </p:txBody>
      </p:sp>
    </p:spTree>
    <p:extLst>
      <p:ext uri="{BB962C8B-B14F-4D97-AF65-F5344CB8AC3E}">
        <p14:creationId xmlns:p14="http://schemas.microsoft.com/office/powerpoint/2010/main" val="1589940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8"/>
          <p:cNvSpPr>
            <a:spLocks noGrp="1"/>
          </p:cNvSpPr>
          <p:nvPr>
            <p:ph idx="1"/>
          </p:nvPr>
        </p:nvSpPr>
        <p:spPr>
          <a:xfrm>
            <a:off x="124726" y="940538"/>
            <a:ext cx="9617290" cy="5877713"/>
          </a:xfrm>
        </p:spPr>
        <p:txBody>
          <a:bodyPr/>
          <a:lstStyle/>
          <a:p>
            <a:pPr marL="0" indent="0" algn="ctr">
              <a:buNone/>
            </a:pPr>
            <a:r>
              <a:rPr lang="fr-FR" sz="1800" b="1" dirty="0">
                <a:solidFill>
                  <a:srgbClr val="4E67C8"/>
                </a:solidFill>
              </a:rPr>
              <a:t> </a:t>
            </a:r>
          </a:p>
        </p:txBody>
      </p:sp>
      <p:sp>
        <p:nvSpPr>
          <p:cNvPr id="2" name="Titolo 1"/>
          <p:cNvSpPr>
            <a:spLocks noGrp="1"/>
          </p:cNvSpPr>
          <p:nvPr>
            <p:ph type="title"/>
          </p:nvPr>
        </p:nvSpPr>
        <p:spPr>
          <a:xfrm>
            <a:off x="838202" y="365125"/>
            <a:ext cx="10515600" cy="1052403"/>
          </a:xfrm>
        </p:spPr>
        <p:txBody>
          <a:bodyPr/>
          <a:lstStyle/>
          <a:p>
            <a:pPr algn="ctr"/>
            <a:r>
              <a:rPr lang="fr-FR" dirty="0" smtClean="0">
                <a:solidFill>
                  <a:schemeClr val="bg1"/>
                </a:solidFill>
              </a:rPr>
              <a:t>OS2- </a:t>
            </a:r>
            <a:r>
              <a:rPr lang="fr-FR" dirty="0" err="1" smtClean="0">
                <a:solidFill>
                  <a:schemeClr val="bg1"/>
                </a:solidFill>
              </a:rPr>
              <a:t>Obiettivi</a:t>
            </a:r>
            <a:r>
              <a:rPr lang="fr-FR" dirty="0" smtClean="0">
                <a:solidFill>
                  <a:schemeClr val="bg1"/>
                </a:solidFill>
              </a:rPr>
              <a:t> </a:t>
            </a:r>
            <a:r>
              <a:rPr lang="fr-FR" dirty="0" err="1">
                <a:solidFill>
                  <a:schemeClr val="bg1"/>
                </a:solidFill>
              </a:rPr>
              <a:t>specifici</a:t>
            </a:r>
            <a:r>
              <a:rPr lang="fr-FR" dirty="0">
                <a:solidFill>
                  <a:schemeClr val="bg1"/>
                </a:solidFill>
              </a:rPr>
              <a:t> e </a:t>
            </a:r>
            <a:r>
              <a:rPr lang="fr-FR" dirty="0" err="1">
                <a:solidFill>
                  <a:schemeClr val="bg1"/>
                </a:solidFill>
              </a:rPr>
              <a:t>azioni</a:t>
            </a:r>
            <a:r>
              <a:rPr lang="fr-FR" dirty="0">
                <a:solidFill>
                  <a:schemeClr val="bg1"/>
                </a:solidFill>
              </a:rPr>
              <a:t> </a:t>
            </a:r>
            <a:r>
              <a:rPr lang="fr-FR" dirty="0" err="1">
                <a:solidFill>
                  <a:schemeClr val="bg1"/>
                </a:solidFill>
              </a:rPr>
              <a:t>possibili</a:t>
            </a:r>
            <a:r>
              <a:rPr lang="fr-FR" dirty="0">
                <a:solidFill>
                  <a:schemeClr val="bg1"/>
                </a:solidFill>
              </a:rPr>
              <a:t> </a:t>
            </a:r>
          </a:p>
        </p:txBody>
      </p:sp>
      <p:graphicFrame>
        <p:nvGraphicFramePr>
          <p:cNvPr id="16" name="Tabella 15"/>
          <p:cNvGraphicFramePr>
            <a:graphicFrameLocks noGrp="1"/>
          </p:cNvGraphicFramePr>
          <p:nvPr>
            <p:extLst>
              <p:ext uri="{D42A27DB-BD31-4B8C-83A1-F6EECF244321}">
                <p14:modId xmlns:p14="http://schemas.microsoft.com/office/powerpoint/2010/main" val="366019868"/>
              </p:ext>
            </p:extLst>
          </p:nvPr>
        </p:nvGraphicFramePr>
        <p:xfrm>
          <a:off x="2688963" y="1452691"/>
          <a:ext cx="9284980" cy="3968562"/>
        </p:xfrm>
        <a:graphic>
          <a:graphicData uri="http://schemas.openxmlformats.org/drawingml/2006/table">
            <a:tbl>
              <a:tblPr firstRow="1" bandRow="1">
                <a:tableStyleId>{2D5ABB26-0587-4C30-8999-92F81FD0307C}</a:tableStyleId>
              </a:tblPr>
              <a:tblGrid>
                <a:gridCol w="3142002"/>
                <a:gridCol w="6142978"/>
              </a:tblGrid>
              <a:tr h="292571">
                <a:tc>
                  <a:txBody>
                    <a:bodyPr/>
                    <a:lstStyle/>
                    <a:p>
                      <a:pPr algn="ctr"/>
                      <a:endParaRPr lang="fr-FR" sz="1600" b="1" dirty="0" smtClean="0">
                        <a:solidFill>
                          <a:schemeClr val="accent1"/>
                        </a:solidFill>
                      </a:endParaRPr>
                    </a:p>
                    <a:p>
                      <a:pPr algn="ctr"/>
                      <a:r>
                        <a:rPr lang="fr-FR" sz="1600" b="1" dirty="0" smtClean="0">
                          <a:solidFill>
                            <a:schemeClr val="accent1"/>
                          </a:solidFill>
                        </a:rPr>
                        <a:t>OBIETTIVI</a:t>
                      </a:r>
                      <a:r>
                        <a:rPr lang="fr-FR" sz="1600" b="1" baseline="0" dirty="0" smtClean="0">
                          <a:solidFill>
                            <a:schemeClr val="accent1"/>
                          </a:solidFill>
                        </a:rPr>
                        <a:t> SPECIFICI</a:t>
                      </a:r>
                      <a:endParaRPr lang="fr-FR" sz="1600" b="1" dirty="0" smtClean="0">
                        <a:solidFill>
                          <a:schemeClr val="accent1"/>
                        </a:solidFill>
                      </a:endParaRPr>
                    </a:p>
                  </a:txBody>
                  <a:tcPr>
                    <a:lnL w="38100" cap="flat" cmpd="sng" algn="ctr">
                      <a:solidFill>
                        <a:srgbClr val="4E67C8"/>
                      </a:solidFill>
                      <a:prstDash val="solid"/>
                      <a:round/>
                      <a:headEnd type="none" w="med" len="med"/>
                      <a:tailEnd type="none" w="med" len="med"/>
                    </a:lnL>
                    <a:lnR w="38100" cap="flat" cmpd="sng" algn="ctr">
                      <a:no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noFill/>
                  </a:tcPr>
                </a:tc>
                <a:tc>
                  <a:txBody>
                    <a:bodyPr/>
                    <a:lstStyle/>
                    <a:p>
                      <a:pPr marL="0" indent="0" algn="ctr"/>
                      <a:endParaRPr lang="fr-FR" sz="1600" b="1" kern="1200" noProof="0" dirty="0" smtClean="0">
                        <a:solidFill>
                          <a:schemeClr val="accent1"/>
                        </a:solidFill>
                        <a:effectLst/>
                        <a:latin typeface="+mn-lt"/>
                        <a:ea typeface="+mn-ea"/>
                        <a:cs typeface="+mn-cs"/>
                      </a:endParaRPr>
                    </a:p>
                    <a:p>
                      <a:pPr marL="0" indent="0" algn="ctr"/>
                      <a:r>
                        <a:rPr lang="fr-FR" sz="1600" b="1" kern="1200" noProof="0" dirty="0" smtClean="0">
                          <a:solidFill>
                            <a:schemeClr val="accent1"/>
                          </a:solidFill>
                          <a:effectLst/>
                          <a:latin typeface="+mn-lt"/>
                          <a:ea typeface="+mn-ea"/>
                          <a:cs typeface="+mn-cs"/>
                        </a:rPr>
                        <a:t>AZIONI POSSIBILI </a:t>
                      </a:r>
                    </a:p>
                  </a:txBody>
                  <a:tcPr>
                    <a:lnL w="38100" cap="flat" cmpd="sng" algn="ctr">
                      <a:noFill/>
                      <a:prstDash val="solid"/>
                      <a:round/>
                      <a:headEnd type="none" w="med" len="med"/>
                      <a:tailEnd type="none" w="med" len="med"/>
                    </a:lnL>
                    <a:lnR w="381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r h="1591122">
                <a:tc>
                  <a:txBody>
                    <a:bodyPr/>
                    <a:lstStyle/>
                    <a:p>
                      <a:endParaRPr lang="fr-FR" sz="1600" b="1" kern="1200" dirty="0" smtClean="0">
                        <a:solidFill>
                          <a:schemeClr val="bg1"/>
                        </a:solidFill>
                        <a:effectLst/>
                        <a:latin typeface="+mn-lt"/>
                        <a:ea typeface="+mn-ea"/>
                        <a:cs typeface="+mn-cs"/>
                      </a:endParaRPr>
                    </a:p>
                    <a:p>
                      <a:endParaRPr lang="fr-FR" sz="1600" b="1" kern="1200" dirty="0" smtClean="0">
                        <a:solidFill>
                          <a:schemeClr val="bg1"/>
                        </a:solidFill>
                        <a:effectLst/>
                        <a:latin typeface="+mn-lt"/>
                        <a:ea typeface="+mn-ea"/>
                        <a:cs typeface="+mn-cs"/>
                      </a:endParaRPr>
                    </a:p>
                    <a:p>
                      <a:r>
                        <a:rPr lang="fr-FR" sz="1600" b="1" kern="1200" dirty="0" smtClean="0">
                          <a:solidFill>
                            <a:srgbClr val="4E67C8"/>
                          </a:solidFill>
                          <a:effectLst/>
                          <a:latin typeface="+mn-lt"/>
                          <a:ea typeface="+mn-ea"/>
                          <a:cs typeface="+mn-cs"/>
                        </a:rPr>
                        <a:t>OS 2.5   </a:t>
                      </a:r>
                      <a:r>
                        <a:rPr lang="it-IT" sz="1600" b="1" kern="1200" dirty="0" smtClean="0">
                          <a:solidFill>
                            <a:srgbClr val="4E67C8"/>
                          </a:solidFill>
                          <a:effectLst/>
                          <a:latin typeface="+mn-lt"/>
                          <a:ea typeface="+mn-ea"/>
                          <a:cs typeface="+mn-cs"/>
                        </a:rPr>
                        <a:t>Promuovere l’accesso all’acqua e la sua gestione sostenibile </a:t>
                      </a: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noFill/>
                  </a:tcPr>
                </a:tc>
                <a:tc>
                  <a:txBody>
                    <a:bodyPr/>
                    <a:lstStyle/>
                    <a:p>
                      <a:endParaRPr lang="it-IT" sz="1600" b="1" kern="1200" dirty="0" smtClean="0">
                        <a:solidFill>
                          <a:schemeClr val="accent1"/>
                        </a:solidFill>
                        <a:effectLst/>
                        <a:latin typeface="+mn-lt"/>
                        <a:ea typeface="+mn-ea"/>
                        <a:cs typeface="+mn-cs"/>
                      </a:endParaRPr>
                    </a:p>
                    <a:p>
                      <a:r>
                        <a:rPr lang="it-IT" sz="1600" b="1" kern="1200" dirty="0" smtClean="0">
                          <a:solidFill>
                            <a:schemeClr val="accent1"/>
                          </a:solidFill>
                          <a:effectLst/>
                          <a:latin typeface="+mn-lt"/>
                          <a:ea typeface="+mn-ea"/>
                          <a:cs typeface="+mn-cs"/>
                        </a:rPr>
                        <a:t>A. 2.5</a:t>
                      </a:r>
                      <a:r>
                        <a:rPr lang="it-IT" sz="1600" b="1" kern="1200" baseline="0" dirty="0" smtClean="0">
                          <a:solidFill>
                            <a:schemeClr val="accent1"/>
                          </a:solidFill>
                          <a:effectLst/>
                          <a:latin typeface="+mn-lt"/>
                          <a:ea typeface="+mn-ea"/>
                          <a:cs typeface="+mn-cs"/>
                        </a:rPr>
                        <a:t> </a:t>
                      </a:r>
                      <a:r>
                        <a:rPr lang="it-IT" sz="1600" b="1" kern="1200" dirty="0" smtClean="0">
                          <a:solidFill>
                            <a:schemeClr val="accent1"/>
                          </a:solidFill>
                          <a:effectLst/>
                          <a:latin typeface="+mn-lt"/>
                          <a:ea typeface="+mn-ea"/>
                          <a:cs typeface="+mn-cs"/>
                        </a:rPr>
                        <a:t>.1. Azioni finalizzate a sostenere lo sviluppo di pratiche di conservazione e di utilizzazione efficace dell'acqua e di sistemi di approvvigionamento idrico innovativi e alternativi</a:t>
                      </a:r>
                    </a:p>
                    <a:p>
                      <a:endParaRPr lang="fr-FR" sz="1600" b="1" dirty="0">
                        <a:solidFill>
                          <a:srgbClr val="4E67C8"/>
                        </a:solidFill>
                      </a:endParaRP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tcPr>
                </a:tc>
              </a:tr>
              <a:tr h="1007095">
                <a:tc>
                  <a:txBody>
                    <a:bodyPr/>
                    <a:lstStyle/>
                    <a:p>
                      <a:r>
                        <a:rPr lang="fr-FR" sz="1600" b="1" dirty="0" smtClean="0">
                          <a:solidFill>
                            <a:srgbClr val="FFFFFF"/>
                          </a:solidFill>
                        </a:rPr>
                        <a:t> </a:t>
                      </a:r>
                      <a:r>
                        <a:rPr lang="fr-FR" sz="1600" b="1" dirty="0" smtClean="0">
                          <a:solidFill>
                            <a:srgbClr val="4E67C8"/>
                          </a:solidFill>
                        </a:rPr>
                        <a:t>OS 2.6  </a:t>
                      </a:r>
                      <a:r>
                        <a:rPr lang="it-IT" sz="1600" b="1" kern="1200" dirty="0" smtClean="0">
                          <a:solidFill>
                            <a:srgbClr val="4E67C8"/>
                          </a:solidFill>
                          <a:effectLst/>
                          <a:latin typeface="+mn-lt"/>
                          <a:ea typeface="+mn-ea"/>
                          <a:cs typeface="+mn-cs"/>
                        </a:rPr>
                        <a:t>Promuovere la transizione verso un'economia circolare ed efficiente sotto il profilo  delle risorse</a:t>
                      </a:r>
                    </a:p>
                    <a:p>
                      <a:endParaRPr lang="fr-FR" sz="1600" b="1" dirty="0" smtClean="0">
                        <a:solidFill>
                          <a:srgbClr val="FFFFFF"/>
                        </a:solidFill>
                      </a:endParaRP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600" b="1" kern="1200" dirty="0" smtClean="0">
                          <a:solidFill>
                            <a:srgbClr val="4E67C8"/>
                          </a:solidFill>
                          <a:effectLst/>
                          <a:latin typeface="+mn-lt"/>
                          <a:ea typeface="+mn-ea"/>
                          <a:cs typeface="+mn-cs"/>
                        </a:rPr>
                        <a:t>A. 2.6.1 Azioni di promozione e sensibilizzazione multi livello e multisettoriale, sviluppo di iniziative di economia circolare nei settori target transfrontalieri (rifiuti urbani e marini, tessile, agroalimentare, protezione personale legata alle attrezzature COVID-19...)</a:t>
                      </a:r>
                      <a:r>
                        <a:rPr lang="it-IT" sz="1600" b="1" dirty="0" smtClean="0">
                          <a:solidFill>
                            <a:srgbClr val="4E67C8"/>
                          </a:solidFill>
                          <a:effectLst/>
                        </a:rPr>
                        <a:t> </a:t>
                      </a:r>
                    </a:p>
                    <a:p>
                      <a:pPr marL="0" marR="0" indent="0" algn="l" defTabSz="914400" rtl="0" eaLnBrk="1" fontAlgn="auto" latinLnBrk="0" hangingPunct="1">
                        <a:lnSpc>
                          <a:spcPct val="100000"/>
                        </a:lnSpc>
                        <a:spcBef>
                          <a:spcPts val="0"/>
                        </a:spcBef>
                        <a:spcAft>
                          <a:spcPts val="0"/>
                        </a:spcAft>
                        <a:buClrTx/>
                        <a:buSzTx/>
                        <a:buFontTx/>
                        <a:buNone/>
                        <a:tabLst/>
                        <a:defRPr/>
                      </a:pPr>
                      <a:r>
                        <a:rPr lang="it-IT" sz="1600" b="1" kern="1200" dirty="0" smtClean="0">
                          <a:solidFill>
                            <a:srgbClr val="4E67C8"/>
                          </a:solidFill>
                          <a:effectLst/>
                          <a:latin typeface="+mn-lt"/>
                          <a:ea typeface="+mn-ea"/>
                          <a:cs typeface="+mn-cs"/>
                        </a:rPr>
                        <a:t>A.2.6.2 Azioni di sviluppo di nuovi modelli di consumo che tengono conto dell’economia circolare e che possono sviluppare nuove iniziative imprenditoriali</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tcPr>
                </a:tc>
              </a:tr>
            </a:tbl>
          </a:graphicData>
        </a:graphic>
      </p:graphicFrame>
      <p:sp>
        <p:nvSpPr>
          <p:cNvPr id="7" name="Rettangolo arrotondato 6"/>
          <p:cNvSpPr/>
          <p:nvPr/>
        </p:nvSpPr>
        <p:spPr>
          <a:xfrm>
            <a:off x="124726" y="2099106"/>
            <a:ext cx="2441483" cy="141799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it-IT" b="1" i="1" dirty="0" err="1" smtClean="0">
                <a:solidFill>
                  <a:srgbClr val="008000"/>
                </a:solidFill>
              </a:rPr>
              <a:t>Efficientamento</a:t>
            </a:r>
            <a:r>
              <a:rPr lang="it-IT" b="1" i="1" dirty="0" smtClean="0">
                <a:solidFill>
                  <a:srgbClr val="008000"/>
                </a:solidFill>
              </a:rPr>
              <a:t> idrico </a:t>
            </a:r>
            <a:endParaRPr lang="it-IT" b="1" i="1" dirty="0">
              <a:solidFill>
                <a:srgbClr val="008000"/>
              </a:solidFill>
            </a:endParaRPr>
          </a:p>
        </p:txBody>
      </p:sp>
      <p:sp>
        <p:nvSpPr>
          <p:cNvPr id="10" name="Rettangolo arrotondato 9"/>
          <p:cNvSpPr/>
          <p:nvPr/>
        </p:nvSpPr>
        <p:spPr>
          <a:xfrm>
            <a:off x="124726" y="3707503"/>
            <a:ext cx="2441483" cy="15960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it-IT" b="1" i="1" dirty="0" smtClean="0">
                <a:solidFill>
                  <a:srgbClr val="008000"/>
                </a:solidFill>
              </a:rPr>
              <a:t>Azioni sul sistema produttivo</a:t>
            </a:r>
          </a:p>
          <a:p>
            <a:r>
              <a:rPr lang="it-IT" b="1" i="1" dirty="0" smtClean="0">
                <a:solidFill>
                  <a:srgbClr val="008000"/>
                </a:solidFill>
              </a:rPr>
              <a:t>Azioni sui consumatori </a:t>
            </a:r>
            <a:endParaRPr lang="it-IT" b="1" i="1" dirty="0">
              <a:solidFill>
                <a:srgbClr val="008000"/>
              </a:solidFill>
            </a:endParaRPr>
          </a:p>
        </p:txBody>
      </p:sp>
    </p:spTree>
    <p:extLst>
      <p:ext uri="{BB962C8B-B14F-4D97-AF65-F5344CB8AC3E}">
        <p14:creationId xmlns:p14="http://schemas.microsoft.com/office/powerpoint/2010/main" val="41970869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8"/>
          <p:cNvSpPr>
            <a:spLocks noGrp="1"/>
          </p:cNvSpPr>
          <p:nvPr>
            <p:ph idx="1"/>
          </p:nvPr>
        </p:nvSpPr>
        <p:spPr>
          <a:xfrm>
            <a:off x="124726" y="940538"/>
            <a:ext cx="9617290" cy="5877713"/>
          </a:xfrm>
        </p:spPr>
        <p:txBody>
          <a:bodyPr/>
          <a:lstStyle/>
          <a:p>
            <a:pPr marL="0" indent="0" algn="ctr">
              <a:buNone/>
            </a:pPr>
            <a:r>
              <a:rPr lang="fr-FR" sz="1800" b="1" dirty="0">
                <a:solidFill>
                  <a:srgbClr val="4E67C8"/>
                </a:solidFill>
              </a:rPr>
              <a:t> </a:t>
            </a:r>
          </a:p>
        </p:txBody>
      </p:sp>
      <p:sp>
        <p:nvSpPr>
          <p:cNvPr id="2" name="Titolo 1"/>
          <p:cNvSpPr>
            <a:spLocks noGrp="1"/>
          </p:cNvSpPr>
          <p:nvPr>
            <p:ph type="title"/>
          </p:nvPr>
        </p:nvSpPr>
        <p:spPr>
          <a:xfrm>
            <a:off x="838202" y="365125"/>
            <a:ext cx="10515600" cy="1052403"/>
          </a:xfrm>
        </p:spPr>
        <p:txBody>
          <a:bodyPr/>
          <a:lstStyle/>
          <a:p>
            <a:pPr algn="ctr"/>
            <a:r>
              <a:rPr lang="it-IT" smtClean="0">
                <a:solidFill>
                  <a:schemeClr val="bg1"/>
                </a:solidFill>
              </a:rPr>
              <a:t>OS2 - Obiettivi specifici e azioni possibili </a:t>
            </a:r>
            <a:endParaRPr lang="it-IT">
              <a:solidFill>
                <a:schemeClr val="bg1"/>
              </a:solidFill>
            </a:endParaRPr>
          </a:p>
        </p:txBody>
      </p:sp>
      <p:graphicFrame>
        <p:nvGraphicFramePr>
          <p:cNvPr id="16" name="Tabella 15"/>
          <p:cNvGraphicFramePr>
            <a:graphicFrameLocks noGrp="1"/>
          </p:cNvGraphicFramePr>
          <p:nvPr>
            <p:extLst>
              <p:ext uri="{D42A27DB-BD31-4B8C-83A1-F6EECF244321}">
                <p14:modId xmlns:p14="http://schemas.microsoft.com/office/powerpoint/2010/main" val="115968010"/>
              </p:ext>
            </p:extLst>
          </p:nvPr>
        </p:nvGraphicFramePr>
        <p:xfrm>
          <a:off x="3165335" y="1575363"/>
          <a:ext cx="8644706" cy="3889932"/>
        </p:xfrm>
        <a:graphic>
          <a:graphicData uri="http://schemas.openxmlformats.org/drawingml/2006/table">
            <a:tbl>
              <a:tblPr firstRow="1" bandRow="1">
                <a:tableStyleId>{2D5ABB26-0587-4C30-8999-92F81FD0307C}</a:tableStyleId>
              </a:tblPr>
              <a:tblGrid>
                <a:gridCol w="2925336"/>
                <a:gridCol w="5719370"/>
              </a:tblGrid>
              <a:tr h="463613">
                <a:tc>
                  <a:txBody>
                    <a:bodyPr/>
                    <a:lstStyle/>
                    <a:p>
                      <a:pPr algn="ctr"/>
                      <a:endParaRPr lang="fr-FR" sz="1400" b="1" dirty="0" smtClean="0">
                        <a:solidFill>
                          <a:schemeClr val="accent1"/>
                        </a:solidFill>
                      </a:endParaRPr>
                    </a:p>
                    <a:p>
                      <a:pPr algn="ctr"/>
                      <a:r>
                        <a:rPr lang="fr-FR" sz="1400" b="1" dirty="0" smtClean="0">
                          <a:solidFill>
                            <a:schemeClr val="accent1"/>
                          </a:solidFill>
                        </a:rPr>
                        <a:t>OBIETTIVI SPECICIFI </a:t>
                      </a: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noFill/>
                  </a:tcPr>
                </a:tc>
                <a:tc>
                  <a:txBody>
                    <a:bodyPr/>
                    <a:lstStyle/>
                    <a:p>
                      <a:pPr marL="0" indent="0" algn="ctr"/>
                      <a:endParaRPr lang="fr-FR" sz="1400" b="1" kern="1200" noProof="0" dirty="0" smtClean="0">
                        <a:solidFill>
                          <a:schemeClr val="accent1"/>
                        </a:solidFill>
                        <a:effectLst/>
                        <a:latin typeface="+mn-lt"/>
                        <a:ea typeface="+mn-ea"/>
                        <a:cs typeface="+mn-cs"/>
                      </a:endParaRPr>
                    </a:p>
                    <a:p>
                      <a:pPr marL="0" indent="0" algn="ctr"/>
                      <a:r>
                        <a:rPr lang="fr-FR" sz="1400" b="1" kern="1200" noProof="0" dirty="0" smtClean="0">
                          <a:solidFill>
                            <a:schemeClr val="accent1"/>
                          </a:solidFill>
                          <a:effectLst/>
                          <a:latin typeface="+mn-lt"/>
                          <a:ea typeface="+mn-ea"/>
                          <a:cs typeface="+mn-cs"/>
                        </a:rPr>
                        <a:t>AZIONI POSSIBILI</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r h="3371773">
                <a:tc>
                  <a:txBody>
                    <a:bodyPr/>
                    <a:lstStyle/>
                    <a:p>
                      <a:endParaRPr lang="fr-FR" sz="1800" b="1" kern="1200" dirty="0" smtClean="0">
                        <a:solidFill>
                          <a:srgbClr val="4E67C8"/>
                        </a:solidFill>
                        <a:effectLst/>
                        <a:latin typeface="+mn-lt"/>
                        <a:ea typeface="+mn-ea"/>
                        <a:cs typeface="+mn-cs"/>
                      </a:endParaRPr>
                    </a:p>
                    <a:p>
                      <a:endParaRPr lang="fr-FR" sz="1800" b="1" kern="1200" dirty="0" smtClean="0">
                        <a:solidFill>
                          <a:schemeClr val="bg1"/>
                        </a:solidFill>
                        <a:effectLst/>
                        <a:latin typeface="+mn-lt"/>
                        <a:ea typeface="+mn-ea"/>
                        <a:cs typeface="+mn-cs"/>
                      </a:endParaRPr>
                    </a:p>
                    <a:p>
                      <a:r>
                        <a:rPr lang="fr-FR" sz="1800" b="1" kern="1200" dirty="0" smtClean="0">
                          <a:solidFill>
                            <a:srgbClr val="4E67C8"/>
                          </a:solidFill>
                          <a:effectLst/>
                          <a:latin typeface="+mn-lt"/>
                          <a:ea typeface="+mn-ea"/>
                          <a:cs typeface="+mn-cs"/>
                        </a:rPr>
                        <a:t>OS 2.7  </a:t>
                      </a:r>
                      <a:r>
                        <a:rPr lang="it-IT" sz="1800" b="1" kern="1200" dirty="0" smtClean="0">
                          <a:solidFill>
                            <a:srgbClr val="4E67C8"/>
                          </a:solidFill>
                          <a:effectLst/>
                          <a:latin typeface="+mn-lt"/>
                          <a:ea typeface="+mn-ea"/>
                          <a:cs typeface="+mn-cs"/>
                        </a:rPr>
                        <a:t>Rafforzare la protezione e la conservazione  della natura, della biodiversità e delle infrastrutture verdi, anche nelle aree urbane, e ridurre tutte le forme di inquinamento</a:t>
                      </a:r>
                      <a:r>
                        <a:rPr lang="it-IT" b="1" dirty="0" smtClean="0">
                          <a:solidFill>
                            <a:srgbClr val="4E67C8"/>
                          </a:solidFill>
                          <a:effectLst/>
                        </a:rPr>
                        <a:t> </a:t>
                      </a:r>
                      <a:endParaRPr lang="fr-FR" sz="1800" b="1" dirty="0" smtClean="0">
                        <a:solidFill>
                          <a:srgbClr val="4E67C8"/>
                        </a:solidFill>
                      </a:endParaRP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b="1" kern="1200" dirty="0" smtClean="0">
                          <a:solidFill>
                            <a:schemeClr val="accent1"/>
                          </a:solidFill>
                          <a:effectLst/>
                          <a:latin typeface="+mn-lt"/>
                          <a:ea typeface="+mn-ea"/>
                          <a:cs typeface="+mn-cs"/>
                        </a:rPr>
                        <a:t>A.2.7.1</a:t>
                      </a:r>
                      <a:r>
                        <a:rPr lang="it-IT" sz="1800" b="1" kern="1200" baseline="0" dirty="0" smtClean="0">
                          <a:solidFill>
                            <a:schemeClr val="accent1"/>
                          </a:solidFill>
                          <a:effectLst/>
                          <a:latin typeface="+mn-lt"/>
                          <a:ea typeface="+mn-ea"/>
                          <a:cs typeface="+mn-cs"/>
                        </a:rPr>
                        <a:t> Azioni di prevenzione,  controllo, conservazione e valorizzazione dell’ambiente </a:t>
                      </a:r>
                      <a:r>
                        <a:rPr lang="it-IT" sz="1800" b="1" kern="1200" baseline="0" dirty="0" smtClean="0">
                          <a:solidFill>
                            <a:srgbClr val="4E67C8"/>
                          </a:solidFill>
                          <a:effectLst/>
                          <a:latin typeface="+mn-lt"/>
                          <a:ea typeface="+mn-ea"/>
                          <a:cs typeface="+mn-cs"/>
                        </a:rPr>
                        <a:t>marino </a:t>
                      </a:r>
                      <a:r>
                        <a:rPr lang="it-IT" sz="1800" b="1" kern="1200" dirty="0" smtClean="0">
                          <a:solidFill>
                            <a:srgbClr val="4E67C8"/>
                          </a:solidFill>
                          <a:effectLst/>
                          <a:latin typeface="+mn-lt"/>
                          <a:ea typeface="+mn-ea"/>
                          <a:cs typeface="+mn-cs"/>
                        </a:rPr>
                        <a:t>e costiero con l'introduzione di tecniche innovative per la minimizzazione dei rischi</a:t>
                      </a:r>
                      <a:r>
                        <a:rPr lang="it-IT" b="1" dirty="0" smtClean="0">
                          <a:solidFill>
                            <a:srgbClr val="4E67C8"/>
                          </a:solidFill>
                          <a:effectLst/>
                        </a:rPr>
                        <a:t> </a:t>
                      </a:r>
                    </a:p>
                    <a:p>
                      <a:pPr marL="0" marR="0" indent="0" algn="l" defTabSz="914400" rtl="0" eaLnBrk="1" fontAlgn="auto" latinLnBrk="0" hangingPunct="1">
                        <a:lnSpc>
                          <a:spcPct val="100000"/>
                        </a:lnSpc>
                        <a:spcBef>
                          <a:spcPts val="0"/>
                        </a:spcBef>
                        <a:spcAft>
                          <a:spcPts val="0"/>
                        </a:spcAft>
                        <a:buClrTx/>
                        <a:buSzTx/>
                        <a:buFontTx/>
                        <a:buNone/>
                        <a:tabLst/>
                        <a:defRPr/>
                      </a:pPr>
                      <a:r>
                        <a:rPr lang="it-IT" sz="1800" b="1" kern="1200" dirty="0" smtClean="0">
                          <a:solidFill>
                            <a:schemeClr val="accent1"/>
                          </a:solidFill>
                          <a:effectLst/>
                          <a:latin typeface="+mn-lt"/>
                          <a:ea typeface="+mn-ea"/>
                          <a:cs typeface="+mn-cs"/>
                        </a:rPr>
                        <a:t>A.2.7.2</a:t>
                      </a:r>
                      <a:r>
                        <a:rPr lang="it-IT" sz="1800" b="1" kern="1200" baseline="0" dirty="0" smtClean="0">
                          <a:solidFill>
                            <a:schemeClr val="accent1"/>
                          </a:solidFill>
                          <a:effectLst/>
                          <a:latin typeface="+mn-lt"/>
                          <a:ea typeface="+mn-ea"/>
                          <a:cs typeface="+mn-cs"/>
                        </a:rPr>
                        <a:t> Azioni </a:t>
                      </a:r>
                      <a:r>
                        <a:rPr lang="it-IT" sz="1800" b="1" kern="1200" dirty="0" smtClean="0">
                          <a:solidFill>
                            <a:schemeClr val="accent1"/>
                          </a:solidFill>
                          <a:effectLst/>
                          <a:latin typeface="+mn-lt"/>
                          <a:ea typeface="+mn-ea"/>
                          <a:cs typeface="+mn-cs"/>
                        </a:rPr>
                        <a:t>di conservazione e protezione delle risorse biologiche, conservazione </a:t>
                      </a:r>
                      <a:r>
                        <a:rPr lang="it-IT" b="1" dirty="0" smtClean="0">
                          <a:solidFill>
                            <a:schemeClr val="accent1"/>
                          </a:solidFill>
                          <a:effectLst/>
                        </a:rPr>
                        <a:t> </a:t>
                      </a:r>
                      <a:r>
                        <a:rPr lang="it-IT" sz="1800" b="1" kern="1200" dirty="0" smtClean="0">
                          <a:solidFill>
                            <a:schemeClr val="accent1"/>
                          </a:solidFill>
                          <a:effectLst/>
                          <a:latin typeface="+mn-lt"/>
                          <a:ea typeface="+mn-ea"/>
                          <a:cs typeface="+mn-cs"/>
                        </a:rPr>
                        <a:t>delle specie, riduzione dei rischi associati</a:t>
                      </a:r>
                      <a:r>
                        <a:rPr lang="it-IT" sz="1800" b="1" kern="1200" baseline="0" dirty="0" smtClean="0">
                          <a:solidFill>
                            <a:schemeClr val="accent1"/>
                          </a:solidFill>
                          <a:effectLst/>
                          <a:latin typeface="+mn-lt"/>
                          <a:ea typeface="+mn-ea"/>
                          <a:cs typeface="+mn-cs"/>
                        </a:rPr>
                        <a:t> alla </a:t>
                      </a:r>
                      <a:r>
                        <a:rPr lang="it-IT" b="1" dirty="0" smtClean="0">
                          <a:solidFill>
                            <a:schemeClr val="accent1"/>
                          </a:solidFill>
                          <a:effectLst/>
                        </a:rPr>
                        <a:t> diffusione di specie invasive</a:t>
                      </a:r>
                      <a:endParaRPr lang="it-IT" sz="1800" b="1" kern="1200" dirty="0" smtClean="0">
                        <a:solidFill>
                          <a:schemeClr val="accen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it-IT" sz="1800" b="1" kern="1200" dirty="0" smtClean="0">
                          <a:solidFill>
                            <a:schemeClr val="accent1"/>
                          </a:solidFill>
                          <a:effectLst/>
                          <a:latin typeface="+mn-lt"/>
                          <a:ea typeface="+mn-ea"/>
                          <a:cs typeface="+mn-cs"/>
                        </a:rPr>
                        <a:t>A.2.7.3</a:t>
                      </a:r>
                      <a:r>
                        <a:rPr lang="it-IT" sz="1800" b="1" kern="1200" baseline="0" dirty="0" smtClean="0">
                          <a:solidFill>
                            <a:schemeClr val="accent1"/>
                          </a:solidFill>
                          <a:effectLst/>
                          <a:latin typeface="+mn-lt"/>
                          <a:ea typeface="+mn-ea"/>
                          <a:cs typeface="+mn-cs"/>
                        </a:rPr>
                        <a:t> Azioni </a:t>
                      </a:r>
                      <a:r>
                        <a:rPr lang="it-IT" sz="1800" b="1" kern="1200" dirty="0" smtClean="0">
                          <a:solidFill>
                            <a:schemeClr val="accent1"/>
                          </a:solidFill>
                          <a:effectLst/>
                          <a:latin typeface="+mn-lt"/>
                          <a:ea typeface="+mn-ea"/>
                          <a:cs typeface="+mn-cs"/>
                        </a:rPr>
                        <a:t>per la gestione integrata dei parchi e delle zone marine protette, la valorizzazione</a:t>
                      </a:r>
                      <a:r>
                        <a:rPr lang="it-IT" b="1" dirty="0" smtClean="0">
                          <a:solidFill>
                            <a:schemeClr val="accent1"/>
                          </a:solidFill>
                          <a:effectLst/>
                        </a:rPr>
                        <a:t> </a:t>
                      </a:r>
                      <a:r>
                        <a:rPr lang="it-IT" sz="1800" b="1" kern="1200" dirty="0" smtClean="0">
                          <a:solidFill>
                            <a:schemeClr val="accent1"/>
                          </a:solidFill>
                          <a:effectLst/>
                          <a:latin typeface="+mn-lt"/>
                          <a:ea typeface="+mn-ea"/>
                          <a:cs typeface="+mn-cs"/>
                        </a:rPr>
                        <a:t>zone marine protette, la valorizzazione economica del patrimonio naturale e ambientale</a:t>
                      </a:r>
                      <a:r>
                        <a:rPr lang="it-IT" b="1" dirty="0" smtClean="0">
                          <a:solidFill>
                            <a:schemeClr val="accent1"/>
                          </a:solidFill>
                          <a:effectLst/>
                        </a:rPr>
                        <a:t> </a:t>
                      </a:r>
                      <a:endParaRPr lang="it-IT" sz="1800" b="1" kern="1200" dirty="0" smtClean="0">
                        <a:solidFill>
                          <a:schemeClr val="accent1"/>
                        </a:solidFill>
                        <a:effectLst/>
                        <a:latin typeface="+mn-lt"/>
                        <a:ea typeface="+mn-ea"/>
                        <a:cs typeface="+mn-cs"/>
                      </a:endParaRP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tcPr>
                </a:tc>
              </a:tr>
            </a:tbl>
          </a:graphicData>
        </a:graphic>
      </p:graphicFrame>
      <p:sp>
        <p:nvSpPr>
          <p:cNvPr id="7" name="Rettangolo arrotondato 6"/>
          <p:cNvSpPr/>
          <p:nvPr/>
        </p:nvSpPr>
        <p:spPr>
          <a:xfrm>
            <a:off x="415583" y="2417799"/>
            <a:ext cx="2445324" cy="1274769"/>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it-IT" b="1" i="1" dirty="0" smtClean="0">
                <a:solidFill>
                  <a:srgbClr val="008000"/>
                </a:solidFill>
              </a:rPr>
              <a:t>Prevenzione controllo rischi </a:t>
            </a:r>
          </a:p>
        </p:txBody>
      </p:sp>
      <p:sp>
        <p:nvSpPr>
          <p:cNvPr id="8" name="Rettangolo arrotondato 7"/>
          <p:cNvSpPr/>
          <p:nvPr/>
        </p:nvSpPr>
        <p:spPr>
          <a:xfrm>
            <a:off x="415583" y="3898711"/>
            <a:ext cx="2445324" cy="1274769"/>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it-IT" b="1" i="1" dirty="0" smtClean="0">
                <a:solidFill>
                  <a:srgbClr val="008000"/>
                </a:solidFill>
              </a:rPr>
              <a:t>Gestione integrata parchi e aree marine protette</a:t>
            </a:r>
          </a:p>
        </p:txBody>
      </p:sp>
    </p:spTree>
    <p:extLst>
      <p:ext uri="{BB962C8B-B14F-4D97-AF65-F5344CB8AC3E}">
        <p14:creationId xmlns:p14="http://schemas.microsoft.com/office/powerpoint/2010/main" val="12068834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2" y="90528"/>
            <a:ext cx="10515600" cy="1325563"/>
          </a:xfrm>
        </p:spPr>
        <p:txBody>
          <a:bodyPr/>
          <a:lstStyle/>
          <a:p>
            <a:pPr algn="ctr"/>
            <a:r>
              <a:rPr lang="it-IT" sz="4000" b="1" dirty="0" smtClean="0">
                <a:solidFill>
                  <a:schemeClr val="bg1"/>
                </a:solidFill>
              </a:rPr>
              <a:t>OS 4 </a:t>
            </a:r>
            <a:r>
              <a:rPr lang="mr-IN" sz="4000" b="1" dirty="0" smtClean="0">
                <a:solidFill>
                  <a:schemeClr val="bg1"/>
                </a:solidFill>
              </a:rPr>
              <a:t>–</a:t>
            </a:r>
            <a:r>
              <a:rPr lang="it-IT" sz="4000" b="1" dirty="0" smtClean="0">
                <a:solidFill>
                  <a:schemeClr val="bg1"/>
                </a:solidFill>
              </a:rPr>
              <a:t> </a:t>
            </a:r>
            <a:r>
              <a:rPr lang="fr-FR" sz="4000" b="1" dirty="0" err="1" smtClean="0">
                <a:solidFill>
                  <a:srgbClr val="FFFFFF"/>
                </a:solidFill>
              </a:rPr>
              <a:t>Uno</a:t>
            </a:r>
            <a:r>
              <a:rPr lang="fr-FR" sz="4000" b="1" dirty="0" smtClean="0">
                <a:solidFill>
                  <a:srgbClr val="FFFFFF"/>
                </a:solidFill>
              </a:rPr>
              <a:t> </a:t>
            </a:r>
            <a:r>
              <a:rPr lang="fr-FR" sz="4000" b="1" dirty="0" err="1" smtClean="0">
                <a:solidFill>
                  <a:srgbClr val="FFFFFF"/>
                </a:solidFill>
              </a:rPr>
              <a:t>spazio</a:t>
            </a:r>
            <a:r>
              <a:rPr lang="fr-FR" sz="4000" b="1" dirty="0" smtClean="0">
                <a:solidFill>
                  <a:srgbClr val="FFFFFF"/>
                </a:solidFill>
              </a:rPr>
              <a:t> di </a:t>
            </a:r>
            <a:r>
              <a:rPr lang="fr-FR" sz="4000" b="1" dirty="0" err="1" smtClean="0">
                <a:solidFill>
                  <a:srgbClr val="FFFFFF"/>
                </a:solidFill>
              </a:rPr>
              <a:t>cooperazione</a:t>
            </a:r>
            <a:r>
              <a:rPr lang="fr-FR" sz="4000" b="1" dirty="0" smtClean="0">
                <a:solidFill>
                  <a:srgbClr val="FFFFFF"/>
                </a:solidFill>
              </a:rPr>
              <a:t> più  sociale e </a:t>
            </a:r>
            <a:r>
              <a:rPr lang="fr-FR" sz="4000" b="1" dirty="0" err="1" smtClean="0">
                <a:solidFill>
                  <a:srgbClr val="FFFFFF"/>
                </a:solidFill>
              </a:rPr>
              <a:t>inclusivo</a:t>
            </a:r>
            <a:r>
              <a:rPr lang="fr-FR" sz="4000" b="1" dirty="0" smtClean="0">
                <a:solidFill>
                  <a:srgbClr val="FFFFFF"/>
                </a:solidFill>
              </a:rPr>
              <a:t> </a:t>
            </a:r>
            <a:r>
              <a:rPr lang="fr-FR" sz="4000" b="1" dirty="0">
                <a:solidFill>
                  <a:srgbClr val="FFFFFF"/>
                </a:solidFill>
              </a:rPr>
              <a:t/>
            </a:r>
            <a:br>
              <a:rPr lang="fr-FR" sz="4000" b="1" dirty="0">
                <a:solidFill>
                  <a:srgbClr val="FFFFFF"/>
                </a:solidFill>
              </a:rPr>
            </a:br>
            <a:r>
              <a:rPr lang="it-IT" sz="4000" b="1" dirty="0" smtClean="0"/>
              <a:t/>
            </a:r>
            <a:br>
              <a:rPr lang="it-IT" sz="4000" b="1" dirty="0" smtClean="0"/>
            </a:br>
            <a:endParaRPr lang="it-IT" sz="4000" b="1" dirty="0"/>
          </a:p>
        </p:txBody>
      </p:sp>
      <p:sp>
        <p:nvSpPr>
          <p:cNvPr id="18" name="Elaborazione alternativa 17"/>
          <p:cNvSpPr/>
          <p:nvPr/>
        </p:nvSpPr>
        <p:spPr>
          <a:xfrm>
            <a:off x="5092582" y="1416086"/>
            <a:ext cx="2015988" cy="4031987"/>
          </a:xfrm>
          <a:prstGeom prst="flowChartAlternateProcess">
            <a:avLst/>
          </a:prstGeom>
          <a:solidFill>
            <a:srgbClr val="FFB37A"/>
          </a:solidFill>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r>
              <a:rPr lang="fr-FR" sz="1400" b="1" dirty="0" smtClean="0">
                <a:solidFill>
                  <a:srgbClr val="D85C00"/>
                </a:solidFill>
              </a:rPr>
              <a:t>OS 4.5 </a:t>
            </a:r>
          </a:p>
          <a:p>
            <a:pPr algn="ctr">
              <a:spcAft>
                <a:spcPts val="600"/>
              </a:spcAft>
            </a:pPr>
            <a:endParaRPr lang="fr-FR" sz="1400" b="1" dirty="0" smtClean="0">
              <a:solidFill>
                <a:srgbClr val="D85C00"/>
              </a:solidFill>
            </a:endParaRPr>
          </a:p>
          <a:p>
            <a:pPr algn="ctr">
              <a:spcAft>
                <a:spcPts val="600"/>
              </a:spcAft>
            </a:pPr>
            <a:r>
              <a:rPr lang="it-IT" sz="1400" b="1" dirty="0" smtClean="0">
                <a:solidFill>
                  <a:srgbClr val="D85C00"/>
                </a:solidFill>
              </a:rPr>
              <a:t>Garantire </a:t>
            </a:r>
            <a:r>
              <a:rPr lang="it-IT" sz="1400" b="1" dirty="0">
                <a:solidFill>
                  <a:srgbClr val="D85C00"/>
                </a:solidFill>
              </a:rPr>
              <a:t>la parità di accesso all’assistenza sanitaria e promuovere la resilienza dei sistemi sanitari, compresa l’assistenza sanitaria di base, come anche promuovere il passaggio dall’assistenza istituzionale a quella su base familiare e di prossimità </a:t>
            </a:r>
            <a:r>
              <a:rPr lang="it-IT" sz="1600" b="1" dirty="0" smtClean="0">
                <a:solidFill>
                  <a:srgbClr val="D85C00"/>
                </a:solidFill>
              </a:rPr>
              <a:t> </a:t>
            </a:r>
            <a:endParaRPr lang="it-IT" sz="1600" b="1" dirty="0">
              <a:solidFill>
                <a:srgbClr val="D85C00"/>
              </a:solidFill>
            </a:endParaRPr>
          </a:p>
        </p:txBody>
      </p:sp>
      <p:sp>
        <p:nvSpPr>
          <p:cNvPr id="9" name="Elaborazione alternativa 8"/>
          <p:cNvSpPr/>
          <p:nvPr/>
        </p:nvSpPr>
        <p:spPr>
          <a:xfrm>
            <a:off x="7503237" y="1416087"/>
            <a:ext cx="2015988" cy="4031987"/>
          </a:xfrm>
          <a:prstGeom prst="flowChartAlternateProcess">
            <a:avLst/>
          </a:prstGeom>
          <a:solidFill>
            <a:srgbClr val="FFB37A"/>
          </a:solidFill>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r>
              <a:rPr lang="it-IT" sz="1400" b="1" dirty="0" smtClean="0">
                <a:solidFill>
                  <a:srgbClr val="D85C00"/>
                </a:solidFill>
              </a:rPr>
              <a:t>OS 4.1</a:t>
            </a:r>
          </a:p>
          <a:p>
            <a:pPr algn="ctr">
              <a:spcAft>
                <a:spcPts val="600"/>
              </a:spcAft>
            </a:pPr>
            <a:endParaRPr lang="it-IT" sz="1400" b="1" dirty="0" smtClean="0">
              <a:solidFill>
                <a:srgbClr val="D85C00"/>
              </a:solidFill>
            </a:endParaRPr>
          </a:p>
          <a:p>
            <a:pPr algn="ctr">
              <a:spcAft>
                <a:spcPts val="600"/>
              </a:spcAft>
            </a:pPr>
            <a:r>
              <a:rPr lang="it-IT" sz="1400" b="1" dirty="0" smtClean="0">
                <a:solidFill>
                  <a:srgbClr val="D85C00"/>
                </a:solidFill>
              </a:rPr>
              <a:t>Rafforzare </a:t>
            </a:r>
            <a:r>
              <a:rPr lang="it-IT" sz="1400" b="1" dirty="0">
                <a:solidFill>
                  <a:srgbClr val="D85C00"/>
                </a:solidFill>
              </a:rPr>
              <a:t>l'efficacia e l'</a:t>
            </a:r>
            <a:r>
              <a:rPr lang="it-IT" sz="1400" b="1" dirty="0" err="1">
                <a:solidFill>
                  <a:srgbClr val="D85C00"/>
                </a:solidFill>
              </a:rPr>
              <a:t>inclusività</a:t>
            </a:r>
            <a:r>
              <a:rPr lang="it-IT" sz="1400" b="1" dirty="0">
                <a:solidFill>
                  <a:srgbClr val="D85C00"/>
                </a:solidFill>
              </a:rPr>
              <a:t> dei mercati del lavoro l’accesso a un’occupazione di qualità, mediante lo sviluppo delle infrastrutture sociali e la promozione dell’economia sociale</a:t>
            </a:r>
            <a:r>
              <a:rPr lang="it-IT" sz="1600" b="1" dirty="0">
                <a:solidFill>
                  <a:srgbClr val="D85C00"/>
                </a:solidFill>
              </a:rPr>
              <a:t> </a:t>
            </a:r>
          </a:p>
          <a:p>
            <a:pPr algn="ctr">
              <a:spcAft>
                <a:spcPts val="600"/>
              </a:spcAft>
            </a:pPr>
            <a:r>
              <a:rPr lang="fr-FR" sz="1200" dirty="0" smtClean="0"/>
              <a:t> </a:t>
            </a:r>
            <a:r>
              <a:rPr lang="it-IT" sz="1200" dirty="0" smtClean="0"/>
              <a:t> </a:t>
            </a:r>
            <a:endParaRPr lang="fr-FR" sz="1200" dirty="0"/>
          </a:p>
        </p:txBody>
      </p:sp>
      <p:sp>
        <p:nvSpPr>
          <p:cNvPr id="10" name="Elaborazione alternativa 9"/>
          <p:cNvSpPr/>
          <p:nvPr/>
        </p:nvSpPr>
        <p:spPr>
          <a:xfrm>
            <a:off x="9913893" y="1416085"/>
            <a:ext cx="2015988" cy="4031987"/>
          </a:xfrm>
          <a:prstGeom prst="flowChartAlternateProcess">
            <a:avLst/>
          </a:prstGeom>
          <a:solidFill>
            <a:srgbClr val="FFB37A"/>
          </a:solidFill>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r>
              <a:rPr lang="it-IT" sz="1400" b="1" dirty="0" smtClean="0">
                <a:solidFill>
                  <a:srgbClr val="D85C00"/>
                </a:solidFill>
              </a:rPr>
              <a:t>OS </a:t>
            </a:r>
            <a:r>
              <a:rPr lang="it-IT" sz="1400" b="1" dirty="0">
                <a:solidFill>
                  <a:srgbClr val="D85C00"/>
                </a:solidFill>
              </a:rPr>
              <a:t>4.2 </a:t>
            </a:r>
            <a:endParaRPr lang="it-IT" sz="1400" b="1" dirty="0" smtClean="0">
              <a:solidFill>
                <a:srgbClr val="D85C00"/>
              </a:solidFill>
            </a:endParaRPr>
          </a:p>
          <a:p>
            <a:pPr algn="ctr">
              <a:spcAft>
                <a:spcPts val="600"/>
              </a:spcAft>
            </a:pPr>
            <a:endParaRPr lang="it-IT" sz="1400" b="1" dirty="0" smtClean="0">
              <a:solidFill>
                <a:srgbClr val="D85C00"/>
              </a:solidFill>
            </a:endParaRPr>
          </a:p>
          <a:p>
            <a:pPr>
              <a:spcAft>
                <a:spcPts val="600"/>
              </a:spcAft>
            </a:pPr>
            <a:r>
              <a:rPr lang="it-IT" sz="1400" b="1" dirty="0" smtClean="0">
                <a:solidFill>
                  <a:srgbClr val="D85C00"/>
                </a:solidFill>
              </a:rPr>
              <a:t> </a:t>
            </a:r>
            <a:r>
              <a:rPr lang="it-IT" sz="1400" b="1" dirty="0">
                <a:solidFill>
                  <a:srgbClr val="D85C00"/>
                </a:solidFill>
              </a:rPr>
              <a:t>Migliorare la parità di accesso a servizi di qualità e inclusivi nel campo dell’istruzione, della formazione e dell’apprendimento permanente mediante lo sviluppo di infrastrutture accessibili, anche promuovendo la resilienza dell’istruzione e della formazione online e a distanza  </a:t>
            </a:r>
          </a:p>
        </p:txBody>
      </p:sp>
      <p:sp>
        <p:nvSpPr>
          <p:cNvPr id="11" name="Elaborazione alternativa 10"/>
          <p:cNvSpPr/>
          <p:nvPr/>
        </p:nvSpPr>
        <p:spPr>
          <a:xfrm>
            <a:off x="271272" y="1416086"/>
            <a:ext cx="2015988" cy="4031987"/>
          </a:xfrm>
          <a:prstGeom prst="flowChartAlternateProcess">
            <a:avLst/>
          </a:prstGeom>
          <a:solidFill>
            <a:schemeClr val="accent5">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t"/>
          <a:lstStyle/>
          <a:p>
            <a:pPr algn="ctr">
              <a:spcAft>
                <a:spcPts val="600"/>
              </a:spcAft>
            </a:pPr>
            <a:r>
              <a:rPr lang="fr-FR" sz="1400" b="1" dirty="0">
                <a:solidFill>
                  <a:schemeClr val="accent5">
                    <a:lumMod val="75000"/>
                  </a:schemeClr>
                </a:solidFill>
              </a:rPr>
              <a:t>OS </a:t>
            </a:r>
            <a:r>
              <a:rPr lang="fr-FR" sz="1400" b="1" dirty="0" smtClean="0">
                <a:solidFill>
                  <a:schemeClr val="accent5">
                    <a:lumMod val="75000"/>
                  </a:schemeClr>
                </a:solidFill>
              </a:rPr>
              <a:t>4.6 </a:t>
            </a:r>
          </a:p>
          <a:p>
            <a:pPr algn="ctr">
              <a:spcAft>
                <a:spcPts val="600"/>
              </a:spcAft>
            </a:pPr>
            <a:endParaRPr lang="fr-FR" sz="1400" b="1" dirty="0" smtClean="0">
              <a:solidFill>
                <a:schemeClr val="accent5">
                  <a:lumMod val="75000"/>
                </a:schemeClr>
              </a:solidFill>
            </a:endParaRPr>
          </a:p>
          <a:p>
            <a:pPr algn="ctr">
              <a:spcAft>
                <a:spcPts val="600"/>
              </a:spcAft>
            </a:pPr>
            <a:r>
              <a:rPr lang="fr-FR" sz="1400" b="1" dirty="0" smtClean="0">
                <a:solidFill>
                  <a:schemeClr val="accent5">
                    <a:lumMod val="75000"/>
                  </a:schemeClr>
                </a:solidFill>
              </a:rPr>
              <a:t> </a:t>
            </a:r>
            <a:r>
              <a:rPr lang="it-IT" sz="1400" b="1" dirty="0">
                <a:solidFill>
                  <a:schemeClr val="accent5">
                    <a:lumMod val="75000"/>
                  </a:schemeClr>
                </a:solidFill>
              </a:rPr>
              <a:t>Rafforzare il ruolo della cultura e del turismo sostenibile nello sviluppo economico, l’inclusione sociale e l'innovazione sociale </a:t>
            </a:r>
            <a:endParaRPr lang="fr-FR" sz="1400" b="1" dirty="0">
              <a:solidFill>
                <a:schemeClr val="accent5">
                  <a:lumMod val="75000"/>
                </a:schemeClr>
              </a:solidFill>
            </a:endParaRPr>
          </a:p>
        </p:txBody>
      </p:sp>
      <p:sp>
        <p:nvSpPr>
          <p:cNvPr id="13" name="Elaborazione alternativa 12"/>
          <p:cNvSpPr/>
          <p:nvPr/>
        </p:nvSpPr>
        <p:spPr>
          <a:xfrm>
            <a:off x="2681927" y="1416086"/>
            <a:ext cx="2015988" cy="4031987"/>
          </a:xfrm>
          <a:prstGeom prst="flowChartAlternateProcess">
            <a:avLst/>
          </a:prstGeom>
          <a:solidFill>
            <a:srgbClr val="FFB37A"/>
          </a:solidFill>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r>
              <a:rPr lang="fr-FR" sz="1400" b="1" dirty="0" smtClean="0">
                <a:solidFill>
                  <a:srgbClr val="D85C00"/>
                </a:solidFill>
              </a:rPr>
              <a:t>OS 4.3 </a:t>
            </a:r>
          </a:p>
          <a:p>
            <a:pPr algn="ctr">
              <a:spcAft>
                <a:spcPts val="600"/>
              </a:spcAft>
            </a:pPr>
            <a:endParaRPr lang="fr-FR" sz="1400" b="1" dirty="0" smtClean="0">
              <a:solidFill>
                <a:srgbClr val="D85C00"/>
              </a:solidFill>
            </a:endParaRPr>
          </a:p>
          <a:p>
            <a:pPr algn="ctr">
              <a:spcAft>
                <a:spcPts val="600"/>
              </a:spcAft>
            </a:pPr>
            <a:r>
              <a:rPr lang="it-IT" sz="1400" b="1" dirty="0">
                <a:solidFill>
                  <a:srgbClr val="D85C00"/>
                </a:solidFill>
              </a:rPr>
              <a:t>Promuovere l’inclusione socioeconomica delle comunità emarginate, delle famiglie a basso reddito e dei gruppi svantaggiati, incluse le persone con bisogni speciali, mediante azioni integrate, compresi gli alloggi e i servizi sociali </a:t>
            </a:r>
            <a:r>
              <a:rPr lang="it-IT" sz="1600" b="1" dirty="0" smtClean="0">
                <a:solidFill>
                  <a:srgbClr val="D85C00"/>
                </a:solidFill>
              </a:rPr>
              <a:t> </a:t>
            </a:r>
            <a:endParaRPr lang="fr-FR" sz="1600" b="1" dirty="0">
              <a:solidFill>
                <a:srgbClr val="D85C00"/>
              </a:solidFill>
            </a:endParaRPr>
          </a:p>
        </p:txBody>
      </p:sp>
    </p:spTree>
    <p:extLst>
      <p:ext uri="{BB962C8B-B14F-4D97-AF65-F5344CB8AC3E}">
        <p14:creationId xmlns:p14="http://schemas.microsoft.com/office/powerpoint/2010/main" val="19075536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8"/>
          <p:cNvSpPr>
            <a:spLocks noGrp="1"/>
          </p:cNvSpPr>
          <p:nvPr>
            <p:ph idx="1"/>
          </p:nvPr>
        </p:nvSpPr>
        <p:spPr>
          <a:xfrm>
            <a:off x="124726" y="940538"/>
            <a:ext cx="9617290" cy="5877713"/>
          </a:xfrm>
        </p:spPr>
        <p:txBody>
          <a:bodyPr/>
          <a:lstStyle/>
          <a:p>
            <a:pPr marL="0" indent="0" algn="ctr">
              <a:buNone/>
            </a:pPr>
            <a:r>
              <a:rPr lang="fr-FR" sz="1800" b="1" dirty="0">
                <a:solidFill>
                  <a:srgbClr val="4E67C8"/>
                </a:solidFill>
              </a:rPr>
              <a:t> </a:t>
            </a:r>
          </a:p>
        </p:txBody>
      </p:sp>
      <p:sp>
        <p:nvSpPr>
          <p:cNvPr id="2" name="Titolo 1"/>
          <p:cNvSpPr>
            <a:spLocks noGrp="1"/>
          </p:cNvSpPr>
          <p:nvPr>
            <p:ph type="title"/>
          </p:nvPr>
        </p:nvSpPr>
        <p:spPr>
          <a:xfrm>
            <a:off x="838202" y="365125"/>
            <a:ext cx="10515600" cy="1052403"/>
          </a:xfrm>
        </p:spPr>
        <p:txBody>
          <a:bodyPr/>
          <a:lstStyle/>
          <a:p>
            <a:pPr algn="ctr"/>
            <a:r>
              <a:rPr lang="fr-FR" dirty="0" smtClean="0">
                <a:solidFill>
                  <a:schemeClr val="bg1"/>
                </a:solidFill>
              </a:rPr>
              <a:t>OS4 - </a:t>
            </a:r>
            <a:r>
              <a:rPr lang="fr-FR" dirty="0" err="1" smtClean="0">
                <a:solidFill>
                  <a:schemeClr val="bg1"/>
                </a:solidFill>
              </a:rPr>
              <a:t>Obiettivi</a:t>
            </a:r>
            <a:r>
              <a:rPr lang="fr-FR" dirty="0" smtClean="0">
                <a:solidFill>
                  <a:schemeClr val="bg1"/>
                </a:solidFill>
              </a:rPr>
              <a:t> </a:t>
            </a:r>
            <a:r>
              <a:rPr lang="fr-FR" dirty="0" err="1">
                <a:solidFill>
                  <a:schemeClr val="bg1"/>
                </a:solidFill>
              </a:rPr>
              <a:t>specifici</a:t>
            </a:r>
            <a:r>
              <a:rPr lang="fr-FR" dirty="0">
                <a:solidFill>
                  <a:schemeClr val="bg1"/>
                </a:solidFill>
              </a:rPr>
              <a:t> e </a:t>
            </a:r>
            <a:r>
              <a:rPr lang="fr-FR" dirty="0" err="1">
                <a:solidFill>
                  <a:schemeClr val="bg1"/>
                </a:solidFill>
              </a:rPr>
              <a:t>azioni</a:t>
            </a:r>
            <a:r>
              <a:rPr lang="fr-FR" dirty="0">
                <a:solidFill>
                  <a:schemeClr val="bg1"/>
                </a:solidFill>
              </a:rPr>
              <a:t> </a:t>
            </a:r>
            <a:r>
              <a:rPr lang="fr-FR" dirty="0" err="1">
                <a:solidFill>
                  <a:schemeClr val="bg1"/>
                </a:solidFill>
              </a:rPr>
              <a:t>possibili</a:t>
            </a:r>
            <a:r>
              <a:rPr lang="fr-FR" dirty="0">
                <a:solidFill>
                  <a:schemeClr val="bg1"/>
                </a:solidFill>
              </a:rPr>
              <a:t> </a:t>
            </a:r>
          </a:p>
        </p:txBody>
      </p:sp>
      <p:graphicFrame>
        <p:nvGraphicFramePr>
          <p:cNvPr id="16" name="Tabella 15"/>
          <p:cNvGraphicFramePr>
            <a:graphicFrameLocks noGrp="1"/>
          </p:cNvGraphicFramePr>
          <p:nvPr>
            <p:extLst>
              <p:ext uri="{D42A27DB-BD31-4B8C-83A1-F6EECF244321}">
                <p14:modId xmlns:p14="http://schemas.microsoft.com/office/powerpoint/2010/main" val="2848080020"/>
              </p:ext>
            </p:extLst>
          </p:nvPr>
        </p:nvGraphicFramePr>
        <p:xfrm>
          <a:off x="2619423" y="1544506"/>
          <a:ext cx="9354519" cy="4066031"/>
        </p:xfrm>
        <a:graphic>
          <a:graphicData uri="http://schemas.openxmlformats.org/drawingml/2006/table">
            <a:tbl>
              <a:tblPr firstRow="1" bandRow="1">
                <a:tableStyleId>{2D5ABB26-0587-4C30-8999-92F81FD0307C}</a:tableStyleId>
              </a:tblPr>
              <a:tblGrid>
                <a:gridCol w="2279008"/>
                <a:gridCol w="7075511"/>
              </a:tblGrid>
              <a:tr h="448455">
                <a:tc>
                  <a:txBody>
                    <a:bodyPr/>
                    <a:lstStyle/>
                    <a:p>
                      <a:pPr algn="ctr"/>
                      <a:endParaRPr lang="fr-FR" sz="1400" b="1" dirty="0" smtClean="0">
                        <a:solidFill>
                          <a:schemeClr val="accent1"/>
                        </a:solidFill>
                      </a:endParaRPr>
                    </a:p>
                    <a:p>
                      <a:pPr algn="ctr"/>
                      <a:r>
                        <a:rPr lang="fr-FR" sz="1400" b="1" dirty="0" smtClean="0">
                          <a:solidFill>
                            <a:schemeClr val="accent1"/>
                          </a:solidFill>
                        </a:rPr>
                        <a:t>OBIETTIVI</a:t>
                      </a:r>
                      <a:r>
                        <a:rPr lang="fr-FR" sz="1400" b="1" baseline="0" dirty="0" smtClean="0">
                          <a:solidFill>
                            <a:schemeClr val="accent1"/>
                          </a:solidFill>
                        </a:rPr>
                        <a:t> SPECIFICI</a:t>
                      </a:r>
                      <a:endParaRPr lang="fr-FR" sz="1400" b="1" dirty="0" smtClean="0">
                        <a:solidFill>
                          <a:schemeClr val="accent1"/>
                        </a:solidFill>
                      </a:endParaRP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noFill/>
                  </a:tcPr>
                </a:tc>
                <a:tc>
                  <a:txBody>
                    <a:bodyPr/>
                    <a:lstStyle/>
                    <a:p>
                      <a:pPr marL="0" indent="0" algn="ctr"/>
                      <a:endParaRPr lang="fr-FR" sz="1400" b="1" kern="1200" noProof="0" dirty="0" smtClean="0">
                        <a:solidFill>
                          <a:schemeClr val="accent1"/>
                        </a:solidFill>
                        <a:effectLst/>
                        <a:latin typeface="+mn-lt"/>
                        <a:ea typeface="+mn-ea"/>
                        <a:cs typeface="+mn-cs"/>
                      </a:endParaRPr>
                    </a:p>
                    <a:p>
                      <a:pPr marL="0" indent="0" algn="ctr"/>
                      <a:r>
                        <a:rPr lang="fr-FR" sz="1400" b="1" kern="1200" noProof="0" dirty="0" smtClean="0">
                          <a:solidFill>
                            <a:schemeClr val="accent1"/>
                          </a:solidFill>
                          <a:effectLst/>
                          <a:latin typeface="+mn-lt"/>
                          <a:ea typeface="+mn-ea"/>
                          <a:cs typeface="+mn-cs"/>
                        </a:rPr>
                        <a:t>AZIONI POSSIBILI </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r h="3547872">
                <a:tc>
                  <a:txBody>
                    <a:bodyPr/>
                    <a:lstStyle/>
                    <a:p>
                      <a:endParaRPr lang="fr-FR" sz="1800" b="1" kern="1200" dirty="0" smtClean="0">
                        <a:solidFill>
                          <a:srgbClr val="4E67C8"/>
                        </a:solidFill>
                        <a:effectLst/>
                        <a:latin typeface="+mn-lt"/>
                        <a:ea typeface="+mn-ea"/>
                        <a:cs typeface="+mn-cs"/>
                      </a:endParaRPr>
                    </a:p>
                    <a:p>
                      <a:endParaRPr lang="fr-FR" sz="1800" b="1" kern="1200" dirty="0" smtClean="0">
                        <a:solidFill>
                          <a:schemeClr val="bg1"/>
                        </a:solidFill>
                        <a:effectLst/>
                        <a:latin typeface="+mn-lt"/>
                        <a:ea typeface="+mn-ea"/>
                        <a:cs typeface="+mn-cs"/>
                      </a:endParaRPr>
                    </a:p>
                    <a:p>
                      <a:r>
                        <a:rPr lang="fr-FR" sz="1800" b="1" kern="1200" dirty="0" smtClean="0">
                          <a:solidFill>
                            <a:srgbClr val="4E67C8"/>
                          </a:solidFill>
                          <a:effectLst/>
                          <a:latin typeface="+mn-lt"/>
                          <a:ea typeface="+mn-ea"/>
                          <a:cs typeface="+mn-cs"/>
                        </a:rPr>
                        <a:t>1.O.S.4. 6 </a:t>
                      </a:r>
                      <a:r>
                        <a:rPr lang="fr-FR" sz="1800" b="1" kern="1200" baseline="0" dirty="0" smtClean="0">
                          <a:solidFill>
                            <a:srgbClr val="4E67C8"/>
                          </a:solidFill>
                          <a:effectLst/>
                          <a:latin typeface="+mn-lt"/>
                          <a:ea typeface="+mn-ea"/>
                          <a:cs typeface="+mn-cs"/>
                        </a:rPr>
                        <a:t> </a:t>
                      </a:r>
                      <a:r>
                        <a:rPr lang="it-IT" sz="1800" b="1" kern="1200" dirty="0" smtClean="0">
                          <a:solidFill>
                            <a:srgbClr val="4E67C8"/>
                          </a:solidFill>
                          <a:effectLst/>
                          <a:latin typeface="+mn-lt"/>
                          <a:ea typeface="+mn-ea"/>
                          <a:cs typeface="+mn-cs"/>
                        </a:rPr>
                        <a:t>Rafforzare il ruolo della cultura e del turismo sostenibile nello sviluppo economico, l’inclusione sociale e l'innovazione sociale</a:t>
                      </a:r>
                      <a:r>
                        <a:rPr lang="it-IT" b="1" dirty="0" smtClean="0">
                          <a:solidFill>
                            <a:srgbClr val="4E67C8"/>
                          </a:solidFill>
                          <a:effectLst/>
                        </a:rPr>
                        <a:t> </a:t>
                      </a:r>
                      <a:endParaRPr lang="fr-FR" sz="1800" b="1" dirty="0" smtClean="0">
                        <a:solidFill>
                          <a:srgbClr val="4E67C8"/>
                        </a:solidFill>
                      </a:endParaRP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noFill/>
                  </a:tcPr>
                </a:tc>
                <a:tc>
                  <a:txBody>
                    <a:bodyPr/>
                    <a:lstStyle/>
                    <a:p>
                      <a:r>
                        <a:rPr lang="it-IT" sz="1600" b="1" kern="1200" dirty="0" smtClean="0">
                          <a:solidFill>
                            <a:schemeClr val="accent1"/>
                          </a:solidFill>
                          <a:effectLst/>
                          <a:latin typeface="+mn-lt"/>
                          <a:ea typeface="+mn-ea"/>
                          <a:cs typeface="+mn-cs"/>
                        </a:rPr>
                        <a:t>A.4.6.1 Azioni finalizzate ad accrescere il livello di attrattiva del sistema turistico e culturale attraverso l'ammodernamento delle infrastrutture materiali e immateriali del patrimonio storico, culturale e ambientale, il miglioramento della capacità digitale di utilizzo e l'accessibilità fisica e cognitiva, sostegno alla transizione verde</a:t>
                      </a:r>
                    </a:p>
                    <a:p>
                      <a:pPr marL="0" marR="0" indent="0" algn="l" defTabSz="914400" rtl="0" eaLnBrk="1" fontAlgn="auto" latinLnBrk="0" hangingPunct="1">
                        <a:lnSpc>
                          <a:spcPct val="100000"/>
                        </a:lnSpc>
                        <a:spcBef>
                          <a:spcPts val="0"/>
                        </a:spcBef>
                        <a:spcAft>
                          <a:spcPts val="0"/>
                        </a:spcAft>
                        <a:buClrTx/>
                        <a:buSzTx/>
                        <a:buFontTx/>
                        <a:buNone/>
                        <a:tabLst/>
                        <a:defRPr/>
                      </a:pPr>
                      <a:r>
                        <a:rPr lang="it-IT" sz="1600" b="1" kern="1200" dirty="0" smtClean="0">
                          <a:solidFill>
                            <a:schemeClr val="accent1"/>
                          </a:solidFill>
                          <a:effectLst/>
                          <a:latin typeface="+mn-lt"/>
                          <a:ea typeface="+mn-ea"/>
                          <a:cs typeface="+mn-cs"/>
                        </a:rPr>
                        <a:t>A.4.6.2 Azioni finalizzate alla diversificazione, riqualificazione, sviluppo di nuovi prodotti turistici sostenibili e responsabili orientati a nuove nicchie di mercato (ecoturismo, turismo culturale, enogastronomia, benessere), anche attraverso il coinvolgimento della popolazione (community </a:t>
                      </a:r>
                      <a:r>
                        <a:rPr lang="it-IT" sz="1600" b="1" kern="1200" dirty="0" err="1" smtClean="0">
                          <a:solidFill>
                            <a:schemeClr val="accent1"/>
                          </a:solidFill>
                          <a:effectLst/>
                          <a:latin typeface="+mn-lt"/>
                          <a:ea typeface="+mn-ea"/>
                          <a:cs typeface="+mn-cs"/>
                        </a:rPr>
                        <a:t>based</a:t>
                      </a:r>
                      <a:r>
                        <a:rPr lang="it-IT" sz="1600" b="1" kern="1200" dirty="0" smtClean="0">
                          <a:solidFill>
                            <a:schemeClr val="accent1"/>
                          </a:solidFill>
                          <a:effectLst/>
                          <a:latin typeface="+mn-lt"/>
                          <a:ea typeface="+mn-ea"/>
                          <a:cs typeface="+mn-cs"/>
                        </a:rPr>
                        <a:t> </a:t>
                      </a:r>
                      <a:r>
                        <a:rPr lang="it-IT" sz="1600" b="1" kern="1200" dirty="0" err="1" smtClean="0">
                          <a:solidFill>
                            <a:schemeClr val="accent1"/>
                          </a:solidFill>
                          <a:effectLst/>
                          <a:latin typeface="+mn-lt"/>
                          <a:ea typeface="+mn-ea"/>
                          <a:cs typeface="+mn-cs"/>
                        </a:rPr>
                        <a:t>tourism</a:t>
                      </a:r>
                      <a:r>
                        <a:rPr lang="it-IT" sz="1600" b="1" kern="1200" dirty="0" smtClean="0">
                          <a:solidFill>
                            <a:schemeClr val="accent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it-IT" sz="1600" b="1" kern="1200" dirty="0" smtClean="0">
                          <a:solidFill>
                            <a:schemeClr val="accent1"/>
                          </a:solidFill>
                          <a:effectLst/>
                          <a:latin typeface="+mn-lt"/>
                          <a:ea typeface="+mn-ea"/>
                          <a:cs typeface="+mn-cs"/>
                        </a:rPr>
                        <a:t>A.4.6.3 Azioni finalizzate alla creazione di filiere e reti con altri settori quali l’agroindustria, l’artigianato, l’ICT </a:t>
                      </a:r>
                    </a:p>
                    <a:p>
                      <a:pPr marL="0" marR="0" indent="0" algn="l" defTabSz="914400" rtl="0" eaLnBrk="1" fontAlgn="auto" latinLnBrk="0" hangingPunct="1">
                        <a:lnSpc>
                          <a:spcPct val="100000"/>
                        </a:lnSpc>
                        <a:spcBef>
                          <a:spcPts val="0"/>
                        </a:spcBef>
                        <a:spcAft>
                          <a:spcPts val="0"/>
                        </a:spcAft>
                        <a:buClrTx/>
                        <a:buSzTx/>
                        <a:buFontTx/>
                        <a:buNone/>
                        <a:tabLst/>
                        <a:defRPr/>
                      </a:pPr>
                      <a:r>
                        <a:rPr lang="it-IT" sz="1600" b="1" kern="1200" dirty="0" smtClean="0">
                          <a:solidFill>
                            <a:schemeClr val="accent1"/>
                          </a:solidFill>
                          <a:effectLst/>
                          <a:latin typeface="+mn-lt"/>
                          <a:ea typeface="+mn-ea"/>
                          <a:cs typeface="+mn-cs"/>
                        </a:rPr>
                        <a:t>A.4.6.4 Azioni finalizzate alla promozione di reti e cluster di PMI culturali e creative, sviluppo di strategie di marketing e brand, sperimentando metodi di gestione innovativi, anche con l'impegno delle comunità di riferimento</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tcPr>
                </a:tc>
              </a:tr>
            </a:tbl>
          </a:graphicData>
        </a:graphic>
      </p:graphicFrame>
      <p:sp>
        <p:nvSpPr>
          <p:cNvPr id="10" name="Rettangolo arrotondato 9"/>
          <p:cNvSpPr/>
          <p:nvPr/>
        </p:nvSpPr>
        <p:spPr>
          <a:xfrm>
            <a:off x="258945" y="2121427"/>
            <a:ext cx="2083892" cy="3237968"/>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b="1" i="1" dirty="0" smtClean="0">
                <a:solidFill>
                  <a:srgbClr val="D85C00"/>
                </a:solidFill>
              </a:rPr>
              <a:t>Rafforzamento offerta</a:t>
            </a:r>
          </a:p>
          <a:p>
            <a:endParaRPr lang="it-IT" b="1" i="1" dirty="0" smtClean="0">
              <a:solidFill>
                <a:srgbClr val="D85C00"/>
              </a:solidFill>
            </a:endParaRPr>
          </a:p>
          <a:p>
            <a:r>
              <a:rPr lang="it-IT" b="1" i="1" dirty="0" smtClean="0">
                <a:solidFill>
                  <a:srgbClr val="D85C00"/>
                </a:solidFill>
              </a:rPr>
              <a:t>Diversificazione</a:t>
            </a:r>
          </a:p>
          <a:p>
            <a:r>
              <a:rPr lang="it-IT" b="1" i="1" dirty="0" smtClean="0">
                <a:solidFill>
                  <a:srgbClr val="D85C00"/>
                </a:solidFill>
              </a:rPr>
              <a:t>Creazione di filiere </a:t>
            </a:r>
          </a:p>
          <a:p>
            <a:endParaRPr lang="it-IT" b="1" i="1" dirty="0" smtClean="0">
              <a:solidFill>
                <a:srgbClr val="D85C00"/>
              </a:solidFill>
            </a:endParaRPr>
          </a:p>
          <a:p>
            <a:r>
              <a:rPr lang="it-IT" b="1" i="1" dirty="0" smtClean="0">
                <a:solidFill>
                  <a:srgbClr val="D85C00"/>
                </a:solidFill>
              </a:rPr>
              <a:t>Inclusione comunità</a:t>
            </a:r>
          </a:p>
          <a:p>
            <a:endParaRPr lang="it-IT" b="1" i="1" dirty="0">
              <a:solidFill>
                <a:srgbClr val="D85C00"/>
              </a:solidFill>
            </a:endParaRPr>
          </a:p>
        </p:txBody>
      </p:sp>
    </p:spTree>
    <p:extLst>
      <p:ext uri="{BB962C8B-B14F-4D97-AF65-F5344CB8AC3E}">
        <p14:creationId xmlns:p14="http://schemas.microsoft.com/office/powerpoint/2010/main" val="21408398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2" y="365125"/>
            <a:ext cx="10515600" cy="1052403"/>
          </a:xfrm>
        </p:spPr>
        <p:txBody>
          <a:bodyPr/>
          <a:lstStyle/>
          <a:p>
            <a:pPr algn="ctr"/>
            <a:r>
              <a:rPr lang="it-IT" smtClean="0">
                <a:solidFill>
                  <a:schemeClr val="bg1"/>
                </a:solidFill>
              </a:rPr>
              <a:t>OS 4 - Obiettivi specifici e azioni possibili </a:t>
            </a:r>
            <a:endParaRPr lang="it-IT">
              <a:solidFill>
                <a:schemeClr val="bg1"/>
              </a:solidFill>
            </a:endParaRPr>
          </a:p>
        </p:txBody>
      </p:sp>
      <p:graphicFrame>
        <p:nvGraphicFramePr>
          <p:cNvPr id="16" name="Tabella 15"/>
          <p:cNvGraphicFramePr>
            <a:graphicFrameLocks noGrp="1"/>
          </p:cNvGraphicFramePr>
          <p:nvPr>
            <p:extLst>
              <p:ext uri="{D42A27DB-BD31-4B8C-83A1-F6EECF244321}">
                <p14:modId xmlns:p14="http://schemas.microsoft.com/office/powerpoint/2010/main" val="3636480810"/>
              </p:ext>
            </p:extLst>
          </p:nvPr>
        </p:nvGraphicFramePr>
        <p:xfrm>
          <a:off x="1716544" y="1465456"/>
          <a:ext cx="10391720" cy="3910278"/>
        </p:xfrm>
        <a:graphic>
          <a:graphicData uri="http://schemas.openxmlformats.org/drawingml/2006/table">
            <a:tbl>
              <a:tblPr firstRow="1" bandRow="1">
                <a:tableStyleId>{2D5ABB26-0587-4C30-8999-92F81FD0307C}</a:tableStyleId>
              </a:tblPr>
              <a:tblGrid>
                <a:gridCol w="4189180"/>
                <a:gridCol w="6202540"/>
              </a:tblGrid>
              <a:tr h="548823">
                <a:tc>
                  <a:txBody>
                    <a:bodyPr/>
                    <a:lstStyle/>
                    <a:p>
                      <a:pPr algn="ctr"/>
                      <a:endParaRPr lang="fr-FR" sz="1600" b="1" dirty="0" smtClean="0">
                        <a:solidFill>
                          <a:schemeClr val="accent1"/>
                        </a:solidFill>
                      </a:endParaRPr>
                    </a:p>
                    <a:p>
                      <a:pPr algn="ctr"/>
                      <a:r>
                        <a:rPr lang="fr-FR" sz="1600" b="1" dirty="0" smtClean="0">
                          <a:solidFill>
                            <a:schemeClr val="accent1"/>
                          </a:solidFill>
                        </a:rPr>
                        <a:t>OBIETTIVI</a:t>
                      </a:r>
                      <a:r>
                        <a:rPr lang="fr-FR" sz="1600" b="1" baseline="0" dirty="0" smtClean="0">
                          <a:solidFill>
                            <a:schemeClr val="accent1"/>
                          </a:solidFill>
                        </a:rPr>
                        <a:t> SPECIFICI</a:t>
                      </a:r>
                      <a:endParaRPr lang="fr-FR" sz="1600" b="1" dirty="0" smtClean="0">
                        <a:solidFill>
                          <a:schemeClr val="accent1"/>
                        </a:solidFill>
                      </a:endParaRP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noFill/>
                  </a:tcPr>
                </a:tc>
                <a:tc>
                  <a:txBody>
                    <a:bodyPr/>
                    <a:lstStyle/>
                    <a:p>
                      <a:pPr marL="0" indent="0" algn="ctr"/>
                      <a:endParaRPr lang="fr-FR" sz="1600" b="1" kern="1200" noProof="0" dirty="0" smtClean="0">
                        <a:solidFill>
                          <a:schemeClr val="accent1"/>
                        </a:solidFill>
                        <a:effectLst/>
                        <a:latin typeface="+mn-lt"/>
                        <a:ea typeface="+mn-ea"/>
                        <a:cs typeface="+mn-cs"/>
                      </a:endParaRPr>
                    </a:p>
                    <a:p>
                      <a:pPr marL="0" indent="0" algn="ctr"/>
                      <a:r>
                        <a:rPr lang="fr-FR" sz="1600" b="1" kern="1200" noProof="0" dirty="0" smtClean="0">
                          <a:solidFill>
                            <a:schemeClr val="accent1"/>
                          </a:solidFill>
                          <a:effectLst/>
                          <a:latin typeface="+mn-lt"/>
                          <a:ea typeface="+mn-ea"/>
                          <a:cs typeface="+mn-cs"/>
                        </a:rPr>
                        <a:t>AZIONI POSSIBILI </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r h="1342583">
                <a:tc>
                  <a:txBody>
                    <a:bodyPr/>
                    <a:lstStyle/>
                    <a:p>
                      <a:pPr algn="just"/>
                      <a:r>
                        <a:rPr lang="fr-FR" sz="1600" b="1" kern="1200" dirty="0" smtClean="0">
                          <a:solidFill>
                            <a:srgbClr val="4E67C8"/>
                          </a:solidFill>
                          <a:effectLst/>
                          <a:latin typeface="+mn-lt"/>
                          <a:ea typeface="+mn-ea"/>
                          <a:cs typeface="+mn-cs"/>
                        </a:rPr>
                        <a:t>2.</a:t>
                      </a:r>
                      <a:r>
                        <a:rPr lang="fr-FR" sz="1600" b="1" kern="1200" baseline="0" dirty="0" smtClean="0">
                          <a:solidFill>
                            <a:srgbClr val="4E67C8"/>
                          </a:solidFill>
                          <a:effectLst/>
                          <a:latin typeface="+mn-lt"/>
                          <a:ea typeface="+mn-ea"/>
                          <a:cs typeface="+mn-cs"/>
                        </a:rPr>
                        <a:t> </a:t>
                      </a:r>
                      <a:r>
                        <a:rPr lang="it-IT" sz="1600" b="1" kern="1200" dirty="0" smtClean="0">
                          <a:solidFill>
                            <a:srgbClr val="4E67C8"/>
                          </a:solidFill>
                          <a:effectLst/>
                          <a:latin typeface="+mn-lt"/>
                          <a:ea typeface="+mn-ea"/>
                          <a:cs typeface="+mn-cs"/>
                        </a:rPr>
                        <a:t>OS 4.3 Promuovere l’inclusione socioeconomica delle comunità emarginate, delle famiglie a basso reddito e dei gruppi svantaggiati, incluse le persone con bisogni speciali, mediante azioni </a:t>
                      </a: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noFill/>
                  </a:tcPr>
                </a:tc>
                <a:tc>
                  <a:txBody>
                    <a:bodyPr/>
                    <a:lstStyle/>
                    <a:p>
                      <a:r>
                        <a:rPr lang="it-IT" sz="1600" b="1" kern="1200" dirty="0" smtClean="0">
                          <a:solidFill>
                            <a:schemeClr val="accent1"/>
                          </a:solidFill>
                          <a:effectLst/>
                          <a:latin typeface="+mn-lt"/>
                          <a:ea typeface="+mn-ea"/>
                          <a:cs typeface="+mn-cs"/>
                        </a:rPr>
                        <a:t>A.4.3.1 </a:t>
                      </a:r>
                      <a:r>
                        <a:rPr lang="it-IT" sz="1600" kern="1200" dirty="0" smtClean="0">
                          <a:solidFill>
                            <a:schemeClr val="accent1"/>
                          </a:solidFill>
                          <a:effectLst/>
                          <a:latin typeface="+mn-lt"/>
                          <a:ea typeface="+mn-ea"/>
                          <a:cs typeface="+mn-cs"/>
                        </a:rPr>
                        <a:t>Azioni volte a promuovere l'inclusione sociale e l'eliminazione della migliorando le opportunità di lavoro, in particolare per i gruppi vulnerabili (giovani donne e migranti), soprattutto nei settori ad alta intensità di innovazione, anche attraverso l’erogazione di servizi di assistenza sociale dedicati negli alloggi e nei servizi sociali</a:t>
                      </a:r>
                      <a:r>
                        <a:rPr lang="it-IT" sz="1600" dirty="0" smtClean="0">
                          <a:solidFill>
                            <a:schemeClr val="accent1"/>
                          </a:solidFill>
                          <a:effectLst/>
                        </a:rPr>
                        <a:t> </a:t>
                      </a:r>
                      <a:endParaRPr lang="fr-FR" sz="1600" b="1" dirty="0">
                        <a:solidFill>
                          <a:schemeClr val="accent1"/>
                        </a:solidFill>
                      </a:endParaRP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r h="1988575">
                <a:tc>
                  <a:txBody>
                    <a:bodyPr/>
                    <a:lstStyle/>
                    <a:p>
                      <a:pPr algn="just"/>
                      <a:r>
                        <a:rPr lang="fr-FR" sz="1600" b="1" dirty="0" smtClean="0">
                          <a:solidFill>
                            <a:srgbClr val="4E67C8"/>
                          </a:solidFill>
                        </a:rPr>
                        <a:t>3. </a:t>
                      </a:r>
                      <a:r>
                        <a:rPr lang="it-IT" sz="1600" b="1" kern="1200" dirty="0" smtClean="0">
                          <a:solidFill>
                            <a:srgbClr val="4E67C8"/>
                          </a:solidFill>
                          <a:effectLst/>
                          <a:latin typeface="+mn-lt"/>
                          <a:ea typeface="+mn-ea"/>
                          <a:cs typeface="+mn-cs"/>
                        </a:rPr>
                        <a:t>OS 4.5 Garantire la parità di accesso all’assistenza sanitaria e promuovere la resilienza dei sistemi sanitari, compresa l’assistenza sanitaria di base, come anche promuovere il passaggio dall’assistenza istituzionale a quella su base familiare e di prossimità </a:t>
                      </a:r>
                      <a:endParaRPr lang="it-IT" sz="1600" kern="1200" dirty="0" smtClean="0">
                        <a:solidFill>
                          <a:schemeClr val="bg1"/>
                        </a:solidFill>
                        <a:effectLst/>
                        <a:latin typeface="+mn-lt"/>
                        <a:ea typeface="+mn-ea"/>
                        <a:cs typeface="+mn-cs"/>
                      </a:endParaRP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noFill/>
                  </a:tcPr>
                </a:tc>
                <a:tc>
                  <a:txBody>
                    <a:bodyPr/>
                    <a:lstStyle/>
                    <a:p>
                      <a:r>
                        <a:rPr lang="it-IT" sz="1600" b="1" kern="1200" dirty="0" smtClean="0">
                          <a:solidFill>
                            <a:schemeClr val="accent1"/>
                          </a:solidFill>
                          <a:effectLst/>
                          <a:latin typeface="+mn-lt"/>
                          <a:ea typeface="+mn-ea"/>
                          <a:cs typeface="+mn-cs"/>
                        </a:rPr>
                        <a:t>A.4.5.1 </a:t>
                      </a:r>
                      <a:r>
                        <a:rPr lang="it-IT" sz="1600" kern="1200" dirty="0" smtClean="0">
                          <a:solidFill>
                            <a:schemeClr val="accent1"/>
                          </a:solidFill>
                          <a:effectLst/>
                          <a:latin typeface="+mn-lt"/>
                          <a:ea typeface="+mn-ea"/>
                          <a:cs typeface="+mn-cs"/>
                        </a:rPr>
                        <a:t>Azioni per promuovere i servizi di telemedicina, servizi telematici,  per ridurre il divario digitale e garantire la parità di accesso all'assistenza sanitaria</a:t>
                      </a:r>
                      <a:r>
                        <a:rPr lang="it-IT" sz="1600" dirty="0" smtClean="0">
                          <a:solidFill>
                            <a:schemeClr val="accent1"/>
                          </a:solidFill>
                          <a:effectLst/>
                        </a:rPr>
                        <a:t> </a:t>
                      </a:r>
                    </a:p>
                    <a:p>
                      <a:r>
                        <a:rPr lang="it-IT" sz="1600" b="1" kern="1200" dirty="0" smtClean="0">
                          <a:solidFill>
                            <a:schemeClr val="accent1"/>
                          </a:solidFill>
                          <a:effectLst/>
                          <a:latin typeface="+mn-lt"/>
                          <a:ea typeface="+mn-ea"/>
                          <a:cs typeface="+mn-cs"/>
                        </a:rPr>
                        <a:t>A.4.5.2 </a:t>
                      </a:r>
                      <a:r>
                        <a:rPr lang="it-IT" sz="1600" kern="1200" dirty="0" smtClean="0">
                          <a:solidFill>
                            <a:schemeClr val="accent1"/>
                          </a:solidFill>
                          <a:effectLst/>
                          <a:latin typeface="+mn-lt"/>
                          <a:ea typeface="+mn-ea"/>
                          <a:cs typeface="+mn-cs"/>
                        </a:rPr>
                        <a:t>Sviluppo di piani e modelli efficaci di servizi di prevenzione e assistenza territoriale e di strumenti di pianificazione e gestione per l'attivazione di servizi di emergenza per affrontare i rischi di crisi pandemiche</a:t>
                      </a:r>
                      <a:r>
                        <a:rPr lang="it-IT" sz="1600" dirty="0" smtClean="0">
                          <a:solidFill>
                            <a:schemeClr val="accent1"/>
                          </a:solidFill>
                          <a:effectLst/>
                        </a:rPr>
                        <a:t> </a:t>
                      </a:r>
                      <a:endParaRPr lang="fr-FR" sz="1600" b="1" dirty="0">
                        <a:solidFill>
                          <a:schemeClr val="accent1"/>
                        </a:solidFill>
                      </a:endParaRP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tcPr>
                </a:tc>
              </a:tr>
            </a:tbl>
          </a:graphicData>
        </a:graphic>
      </p:graphicFrame>
      <p:sp>
        <p:nvSpPr>
          <p:cNvPr id="8" name="Rettangolo arrotondato 7"/>
          <p:cNvSpPr/>
          <p:nvPr/>
        </p:nvSpPr>
        <p:spPr>
          <a:xfrm>
            <a:off x="124726" y="2107470"/>
            <a:ext cx="1410395" cy="115841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400" b="1" i="1" dirty="0" smtClean="0">
                <a:solidFill>
                  <a:srgbClr val="D85C00"/>
                </a:solidFill>
              </a:rPr>
              <a:t>Lavoro e </a:t>
            </a:r>
            <a:r>
              <a:rPr lang="it-IT" sz="1400" b="1" i="1" dirty="0" err="1" smtClean="0">
                <a:solidFill>
                  <a:srgbClr val="D85C00"/>
                </a:solidFill>
              </a:rPr>
              <a:t>housing</a:t>
            </a:r>
            <a:r>
              <a:rPr lang="it-IT" sz="1400" b="1" i="1" dirty="0" smtClean="0">
                <a:solidFill>
                  <a:srgbClr val="D85C00"/>
                </a:solidFill>
              </a:rPr>
              <a:t> per </a:t>
            </a:r>
          </a:p>
          <a:p>
            <a:r>
              <a:rPr lang="it-IT" sz="1400" b="1" i="1" dirty="0">
                <a:solidFill>
                  <a:srgbClr val="D85C00"/>
                </a:solidFill>
              </a:rPr>
              <a:t>c</a:t>
            </a:r>
            <a:r>
              <a:rPr lang="it-IT" sz="1400" b="1" i="1" dirty="0" smtClean="0">
                <a:solidFill>
                  <a:srgbClr val="D85C00"/>
                </a:solidFill>
              </a:rPr>
              <a:t>ontrasto emarginazione</a:t>
            </a:r>
            <a:endParaRPr lang="it-IT" sz="1400" b="1" i="1" dirty="0">
              <a:solidFill>
                <a:srgbClr val="D85C00"/>
              </a:solidFill>
            </a:endParaRPr>
          </a:p>
        </p:txBody>
      </p:sp>
      <p:sp>
        <p:nvSpPr>
          <p:cNvPr id="12" name="Rettangolo arrotondato 11"/>
          <p:cNvSpPr/>
          <p:nvPr/>
        </p:nvSpPr>
        <p:spPr>
          <a:xfrm>
            <a:off x="133004" y="3435894"/>
            <a:ext cx="1410395" cy="1881631"/>
          </a:xfrm>
          <a:prstGeom prst="roundRect">
            <a:avLst/>
          </a:prstGeom>
          <a:solidFill>
            <a:srgbClr val="FFB37A"/>
          </a:solidFill>
        </p:spPr>
        <p:style>
          <a:lnRef idx="1">
            <a:schemeClr val="accent1"/>
          </a:lnRef>
          <a:fillRef idx="3">
            <a:schemeClr val="accent1"/>
          </a:fillRef>
          <a:effectRef idx="2">
            <a:schemeClr val="accent1"/>
          </a:effectRef>
          <a:fontRef idx="minor">
            <a:schemeClr val="lt1"/>
          </a:fontRef>
        </p:style>
        <p:txBody>
          <a:bodyPr rtlCol="0" anchor="ctr"/>
          <a:lstStyle/>
          <a:p>
            <a:r>
              <a:rPr lang="it-IT" sz="1400" b="1" i="1" dirty="0" smtClean="0">
                <a:solidFill>
                  <a:srgbClr val="D85C00"/>
                </a:solidFill>
              </a:rPr>
              <a:t>Parità di accesso alle cure anche con telemedicina</a:t>
            </a:r>
            <a:endParaRPr lang="it-IT" sz="1400" b="1" i="1" dirty="0">
              <a:solidFill>
                <a:srgbClr val="D85C00"/>
              </a:solidFill>
            </a:endParaRPr>
          </a:p>
        </p:txBody>
      </p:sp>
    </p:spTree>
    <p:extLst>
      <p:ext uri="{BB962C8B-B14F-4D97-AF65-F5344CB8AC3E}">
        <p14:creationId xmlns:p14="http://schemas.microsoft.com/office/powerpoint/2010/main" val="1121594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laborazione alternativa 11"/>
          <p:cNvSpPr/>
          <p:nvPr/>
        </p:nvSpPr>
        <p:spPr>
          <a:xfrm>
            <a:off x="2096217" y="1590434"/>
            <a:ext cx="2267987" cy="3815987"/>
          </a:xfrm>
          <a:prstGeom prst="flowChartAlternateProcess">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600" b="1" dirty="0" smtClean="0"/>
              <a:t>OS I 1.1	</a:t>
            </a:r>
          </a:p>
          <a:p>
            <a:pPr algn="ctr"/>
            <a:endParaRPr lang="fr-FR" sz="1600" b="1" dirty="0" smtClean="0"/>
          </a:p>
          <a:p>
            <a:pPr algn="ctr"/>
            <a:r>
              <a:rPr lang="it-IT" sz="1600" dirty="0" smtClean="0"/>
              <a:t>Il </a:t>
            </a:r>
            <a:r>
              <a:rPr lang="it-IT" sz="1600" dirty="0"/>
              <a:t>potenziamento della capacità istituzionale delle autorità pubbliche, in particolare di quelle incaricate di gestire un territorio specifico, e dei portatori di interessi </a:t>
            </a:r>
            <a:r>
              <a:rPr lang="fr-FR" sz="1600" b="1" dirty="0" smtClean="0"/>
              <a:t>  </a:t>
            </a:r>
          </a:p>
          <a:p>
            <a:pPr algn="ctr"/>
            <a:r>
              <a:rPr lang="it-IT" sz="1200" dirty="0" smtClean="0"/>
              <a:t>  </a:t>
            </a:r>
            <a:endParaRPr lang="fr-FR" dirty="0"/>
          </a:p>
        </p:txBody>
      </p:sp>
      <p:sp>
        <p:nvSpPr>
          <p:cNvPr id="9" name="Elaborazione alternativa 8"/>
          <p:cNvSpPr/>
          <p:nvPr/>
        </p:nvSpPr>
        <p:spPr>
          <a:xfrm>
            <a:off x="7495624" y="1590434"/>
            <a:ext cx="2267987" cy="3815987"/>
          </a:xfrm>
          <a:prstGeom prst="flowChartAlternateProcess">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it-IT" sz="1600" b="1" dirty="0"/>
              <a:t>O.S.I. 1.4 </a:t>
            </a:r>
            <a:endParaRPr lang="it-IT" sz="1600" b="1" dirty="0" smtClean="0"/>
          </a:p>
          <a:p>
            <a:pPr algn="ctr"/>
            <a:endParaRPr lang="it-IT" sz="1600" b="1" dirty="0" smtClean="0"/>
          </a:p>
          <a:p>
            <a:pPr algn="ctr"/>
            <a:r>
              <a:rPr lang="it-IT" sz="1600" dirty="0" smtClean="0"/>
              <a:t>Il </a:t>
            </a:r>
            <a:r>
              <a:rPr lang="it-IT" sz="1600" dirty="0"/>
              <a:t>potenziamento della capacità istituzionale delle autorità pubbliche e dei portatori di interessi di attuare strategie </a:t>
            </a:r>
            <a:r>
              <a:rPr lang="it-IT" sz="1600" dirty="0" err="1"/>
              <a:t>macroregionali</a:t>
            </a:r>
            <a:r>
              <a:rPr lang="it-IT" sz="1600" dirty="0"/>
              <a:t> e strategie per i bacini marittimi, nonché altre strategie territoriali </a:t>
            </a:r>
            <a:endParaRPr lang="fr-FR" sz="1600" dirty="0"/>
          </a:p>
        </p:txBody>
      </p:sp>
      <p:sp>
        <p:nvSpPr>
          <p:cNvPr id="2" name="Titolo 1"/>
          <p:cNvSpPr>
            <a:spLocks noGrp="1"/>
          </p:cNvSpPr>
          <p:nvPr>
            <p:ph type="title"/>
          </p:nvPr>
        </p:nvSpPr>
        <p:spPr>
          <a:xfrm>
            <a:off x="838202" y="90528"/>
            <a:ext cx="10515600" cy="1325563"/>
          </a:xfrm>
        </p:spPr>
        <p:txBody>
          <a:bodyPr/>
          <a:lstStyle/>
          <a:p>
            <a:pPr algn="ctr"/>
            <a:r>
              <a:rPr lang="it-IT" sz="4000" b="1" dirty="0" smtClean="0">
                <a:solidFill>
                  <a:schemeClr val="bg1"/>
                </a:solidFill>
              </a:rPr>
              <a:t>OSI 1 - </a:t>
            </a:r>
            <a:r>
              <a:rPr lang="fr-FR" sz="4000" dirty="0" smtClean="0">
                <a:solidFill>
                  <a:srgbClr val="FFFFFF"/>
                </a:solidFill>
              </a:rPr>
              <a:t>Una </a:t>
            </a:r>
            <a:r>
              <a:rPr lang="fr-FR" sz="4000" dirty="0" err="1" smtClean="0">
                <a:solidFill>
                  <a:srgbClr val="FFFFFF"/>
                </a:solidFill>
              </a:rPr>
              <a:t>migliore</a:t>
            </a:r>
            <a:r>
              <a:rPr lang="fr-FR" sz="4000" dirty="0" smtClean="0">
                <a:solidFill>
                  <a:srgbClr val="FFFFFF"/>
                </a:solidFill>
              </a:rPr>
              <a:t> </a:t>
            </a:r>
            <a:r>
              <a:rPr lang="fr-FR" sz="4000" dirty="0" err="1" smtClean="0">
                <a:solidFill>
                  <a:srgbClr val="FFFFFF"/>
                </a:solidFill>
              </a:rPr>
              <a:t>governance</a:t>
            </a:r>
            <a:r>
              <a:rPr lang="fr-FR" sz="4000" dirty="0" smtClean="0">
                <a:solidFill>
                  <a:srgbClr val="FFFFFF"/>
                </a:solidFill>
              </a:rPr>
              <a:t> </a:t>
            </a:r>
            <a:r>
              <a:rPr lang="fr-FR" sz="4000" dirty="0" err="1" smtClean="0">
                <a:solidFill>
                  <a:srgbClr val="FFFFFF"/>
                </a:solidFill>
              </a:rPr>
              <a:t>della</a:t>
            </a:r>
            <a:r>
              <a:rPr lang="fr-FR" sz="4000" dirty="0" smtClean="0">
                <a:solidFill>
                  <a:srgbClr val="FFFFFF"/>
                </a:solidFill>
              </a:rPr>
              <a:t> </a:t>
            </a:r>
            <a:r>
              <a:rPr lang="fr-FR" sz="4000" dirty="0" err="1" smtClean="0">
                <a:solidFill>
                  <a:srgbClr val="FFFFFF"/>
                </a:solidFill>
              </a:rPr>
              <a:t>cooperazione</a:t>
            </a:r>
            <a:r>
              <a:rPr lang="fr-FR" sz="4000" dirty="0" smtClean="0">
                <a:solidFill>
                  <a:srgbClr val="FFFFFF"/>
                </a:solidFill>
              </a:rPr>
              <a:t> </a:t>
            </a:r>
            <a:r>
              <a:rPr lang="fr-FR" sz="4000" dirty="0">
                <a:solidFill>
                  <a:srgbClr val="FFFFFF"/>
                </a:solidFill>
              </a:rPr>
              <a:t>gouvernance </a:t>
            </a:r>
            <a:r>
              <a:rPr lang="fr-FR" sz="4000" b="1" dirty="0" smtClean="0">
                <a:solidFill>
                  <a:srgbClr val="FFFFFF"/>
                </a:solidFill>
              </a:rPr>
              <a:t/>
            </a:r>
            <a:br>
              <a:rPr lang="fr-FR" sz="4000" b="1" dirty="0" smtClean="0">
                <a:solidFill>
                  <a:srgbClr val="FFFFFF"/>
                </a:solidFill>
              </a:rPr>
            </a:br>
            <a:endParaRPr lang="it-IT" sz="4000" b="1" dirty="0"/>
          </a:p>
        </p:txBody>
      </p:sp>
      <p:sp>
        <p:nvSpPr>
          <p:cNvPr id="16" name="Elaborazione alternativa 15"/>
          <p:cNvSpPr/>
          <p:nvPr/>
        </p:nvSpPr>
        <p:spPr>
          <a:xfrm>
            <a:off x="4795920" y="1590434"/>
            <a:ext cx="2267987" cy="3815987"/>
          </a:xfrm>
          <a:prstGeom prst="flowChartAlternateProcess">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fr-FR" sz="1600" b="1" dirty="0"/>
              <a:t>OSI 1.5 </a:t>
            </a:r>
            <a:endParaRPr lang="fr-FR" sz="1600" b="1" dirty="0" smtClean="0"/>
          </a:p>
          <a:p>
            <a:pPr algn="ctr"/>
            <a:endParaRPr lang="fr-FR" sz="1600" b="1" dirty="0" smtClean="0"/>
          </a:p>
          <a:p>
            <a:pPr algn="ctr"/>
            <a:r>
              <a:rPr lang="it-IT" sz="1600" dirty="0" smtClean="0"/>
              <a:t>Il </a:t>
            </a:r>
            <a:r>
              <a:rPr lang="it-IT" sz="1600" dirty="0"/>
              <a:t>potenziamento della democrazia sostenibile e il sostegno agli attori della società civile e al loro ruolo nei processi di riforma e nelle transizioni democratiche</a:t>
            </a:r>
          </a:p>
          <a:p>
            <a:pPr algn="ctr"/>
            <a:r>
              <a:rPr lang="it-IT" sz="1200" dirty="0" smtClean="0"/>
              <a:t>  </a:t>
            </a:r>
            <a:endParaRPr lang="fr-FR" sz="1200" dirty="0"/>
          </a:p>
        </p:txBody>
      </p:sp>
    </p:spTree>
    <p:extLst>
      <p:ext uri="{BB962C8B-B14F-4D97-AF65-F5344CB8AC3E}">
        <p14:creationId xmlns:p14="http://schemas.microsoft.com/office/powerpoint/2010/main" val="32998985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8"/>
          <p:cNvSpPr>
            <a:spLocks noGrp="1"/>
          </p:cNvSpPr>
          <p:nvPr>
            <p:ph idx="1"/>
          </p:nvPr>
        </p:nvSpPr>
        <p:spPr>
          <a:xfrm>
            <a:off x="124726" y="940538"/>
            <a:ext cx="9617290" cy="5877713"/>
          </a:xfrm>
        </p:spPr>
        <p:txBody>
          <a:bodyPr/>
          <a:lstStyle/>
          <a:p>
            <a:pPr marL="0" indent="0" algn="ctr">
              <a:buNone/>
            </a:pPr>
            <a:r>
              <a:rPr lang="fr-FR" sz="1800" b="1" dirty="0">
                <a:solidFill>
                  <a:srgbClr val="4E67C8"/>
                </a:solidFill>
              </a:rPr>
              <a:t> </a:t>
            </a:r>
          </a:p>
        </p:txBody>
      </p:sp>
      <p:sp>
        <p:nvSpPr>
          <p:cNvPr id="8" name="Rettangolo arrotondato 7"/>
          <p:cNvSpPr/>
          <p:nvPr/>
        </p:nvSpPr>
        <p:spPr>
          <a:xfrm>
            <a:off x="124726" y="3292403"/>
            <a:ext cx="2038399" cy="104675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r>
              <a:rPr lang="it-IT" sz="1600" b="1" i="1" dirty="0" smtClean="0">
                <a:solidFill>
                  <a:srgbClr val="FFFFFF"/>
                </a:solidFill>
              </a:rPr>
              <a:t>Rafforzare la presenza e </a:t>
            </a:r>
            <a:r>
              <a:rPr lang="it-IT" sz="1600" b="1" i="1" dirty="0" err="1" smtClean="0">
                <a:solidFill>
                  <a:srgbClr val="FFFFFF"/>
                </a:solidFill>
              </a:rPr>
              <a:t>conivolgimento</a:t>
            </a:r>
            <a:r>
              <a:rPr lang="it-IT" sz="1600" b="1" i="1" dirty="0" smtClean="0">
                <a:solidFill>
                  <a:srgbClr val="FFFFFF"/>
                </a:solidFill>
              </a:rPr>
              <a:t> della società civile </a:t>
            </a:r>
            <a:endParaRPr lang="it-IT" sz="1600" b="1" i="1" dirty="0">
              <a:solidFill>
                <a:srgbClr val="FFFFFF"/>
              </a:solidFill>
            </a:endParaRPr>
          </a:p>
        </p:txBody>
      </p:sp>
      <p:sp>
        <p:nvSpPr>
          <p:cNvPr id="2" name="Titolo 1"/>
          <p:cNvSpPr>
            <a:spLocks noGrp="1"/>
          </p:cNvSpPr>
          <p:nvPr>
            <p:ph type="title"/>
          </p:nvPr>
        </p:nvSpPr>
        <p:spPr>
          <a:xfrm>
            <a:off x="838202" y="365125"/>
            <a:ext cx="10515600" cy="1052403"/>
          </a:xfrm>
        </p:spPr>
        <p:txBody>
          <a:bodyPr/>
          <a:lstStyle/>
          <a:p>
            <a:pPr algn="ctr"/>
            <a:r>
              <a:rPr lang="fr-FR" dirty="0" smtClean="0">
                <a:solidFill>
                  <a:schemeClr val="bg1"/>
                </a:solidFill>
              </a:rPr>
              <a:t>OSI 1 - </a:t>
            </a:r>
            <a:r>
              <a:rPr lang="fr-FR" dirty="0" err="1" smtClean="0">
                <a:solidFill>
                  <a:schemeClr val="bg1"/>
                </a:solidFill>
              </a:rPr>
              <a:t>Obiettivi</a:t>
            </a:r>
            <a:r>
              <a:rPr lang="fr-FR" dirty="0" smtClean="0">
                <a:solidFill>
                  <a:schemeClr val="bg1"/>
                </a:solidFill>
              </a:rPr>
              <a:t> </a:t>
            </a:r>
            <a:r>
              <a:rPr lang="fr-FR" dirty="0" err="1">
                <a:solidFill>
                  <a:schemeClr val="bg1"/>
                </a:solidFill>
              </a:rPr>
              <a:t>specifici</a:t>
            </a:r>
            <a:r>
              <a:rPr lang="fr-FR" dirty="0">
                <a:solidFill>
                  <a:schemeClr val="bg1"/>
                </a:solidFill>
              </a:rPr>
              <a:t> e </a:t>
            </a:r>
            <a:r>
              <a:rPr lang="fr-FR" dirty="0" err="1">
                <a:solidFill>
                  <a:schemeClr val="bg1"/>
                </a:solidFill>
              </a:rPr>
              <a:t>azioni</a:t>
            </a:r>
            <a:r>
              <a:rPr lang="fr-FR" dirty="0">
                <a:solidFill>
                  <a:schemeClr val="bg1"/>
                </a:solidFill>
              </a:rPr>
              <a:t> </a:t>
            </a:r>
            <a:r>
              <a:rPr lang="fr-FR" dirty="0" err="1">
                <a:solidFill>
                  <a:schemeClr val="bg1"/>
                </a:solidFill>
              </a:rPr>
              <a:t>possibili</a:t>
            </a:r>
            <a:r>
              <a:rPr lang="fr-FR" dirty="0">
                <a:solidFill>
                  <a:schemeClr val="bg1"/>
                </a:solidFill>
              </a:rPr>
              <a:t> </a:t>
            </a:r>
          </a:p>
        </p:txBody>
      </p:sp>
      <p:graphicFrame>
        <p:nvGraphicFramePr>
          <p:cNvPr id="16" name="Tabella 15"/>
          <p:cNvGraphicFramePr>
            <a:graphicFrameLocks noGrp="1"/>
          </p:cNvGraphicFramePr>
          <p:nvPr>
            <p:extLst>
              <p:ext uri="{D42A27DB-BD31-4B8C-83A1-F6EECF244321}">
                <p14:modId xmlns:p14="http://schemas.microsoft.com/office/powerpoint/2010/main" val="3411443822"/>
              </p:ext>
            </p:extLst>
          </p:nvPr>
        </p:nvGraphicFramePr>
        <p:xfrm>
          <a:off x="2288726" y="1447594"/>
          <a:ext cx="9709065" cy="4080432"/>
        </p:xfrm>
        <a:graphic>
          <a:graphicData uri="http://schemas.openxmlformats.org/drawingml/2006/table">
            <a:tbl>
              <a:tblPr firstRow="1" bandRow="1">
                <a:tableStyleId>{2D5ABB26-0587-4C30-8999-92F81FD0307C}</a:tableStyleId>
              </a:tblPr>
              <a:tblGrid>
                <a:gridCol w="4465806"/>
                <a:gridCol w="5243259"/>
              </a:tblGrid>
              <a:tr h="490143">
                <a:tc>
                  <a:txBody>
                    <a:bodyPr/>
                    <a:lstStyle/>
                    <a:p>
                      <a:pPr algn="ctr"/>
                      <a:endParaRPr lang="fr-FR" sz="1400" b="1" dirty="0" smtClean="0">
                        <a:solidFill>
                          <a:schemeClr val="accent1"/>
                        </a:solidFill>
                      </a:endParaRPr>
                    </a:p>
                    <a:p>
                      <a:pPr algn="ctr"/>
                      <a:r>
                        <a:rPr lang="fr-FR" sz="1400" b="1" dirty="0" smtClean="0">
                          <a:solidFill>
                            <a:schemeClr val="accent1"/>
                          </a:solidFill>
                        </a:rPr>
                        <a:t>OBIETTIVI</a:t>
                      </a:r>
                      <a:r>
                        <a:rPr lang="fr-FR" sz="1400" b="1" baseline="0" dirty="0" smtClean="0">
                          <a:solidFill>
                            <a:schemeClr val="accent1"/>
                          </a:solidFill>
                        </a:rPr>
                        <a:t> SPECIFICI</a:t>
                      </a:r>
                      <a:endParaRPr lang="fr-FR" sz="1400" b="1" dirty="0" smtClean="0">
                        <a:solidFill>
                          <a:schemeClr val="accent1"/>
                        </a:solidFill>
                      </a:endParaRP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noFill/>
                  </a:tcPr>
                </a:tc>
                <a:tc>
                  <a:txBody>
                    <a:bodyPr/>
                    <a:lstStyle/>
                    <a:p>
                      <a:pPr marL="0" indent="0" algn="ctr"/>
                      <a:endParaRPr lang="fr-FR" sz="1400" b="1" kern="1200" noProof="0" dirty="0" smtClean="0">
                        <a:solidFill>
                          <a:schemeClr val="accent1"/>
                        </a:solidFill>
                        <a:effectLst/>
                        <a:latin typeface="+mn-lt"/>
                        <a:ea typeface="+mn-ea"/>
                        <a:cs typeface="+mn-cs"/>
                      </a:endParaRPr>
                    </a:p>
                    <a:p>
                      <a:pPr marL="0" indent="0" algn="ctr"/>
                      <a:r>
                        <a:rPr lang="fr-FR" sz="1400" b="1" kern="1200" noProof="0" dirty="0" smtClean="0">
                          <a:solidFill>
                            <a:schemeClr val="accent1"/>
                          </a:solidFill>
                          <a:effectLst/>
                          <a:latin typeface="+mn-lt"/>
                          <a:ea typeface="+mn-ea"/>
                          <a:cs typeface="+mn-cs"/>
                        </a:rPr>
                        <a:t>AZIONI POSSIBILI </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r h="1312697">
                <a:tc>
                  <a:txBody>
                    <a:bodyPr/>
                    <a:lstStyle/>
                    <a:p>
                      <a:r>
                        <a:rPr lang="it-IT" sz="1400" b="1" kern="1200" dirty="0" smtClean="0">
                          <a:solidFill>
                            <a:schemeClr val="accent1"/>
                          </a:solidFill>
                          <a:effectLst/>
                          <a:latin typeface="+mn-lt"/>
                          <a:ea typeface="+mn-ea"/>
                          <a:cs typeface="+mn-cs"/>
                        </a:rPr>
                        <a:t>1. O.S.I. 1.1 Il potenziamento della capacità istituzionale delle autorità pubbliche, in particolare di quelle incaricate di gestire un territorio specifico, e dei portatori di interessi </a:t>
                      </a: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noFill/>
                  </a:tcPr>
                </a:tc>
                <a:tc>
                  <a:txBody>
                    <a:bodyPr/>
                    <a:lstStyle/>
                    <a:p>
                      <a:r>
                        <a:rPr lang="it-IT" sz="1400" b="1" kern="1200" dirty="0" smtClean="0">
                          <a:solidFill>
                            <a:schemeClr val="accent1"/>
                          </a:solidFill>
                          <a:effectLst/>
                          <a:latin typeface="+mn-lt"/>
                          <a:ea typeface="+mn-ea"/>
                          <a:cs typeface="+mn-cs"/>
                        </a:rPr>
                        <a:t>A OS 1.1.</a:t>
                      </a:r>
                      <a:r>
                        <a:rPr lang="it-IT" sz="1400" kern="1200" dirty="0" smtClean="0">
                          <a:solidFill>
                            <a:srgbClr val="4E67C8"/>
                          </a:solidFill>
                          <a:effectLst/>
                          <a:latin typeface="+mn-lt"/>
                          <a:ea typeface="+mn-ea"/>
                          <a:cs typeface="+mn-cs"/>
                        </a:rPr>
                        <a:t>. Azioni per rafforzare le istituzioni pubbliche e creare reti per migliorare la partecipazione e la partecipazione (scambio di buone pratiche, formazione, sviluppo di strumenti digitali comuni, scambio di personale) per raggiungere soluzioni comuni e sviluppare una </a:t>
                      </a:r>
                      <a:r>
                        <a:rPr lang="it-IT" sz="1400" kern="1200" dirty="0" err="1" smtClean="0">
                          <a:solidFill>
                            <a:srgbClr val="4E67C8"/>
                          </a:solidFill>
                          <a:effectLst/>
                          <a:latin typeface="+mn-lt"/>
                          <a:ea typeface="+mn-ea"/>
                          <a:cs typeface="+mn-cs"/>
                        </a:rPr>
                        <a:t>governance</a:t>
                      </a:r>
                      <a:r>
                        <a:rPr lang="it-IT" sz="1400" kern="1200" dirty="0" smtClean="0">
                          <a:solidFill>
                            <a:srgbClr val="4E67C8"/>
                          </a:solidFill>
                          <a:effectLst/>
                          <a:latin typeface="+mn-lt"/>
                          <a:ea typeface="+mn-ea"/>
                          <a:cs typeface="+mn-cs"/>
                        </a:rPr>
                        <a:t> multilivello</a:t>
                      </a:r>
                      <a:r>
                        <a:rPr lang="it-IT" sz="1400" dirty="0" smtClean="0">
                          <a:solidFill>
                            <a:srgbClr val="4E67C8"/>
                          </a:solidFill>
                          <a:effectLst/>
                        </a:rPr>
                        <a:t> </a:t>
                      </a:r>
                      <a:endParaRPr lang="it-IT" sz="1400" b="0" kern="1200" dirty="0" smtClean="0">
                        <a:solidFill>
                          <a:srgbClr val="4E67C8"/>
                        </a:solidFill>
                        <a:effectLst/>
                        <a:latin typeface="+mn-lt"/>
                        <a:ea typeface="+mn-ea"/>
                        <a:cs typeface="+mn-cs"/>
                      </a:endParaRP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r h="9526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kern="1200" dirty="0" smtClean="0">
                          <a:solidFill>
                            <a:srgbClr val="4E67C8"/>
                          </a:solidFill>
                          <a:effectLst/>
                          <a:latin typeface="+mn-lt"/>
                          <a:ea typeface="+mn-ea"/>
                          <a:cs typeface="+mn-cs"/>
                        </a:rPr>
                        <a:t>2. OSI 1.5 </a:t>
                      </a:r>
                      <a:r>
                        <a:rPr lang="it-IT" sz="1400" b="1" kern="1200" dirty="0" smtClean="0">
                          <a:solidFill>
                            <a:srgbClr val="4E67C8"/>
                          </a:solidFill>
                          <a:effectLst/>
                          <a:latin typeface="+mn-lt"/>
                          <a:ea typeface="+mn-ea"/>
                          <a:cs typeface="+mn-cs"/>
                        </a:rPr>
                        <a:t>Il potenziamento della democrazia sostenibile e il sostegno agli attori della società civile e al loro ruolo nei processi di riforma e nelle transizioni democratiche</a:t>
                      </a: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noFill/>
                  </a:tcPr>
                </a:tc>
                <a:tc>
                  <a:txBody>
                    <a:bodyPr/>
                    <a:lstStyle/>
                    <a:p>
                      <a:r>
                        <a:rPr lang="it-IT" sz="1400" b="1" kern="1200" dirty="0" smtClean="0">
                          <a:solidFill>
                            <a:srgbClr val="4E67C8"/>
                          </a:solidFill>
                          <a:effectLst/>
                          <a:latin typeface="+mn-lt"/>
                          <a:ea typeface="+mn-ea"/>
                          <a:cs typeface="+mn-cs"/>
                        </a:rPr>
                        <a:t>A.S. 1.5 </a:t>
                      </a:r>
                      <a:r>
                        <a:rPr lang="it-IT" sz="1400" kern="1200" dirty="0" smtClean="0">
                          <a:solidFill>
                            <a:srgbClr val="4E67C8"/>
                          </a:solidFill>
                          <a:effectLst/>
                          <a:latin typeface="+mn-lt"/>
                          <a:ea typeface="+mn-ea"/>
                          <a:cs typeface="+mn-cs"/>
                        </a:rPr>
                        <a:t>Azioni di rafforzamento dell'impegno della società civile, creazione di reti territoriali di attori nelle iniziative e nei settori d’interesse del Programma. </a:t>
                      </a:r>
                      <a:endParaRPr lang="it-IT" sz="1400" kern="1200" dirty="0">
                        <a:solidFill>
                          <a:srgbClr val="4E67C8"/>
                        </a:solidFill>
                        <a:effectLst/>
                        <a:latin typeface="+mn-lt"/>
                        <a:ea typeface="+mn-ea"/>
                        <a:cs typeface="+mn-cs"/>
                      </a:endParaRP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tcPr>
                </a:tc>
              </a:tr>
              <a:tr h="1296935">
                <a:tc>
                  <a:txBody>
                    <a:bodyPr/>
                    <a:lstStyle/>
                    <a:p>
                      <a:r>
                        <a:rPr lang="it-IT" sz="1400" b="1" kern="1200" dirty="0" smtClean="0">
                          <a:solidFill>
                            <a:srgbClr val="4E67C8"/>
                          </a:solidFill>
                          <a:effectLst/>
                          <a:latin typeface="+mn-lt"/>
                          <a:ea typeface="+mn-ea"/>
                          <a:cs typeface="+mn-cs"/>
                        </a:rPr>
                        <a:t>3 O.S.I. 1.4 Il potenziamento della capacità istituzionale delle autorità pubbliche e dei portatori di interessi di attuare strategie </a:t>
                      </a:r>
                      <a:r>
                        <a:rPr lang="it-IT" sz="1400" b="1" kern="1200" dirty="0" err="1" smtClean="0">
                          <a:solidFill>
                            <a:srgbClr val="4E67C8"/>
                          </a:solidFill>
                          <a:effectLst/>
                          <a:latin typeface="+mn-lt"/>
                          <a:ea typeface="+mn-ea"/>
                          <a:cs typeface="+mn-cs"/>
                        </a:rPr>
                        <a:t>macroregionali</a:t>
                      </a:r>
                      <a:r>
                        <a:rPr lang="it-IT" sz="1400" b="1" kern="1200" dirty="0" smtClean="0">
                          <a:solidFill>
                            <a:srgbClr val="4E67C8"/>
                          </a:solidFill>
                          <a:effectLst/>
                          <a:latin typeface="+mn-lt"/>
                          <a:ea typeface="+mn-ea"/>
                          <a:cs typeface="+mn-cs"/>
                        </a:rPr>
                        <a:t> e strategie per i bacini marittimi, nonché altre strategie territoriali </a:t>
                      </a:r>
                      <a:endParaRPr lang="fr-FR" sz="1400" b="1" dirty="0" smtClean="0">
                        <a:solidFill>
                          <a:srgbClr val="4E67C8"/>
                        </a:solidFill>
                      </a:endParaRPr>
                    </a:p>
                  </a:txBody>
                  <a:tcPr>
                    <a:lnL w="381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solidFill>
                      <a:srgbClr val="FFFFFF"/>
                    </a:solidFill>
                  </a:tcPr>
                </a:tc>
                <a:tc>
                  <a:txBody>
                    <a:bodyPr/>
                    <a:lstStyle/>
                    <a:p>
                      <a:r>
                        <a:rPr lang="it-IT" sz="1400" b="1" kern="1200" dirty="0" smtClean="0">
                          <a:solidFill>
                            <a:srgbClr val="4E67C8"/>
                          </a:solidFill>
                          <a:effectLst/>
                          <a:latin typeface="+mn-lt"/>
                          <a:ea typeface="+mn-ea"/>
                          <a:cs typeface="+mn-cs"/>
                        </a:rPr>
                        <a:t>A.S.1.4 </a:t>
                      </a:r>
                      <a:r>
                        <a:rPr lang="it-IT" sz="1400" kern="1200" dirty="0" smtClean="0">
                          <a:solidFill>
                            <a:srgbClr val="4E67C8"/>
                          </a:solidFill>
                          <a:effectLst/>
                          <a:latin typeface="+mn-lt"/>
                          <a:ea typeface="+mn-ea"/>
                          <a:cs typeface="+mn-cs"/>
                        </a:rPr>
                        <a:t>Azioni comuni di coordinamento e sfruttamento delle sinergie con progetti realizzati nell'area di cooperazione da altri programmi e iniziative (</a:t>
                      </a:r>
                      <a:r>
                        <a:rPr lang="it-IT" sz="1400" kern="1200" dirty="0" err="1" smtClean="0">
                          <a:solidFill>
                            <a:srgbClr val="4E67C8"/>
                          </a:solidFill>
                          <a:effectLst/>
                          <a:latin typeface="+mn-lt"/>
                          <a:ea typeface="+mn-ea"/>
                          <a:cs typeface="+mn-cs"/>
                        </a:rPr>
                        <a:t>Interreg</a:t>
                      </a:r>
                      <a:r>
                        <a:rPr lang="it-IT" sz="1400" kern="1200" dirty="0" smtClean="0">
                          <a:solidFill>
                            <a:srgbClr val="4E67C8"/>
                          </a:solidFill>
                          <a:effectLst/>
                          <a:latin typeface="+mn-lt"/>
                          <a:ea typeface="+mn-ea"/>
                          <a:cs typeface="+mn-cs"/>
                        </a:rPr>
                        <a:t> </a:t>
                      </a:r>
                      <a:r>
                        <a:rPr lang="it-IT" sz="1400" kern="1200" dirty="0" err="1" smtClean="0">
                          <a:solidFill>
                            <a:srgbClr val="4E67C8"/>
                          </a:solidFill>
                          <a:effectLst/>
                          <a:latin typeface="+mn-lt"/>
                          <a:ea typeface="+mn-ea"/>
                          <a:cs typeface="+mn-cs"/>
                        </a:rPr>
                        <a:t>Next</a:t>
                      </a:r>
                      <a:r>
                        <a:rPr lang="it-IT" sz="1400" kern="1200" dirty="0" smtClean="0">
                          <a:solidFill>
                            <a:srgbClr val="4E67C8"/>
                          </a:solidFill>
                          <a:effectLst/>
                          <a:latin typeface="+mn-lt"/>
                          <a:ea typeface="+mn-ea"/>
                          <a:cs typeface="+mn-cs"/>
                        </a:rPr>
                        <a:t> </a:t>
                      </a:r>
                      <a:r>
                        <a:rPr lang="it-IT" sz="1400" kern="1200" dirty="0" err="1" smtClean="0">
                          <a:solidFill>
                            <a:srgbClr val="4E67C8"/>
                          </a:solidFill>
                          <a:effectLst/>
                          <a:latin typeface="+mn-lt"/>
                          <a:ea typeface="+mn-ea"/>
                          <a:cs typeface="+mn-cs"/>
                        </a:rPr>
                        <a:t>Med</a:t>
                      </a:r>
                      <a:r>
                        <a:rPr lang="it-IT" sz="1400" kern="1200" dirty="0" smtClean="0">
                          <a:solidFill>
                            <a:srgbClr val="4E67C8"/>
                          </a:solidFill>
                          <a:effectLst/>
                          <a:latin typeface="+mn-lt"/>
                          <a:ea typeface="+mn-ea"/>
                          <a:cs typeface="+mn-cs"/>
                        </a:rPr>
                        <a:t>, </a:t>
                      </a:r>
                      <a:r>
                        <a:rPr lang="it-IT" sz="1400" kern="1200" dirty="0" err="1" smtClean="0">
                          <a:solidFill>
                            <a:srgbClr val="4E67C8"/>
                          </a:solidFill>
                          <a:effectLst/>
                          <a:latin typeface="+mn-lt"/>
                          <a:ea typeface="+mn-ea"/>
                          <a:cs typeface="+mn-cs"/>
                        </a:rPr>
                        <a:t>Interreg</a:t>
                      </a:r>
                      <a:r>
                        <a:rPr lang="it-IT" sz="1400" kern="1200" dirty="0" smtClean="0">
                          <a:solidFill>
                            <a:srgbClr val="4E67C8"/>
                          </a:solidFill>
                          <a:effectLst/>
                          <a:latin typeface="+mn-lt"/>
                          <a:ea typeface="+mn-ea"/>
                          <a:cs typeface="+mn-cs"/>
                        </a:rPr>
                        <a:t> Italia-Malte, Iniziativa WESTMED)</a:t>
                      </a:r>
                      <a:endParaRPr lang="it-IT" sz="1400" kern="1200" dirty="0">
                        <a:solidFill>
                          <a:srgbClr val="4E67C8"/>
                        </a:solidFill>
                        <a:effectLst/>
                        <a:latin typeface="+mn-lt"/>
                        <a:ea typeface="+mn-ea"/>
                        <a:cs typeface="+mn-cs"/>
                      </a:endParaRPr>
                    </a:p>
                  </a:txBody>
                  <a:tcPr>
                    <a:lnL w="381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tcPr>
                </a:tc>
              </a:tr>
            </a:tbl>
          </a:graphicData>
        </a:graphic>
      </p:graphicFrame>
      <p:sp>
        <p:nvSpPr>
          <p:cNvPr id="5" name="Rettangolo arrotondato 4"/>
          <p:cNvSpPr/>
          <p:nvPr/>
        </p:nvSpPr>
        <p:spPr>
          <a:xfrm>
            <a:off x="124726" y="2083681"/>
            <a:ext cx="2038399" cy="1060129"/>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r>
              <a:rPr lang="fr-FR" sz="1600" b="1" i="1" dirty="0" err="1" smtClean="0">
                <a:solidFill>
                  <a:schemeClr val="bg1"/>
                </a:solidFill>
              </a:rPr>
              <a:t>Necessità</a:t>
            </a:r>
            <a:r>
              <a:rPr lang="fr-FR" sz="1600" b="1" i="1" dirty="0" smtClean="0">
                <a:solidFill>
                  <a:schemeClr val="bg1"/>
                </a:solidFill>
              </a:rPr>
              <a:t> di </a:t>
            </a:r>
            <a:r>
              <a:rPr lang="fr-FR" sz="1600" b="1" i="1" dirty="0" err="1" smtClean="0">
                <a:solidFill>
                  <a:schemeClr val="bg1"/>
                </a:solidFill>
              </a:rPr>
              <a:t>rafforzare</a:t>
            </a:r>
            <a:r>
              <a:rPr lang="fr-FR" sz="1600" b="1" i="1" dirty="0" smtClean="0">
                <a:solidFill>
                  <a:schemeClr val="bg1"/>
                </a:solidFill>
              </a:rPr>
              <a:t> la </a:t>
            </a:r>
            <a:r>
              <a:rPr lang="fr-FR" sz="1600" b="1" i="1" dirty="0" err="1" smtClean="0">
                <a:solidFill>
                  <a:schemeClr val="bg1"/>
                </a:solidFill>
              </a:rPr>
              <a:t>governance</a:t>
            </a:r>
            <a:r>
              <a:rPr lang="fr-FR" sz="1600" b="1" i="1" dirty="0" smtClean="0">
                <a:solidFill>
                  <a:schemeClr val="bg1"/>
                </a:solidFill>
              </a:rPr>
              <a:t> dei </a:t>
            </a:r>
            <a:r>
              <a:rPr lang="fr-FR" sz="1600" b="1" i="1" dirty="0" err="1" smtClean="0">
                <a:solidFill>
                  <a:schemeClr val="bg1"/>
                </a:solidFill>
              </a:rPr>
              <a:t>programmi</a:t>
            </a:r>
            <a:endParaRPr lang="fr-FR" sz="1600" b="1" i="1" dirty="0">
              <a:solidFill>
                <a:schemeClr val="bg1"/>
              </a:solidFill>
            </a:endParaRPr>
          </a:p>
        </p:txBody>
      </p:sp>
      <p:sp>
        <p:nvSpPr>
          <p:cNvPr id="10" name="Rettangolo arrotondato 9"/>
          <p:cNvSpPr/>
          <p:nvPr/>
        </p:nvSpPr>
        <p:spPr>
          <a:xfrm>
            <a:off x="124726" y="4487752"/>
            <a:ext cx="2038399" cy="1012257"/>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r>
              <a:rPr lang="it-IT" sz="1600" b="1" i="1" dirty="0" smtClean="0">
                <a:solidFill>
                  <a:srgbClr val="FFFFFF"/>
                </a:solidFill>
              </a:rPr>
              <a:t>Coordinamento e sinergie con altri programmi</a:t>
            </a:r>
            <a:endParaRPr lang="it-IT" sz="1600" b="1" dirty="0">
              <a:solidFill>
                <a:srgbClr val="FFFFFF"/>
              </a:solidFill>
            </a:endParaRPr>
          </a:p>
        </p:txBody>
      </p:sp>
    </p:spTree>
    <p:extLst>
      <p:ext uri="{BB962C8B-B14F-4D97-AF65-F5344CB8AC3E}">
        <p14:creationId xmlns:p14="http://schemas.microsoft.com/office/powerpoint/2010/main" val="2693846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27130"/>
            <a:ext cx="12192000" cy="1325563"/>
          </a:xfrm>
        </p:spPr>
        <p:txBody>
          <a:bodyPr/>
          <a:lstStyle/>
          <a:p>
            <a:pPr lvl="0" algn="ctr">
              <a:lnSpc>
                <a:spcPct val="100000"/>
              </a:lnSpc>
              <a:spcBef>
                <a:spcPts val="0"/>
              </a:spcBef>
              <a:tabLst>
                <a:tab pos="2058988" algn="l"/>
              </a:tabLst>
            </a:pPr>
            <a:r>
              <a:rPr lang="it-IT" sz="3200" dirty="0" smtClean="0">
                <a:solidFill>
                  <a:prstClr val="white"/>
                </a:solidFill>
                <a:latin typeface="Trebuchet MS" panose="020B0603020202020204" pitchFamily="34" charset="0"/>
                <a:ea typeface="+mn-ea"/>
                <a:cs typeface="+mn-cs"/>
              </a:rPr>
              <a:t>PROGRAMMA ENI  DI COOPERAZIONE TRANSFRONTALIERA</a:t>
            </a:r>
            <a:r>
              <a:rPr lang="it-IT" sz="3200" dirty="0">
                <a:solidFill>
                  <a:prstClr val="white"/>
                </a:solidFill>
                <a:latin typeface="Trebuchet MS" panose="020B0603020202020204" pitchFamily="34" charset="0"/>
                <a:ea typeface="+mn-ea"/>
                <a:cs typeface="+mn-cs"/>
              </a:rPr>
              <a:t/>
            </a:r>
            <a:br>
              <a:rPr lang="it-IT" sz="3200" dirty="0">
                <a:solidFill>
                  <a:prstClr val="white"/>
                </a:solidFill>
                <a:latin typeface="Trebuchet MS" panose="020B0603020202020204" pitchFamily="34" charset="0"/>
                <a:ea typeface="+mn-ea"/>
                <a:cs typeface="+mn-cs"/>
              </a:rPr>
            </a:br>
            <a:r>
              <a:rPr lang="it-IT" sz="3200" dirty="0">
                <a:solidFill>
                  <a:prstClr val="white"/>
                </a:solidFill>
                <a:latin typeface="Trebuchet MS" panose="020B0603020202020204" pitchFamily="34" charset="0"/>
                <a:ea typeface="+mn-ea"/>
                <a:cs typeface="+mn-cs"/>
              </a:rPr>
              <a:t> </a:t>
            </a:r>
            <a:r>
              <a:rPr lang="it-IT" sz="3200" dirty="0" smtClean="0">
                <a:solidFill>
                  <a:prstClr val="white"/>
                </a:solidFill>
                <a:latin typeface="Trebuchet MS" panose="020B0603020202020204" pitchFamily="34" charset="0"/>
                <a:ea typeface="+mn-ea"/>
                <a:cs typeface="+mn-cs"/>
              </a:rPr>
              <a:t>ITALIA </a:t>
            </a:r>
            <a:r>
              <a:rPr lang="it-IT" sz="3200" dirty="0">
                <a:solidFill>
                  <a:prstClr val="white"/>
                </a:solidFill>
                <a:latin typeface="Trebuchet MS" panose="020B0603020202020204" pitchFamily="34" charset="0"/>
                <a:ea typeface="+mn-ea"/>
                <a:cs typeface="+mn-cs"/>
              </a:rPr>
              <a:t>– </a:t>
            </a:r>
            <a:r>
              <a:rPr lang="it-IT" sz="3200" dirty="0" smtClean="0">
                <a:solidFill>
                  <a:prstClr val="white"/>
                </a:solidFill>
                <a:latin typeface="Trebuchet MS" panose="020B0603020202020204" pitchFamily="34" charset="0"/>
                <a:ea typeface="+mn-ea"/>
                <a:cs typeface="+mn-cs"/>
              </a:rPr>
              <a:t>TUNISIA </a:t>
            </a:r>
            <a:r>
              <a:rPr lang="it-IT" sz="3200" dirty="0">
                <a:solidFill>
                  <a:prstClr val="white"/>
                </a:solidFill>
                <a:latin typeface="Trebuchet MS" panose="020B0603020202020204" pitchFamily="34" charset="0"/>
                <a:ea typeface="+mn-ea"/>
                <a:cs typeface="+mn-cs"/>
              </a:rPr>
              <a:t>2014-2020</a:t>
            </a:r>
          </a:p>
        </p:txBody>
      </p:sp>
      <p:sp>
        <p:nvSpPr>
          <p:cNvPr id="4" name="CasellaDiTesto 3"/>
          <p:cNvSpPr txBox="1"/>
          <p:nvPr/>
        </p:nvSpPr>
        <p:spPr>
          <a:xfrm>
            <a:off x="175364" y="1553417"/>
            <a:ext cx="11611628" cy="4087017"/>
          </a:xfrm>
          <a:prstGeom prst="rect">
            <a:avLst/>
          </a:prstGeom>
          <a:noFill/>
        </p:spPr>
        <p:txBody>
          <a:bodyPr wrap="square" rtlCol="0">
            <a:spAutoFit/>
          </a:bodyPr>
          <a:lstStyle/>
          <a:p>
            <a:pPr lvl="0" algn="ctr" fontAlgn="base">
              <a:spcBef>
                <a:spcPts val="2000"/>
              </a:spcBef>
              <a:spcAft>
                <a:spcPct val="0"/>
              </a:spcAft>
            </a:pPr>
            <a:endParaRPr lang="it-IT"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it-IT" sz="2000" dirty="0" smtClean="0">
                <a:latin typeface="Trebuchet MS" panose="020B0603020202020204" pitchFamily="34" charset="0"/>
              </a:rPr>
              <a:t>Segretariato Tecnico Congiunto</a:t>
            </a:r>
            <a:endParaRPr lang="it-IT" sz="2000" dirty="0">
              <a:latin typeface="Trebuchet MS" panose="020B0603020202020204" pitchFamily="34"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hlinkClick r:id="rId2"/>
              </a:rPr>
              <a:t>communication@italietunisie.eu</a:t>
            </a:r>
            <a:endParaRPr lang="it-IT"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algn="ctr" eaLnBrk="0" fontAlgn="base" hangingPunct="0">
              <a:lnSpc>
                <a:spcPct val="90000"/>
              </a:lnSpc>
              <a:spcBef>
                <a:spcPts val="450"/>
              </a:spcBef>
              <a:spcAft>
                <a:spcPct val="0"/>
              </a:spcAft>
              <a:buClr>
                <a:srgbClr val="000000"/>
              </a:buClr>
              <a:buSzPct val="100000"/>
            </a:pPr>
            <a:r>
              <a:rPr lang="fr-FR" sz="2000" dirty="0" smtClean="0">
                <a:latin typeface="Trebuchet MS" panose="020B0603020202020204" pitchFamily="34" charset="0"/>
              </a:rPr>
              <a:t>Programma </a:t>
            </a:r>
            <a:r>
              <a:rPr lang="fr-FR" sz="2000" dirty="0" err="1" smtClean="0">
                <a:latin typeface="Trebuchet MS" panose="020B0603020202020204" pitchFamily="34" charset="0"/>
              </a:rPr>
              <a:t>Italia-Tunisia</a:t>
            </a:r>
            <a:r>
              <a:rPr lang="fr-FR" sz="2000" dirty="0" smtClean="0">
                <a:latin typeface="Trebuchet MS" panose="020B0603020202020204" pitchFamily="34" charset="0"/>
              </a:rPr>
              <a:t> </a:t>
            </a:r>
            <a:r>
              <a:rPr lang="fr-FR" sz="2000" dirty="0">
                <a:latin typeface="Trebuchet MS" panose="020B0603020202020204" pitchFamily="34" charset="0"/>
              </a:rPr>
              <a:t>2014-2020</a:t>
            </a: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www.italietunisie.eu</a:t>
            </a: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smtClean="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smtClean="0">
                <a:solidFill>
                  <a:srgbClr val="FF9900"/>
                </a:solidFill>
                <a:latin typeface="Trebuchet MS" panose="020B0603020202020204" pitchFamily="34" charset="0"/>
                <a:ea typeface="ＭＳ Ｐゴシック" charset="0"/>
              </a:rPr>
              <a:t>@</a:t>
            </a:r>
            <a:r>
              <a:rPr lang="fr-BE" sz="2000" b="1" i="1" dirty="0">
                <a:solidFill>
                  <a:srgbClr val="FF9900"/>
                </a:solidFill>
                <a:latin typeface="Trebuchet MS" panose="020B0603020202020204" pitchFamily="34" charset="0"/>
                <a:ea typeface="ＭＳ Ｐゴシック" charset="0"/>
              </a:rPr>
              <a:t>Programme.ItalieTunisie</a:t>
            </a: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smtClean="0">
                <a:solidFill>
                  <a:srgbClr val="FF9900"/>
                </a:solidFill>
                <a:latin typeface="Trebuchet MS" panose="020B0603020202020204" pitchFamily="34" charset="0"/>
                <a:ea typeface="ＭＳ Ｐゴシック" charset="0"/>
              </a:rPr>
              <a:t>@</a:t>
            </a:r>
            <a:r>
              <a:rPr lang="fr-BE" sz="2000" b="1" i="1" dirty="0">
                <a:solidFill>
                  <a:srgbClr val="FF9900"/>
                </a:solidFill>
                <a:latin typeface="Trebuchet MS" panose="020B0603020202020204" pitchFamily="34" charset="0"/>
                <a:ea typeface="ＭＳ Ｐゴシック" charset="0"/>
              </a:rPr>
              <a:t>ItalieTunisie</a:t>
            </a: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469" y="3944985"/>
            <a:ext cx="771060" cy="7710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5677" y="4678037"/>
            <a:ext cx="847073" cy="84707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946629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03279" y="70724"/>
            <a:ext cx="10515600" cy="1212791"/>
          </a:xfrm>
        </p:spPr>
        <p:txBody>
          <a:bodyPr/>
          <a:lstStyle/>
          <a:p>
            <a:r>
              <a:rPr lang="fr-FR" dirty="0" smtClean="0">
                <a:solidFill>
                  <a:srgbClr val="FFFFFF"/>
                </a:solidFill>
              </a:rPr>
              <a:t>Un programma </a:t>
            </a:r>
            <a:r>
              <a:rPr lang="it-IT" dirty="0" smtClean="0">
                <a:solidFill>
                  <a:srgbClr val="FFFFFF"/>
                </a:solidFill>
              </a:rPr>
              <a:t>geograficamente più ampio</a:t>
            </a:r>
            <a:endParaRPr lang="fr-FR" dirty="0">
              <a:solidFill>
                <a:srgbClr val="FFFFFF"/>
              </a:solidFill>
            </a:endParaRPr>
          </a:p>
        </p:txBody>
      </p:sp>
      <p:sp>
        <p:nvSpPr>
          <p:cNvPr id="3" name="Segnaposto contenuto 2"/>
          <p:cNvSpPr>
            <a:spLocks noGrp="1"/>
          </p:cNvSpPr>
          <p:nvPr>
            <p:ph idx="1"/>
          </p:nvPr>
        </p:nvSpPr>
        <p:spPr>
          <a:xfrm>
            <a:off x="803279" y="2936875"/>
            <a:ext cx="3975095" cy="2159000"/>
          </a:xfrm>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p:txBody>
      </p:sp>
      <p:sp>
        <p:nvSpPr>
          <p:cNvPr id="15" name="CasellaDiTesto 14"/>
          <p:cNvSpPr txBox="1"/>
          <p:nvPr/>
        </p:nvSpPr>
        <p:spPr>
          <a:xfrm>
            <a:off x="1222924" y="1881589"/>
            <a:ext cx="184666" cy="369332"/>
          </a:xfrm>
          <a:prstGeom prst="rect">
            <a:avLst/>
          </a:prstGeom>
          <a:noFill/>
        </p:spPr>
        <p:txBody>
          <a:bodyPr wrap="none" rtlCol="0">
            <a:spAutoFit/>
          </a:bodyPr>
          <a:lstStyle/>
          <a:p>
            <a:endParaRPr lang="fr-FR" dirty="0"/>
          </a:p>
        </p:txBody>
      </p:sp>
      <p:pic>
        <p:nvPicPr>
          <p:cNvPr id="10" name="Immagine 9">
            <a:extLst>
              <a:ext uri="{FF2B5EF4-FFF2-40B4-BE49-F238E27FC236}">
                <a16:creationId xmlns:a16="http://schemas.microsoft.com/office/drawing/2014/main" xmlns="" id="{B0F577D3-C6F6-F749-91B6-3E80B208FD5C}"/>
              </a:ext>
            </a:extLst>
          </p:cNvPr>
          <p:cNvPicPr>
            <a:picLocks noChangeAspect="1"/>
          </p:cNvPicPr>
          <p:nvPr/>
        </p:nvPicPr>
        <p:blipFill rotWithShape="1">
          <a:blip r:embed="rId2"/>
          <a:srcRect t="12913" r="-1" b="1300"/>
          <a:stretch/>
        </p:blipFill>
        <p:spPr>
          <a:xfrm>
            <a:off x="-4883" y="1482538"/>
            <a:ext cx="4046199" cy="2129856"/>
          </a:xfrm>
          <a:custGeom>
            <a:avLst/>
            <a:gdLst/>
            <a:ahLst/>
            <a:cxnLst/>
            <a:rect l="l" t="t" r="r" b="b"/>
            <a:pathLst>
              <a:path w="4051081" h="2496030">
                <a:moveTo>
                  <a:pt x="2464753" y="4"/>
                </a:moveTo>
                <a:cubicBezTo>
                  <a:pt x="2509518" y="-78"/>
                  <a:pt x="2554292" y="1163"/>
                  <a:pt x="2599067" y="4428"/>
                </a:cubicBezTo>
                <a:cubicBezTo>
                  <a:pt x="2749817" y="17813"/>
                  <a:pt x="2901270" y="21079"/>
                  <a:pt x="3052443" y="14222"/>
                </a:cubicBezTo>
                <a:cubicBezTo>
                  <a:pt x="3173923" y="5694"/>
                  <a:pt x="3295774" y="4206"/>
                  <a:pt x="3417420" y="9782"/>
                </a:cubicBezTo>
                <a:cubicBezTo>
                  <a:pt x="3530764" y="16442"/>
                  <a:pt x="3644108" y="23233"/>
                  <a:pt x="3757835" y="19315"/>
                </a:cubicBezTo>
                <a:cubicBezTo>
                  <a:pt x="3803121" y="17748"/>
                  <a:pt x="3847768" y="15789"/>
                  <a:pt x="3892671" y="13177"/>
                </a:cubicBezTo>
                <a:cubicBezTo>
                  <a:pt x="3933972" y="9619"/>
                  <a:pt x="3975386" y="7938"/>
                  <a:pt x="4016790" y="8134"/>
                </a:cubicBezTo>
                <a:lnTo>
                  <a:pt x="4034037" y="8999"/>
                </a:lnTo>
                <a:lnTo>
                  <a:pt x="4035370" y="62503"/>
                </a:lnTo>
                <a:cubicBezTo>
                  <a:pt x="4033549" y="118790"/>
                  <a:pt x="4026390" y="174983"/>
                  <a:pt x="4020562" y="231143"/>
                </a:cubicBezTo>
                <a:cubicBezTo>
                  <a:pt x="4014860" y="285717"/>
                  <a:pt x="4006498" y="343464"/>
                  <a:pt x="4019168" y="393470"/>
                </a:cubicBezTo>
                <a:cubicBezTo>
                  <a:pt x="4042480" y="482184"/>
                  <a:pt x="4024236" y="566457"/>
                  <a:pt x="4014100" y="651618"/>
                </a:cubicBezTo>
                <a:cubicBezTo>
                  <a:pt x="4001874" y="734926"/>
                  <a:pt x="4003635" y="819681"/>
                  <a:pt x="4019295" y="902406"/>
                </a:cubicBezTo>
                <a:cubicBezTo>
                  <a:pt x="4031711" y="960787"/>
                  <a:pt x="4031711" y="1020184"/>
                  <a:pt x="4033231" y="1078946"/>
                </a:cubicBezTo>
                <a:cubicBezTo>
                  <a:pt x="4034118" y="1115753"/>
                  <a:pt x="4020562" y="1153193"/>
                  <a:pt x="4011566" y="1189872"/>
                </a:cubicBezTo>
                <a:cubicBezTo>
                  <a:pt x="3995476" y="1256123"/>
                  <a:pt x="3989648" y="1323388"/>
                  <a:pt x="4011566" y="1387989"/>
                </a:cubicBezTo>
                <a:cubicBezTo>
                  <a:pt x="4042100" y="1477465"/>
                  <a:pt x="4059584" y="1566941"/>
                  <a:pt x="4046914" y="1661622"/>
                </a:cubicBezTo>
                <a:cubicBezTo>
                  <a:pt x="4039566" y="1720003"/>
                  <a:pt x="4037919" y="1779654"/>
                  <a:pt x="4026896" y="1837274"/>
                </a:cubicBezTo>
                <a:cubicBezTo>
                  <a:pt x="4008779" y="1932843"/>
                  <a:pt x="4015240" y="2027776"/>
                  <a:pt x="4029684" y="2121948"/>
                </a:cubicBezTo>
                <a:cubicBezTo>
                  <a:pt x="4039832" y="2200637"/>
                  <a:pt x="4040934" y="2280226"/>
                  <a:pt x="4032978" y="2359155"/>
                </a:cubicBezTo>
                <a:lnTo>
                  <a:pt x="4023519" y="2496030"/>
                </a:lnTo>
                <a:lnTo>
                  <a:pt x="0" y="2496030"/>
                </a:lnTo>
                <a:lnTo>
                  <a:pt x="0" y="12459"/>
                </a:lnTo>
                <a:lnTo>
                  <a:pt x="17104" y="15006"/>
                </a:lnTo>
                <a:cubicBezTo>
                  <a:pt x="83627" y="15006"/>
                  <a:pt x="150022" y="12263"/>
                  <a:pt x="216416" y="7824"/>
                </a:cubicBezTo>
                <a:cubicBezTo>
                  <a:pt x="361434" y="-156"/>
                  <a:pt x="506837" y="3162"/>
                  <a:pt x="651370" y="17748"/>
                </a:cubicBezTo>
                <a:cubicBezTo>
                  <a:pt x="753623" y="25440"/>
                  <a:pt x="856335" y="24213"/>
                  <a:pt x="958396" y="14092"/>
                </a:cubicBezTo>
                <a:cubicBezTo>
                  <a:pt x="1145682" y="-1710"/>
                  <a:pt x="1332584" y="10958"/>
                  <a:pt x="1519486" y="21666"/>
                </a:cubicBezTo>
                <a:cubicBezTo>
                  <a:pt x="1700504" y="32113"/>
                  <a:pt x="1881394" y="24408"/>
                  <a:pt x="2062411" y="17487"/>
                </a:cubicBezTo>
                <a:cubicBezTo>
                  <a:pt x="2196255" y="12394"/>
                  <a:pt x="2330459" y="249"/>
                  <a:pt x="2464753" y="4"/>
                </a:cubicBezTo>
                <a:close/>
              </a:path>
            </a:pathLst>
          </a:custGeom>
        </p:spPr>
      </p:pic>
      <p:pic>
        <p:nvPicPr>
          <p:cNvPr id="11" name="Immagine 10">
            <a:extLst>
              <a:ext uri="{FF2B5EF4-FFF2-40B4-BE49-F238E27FC236}">
                <a16:creationId xmlns:a16="http://schemas.microsoft.com/office/drawing/2014/main" xmlns="" id="{A0DD463C-9F51-1E4E-874E-07278C392C34}"/>
              </a:ext>
            </a:extLst>
          </p:cNvPr>
          <p:cNvPicPr>
            <a:picLocks noChangeAspect="1"/>
          </p:cNvPicPr>
          <p:nvPr/>
        </p:nvPicPr>
        <p:blipFill rotWithShape="1">
          <a:blip r:embed="rId3"/>
          <a:srcRect r="-1" b="20095"/>
          <a:stretch/>
        </p:blipFill>
        <p:spPr>
          <a:xfrm>
            <a:off x="0" y="3612394"/>
            <a:ext cx="4041316" cy="3230219"/>
          </a:xfrm>
          <a:custGeom>
            <a:avLst/>
            <a:gdLst/>
            <a:ahLst/>
            <a:cxnLst/>
            <a:rect l="l" t="t" r="r" b="b"/>
            <a:pathLst>
              <a:path w="4041336" h="4193763">
                <a:moveTo>
                  <a:pt x="0" y="0"/>
                </a:moveTo>
                <a:lnTo>
                  <a:pt x="4019848" y="0"/>
                </a:lnTo>
                <a:lnTo>
                  <a:pt x="4021195" y="11419"/>
                </a:lnTo>
                <a:cubicBezTo>
                  <a:pt x="4036145" y="95184"/>
                  <a:pt x="4033611" y="180091"/>
                  <a:pt x="4037665" y="264364"/>
                </a:cubicBezTo>
                <a:cubicBezTo>
                  <a:pt x="4042480" y="367421"/>
                  <a:pt x="4036399" y="470858"/>
                  <a:pt x="4034118" y="574168"/>
                </a:cubicBezTo>
                <a:cubicBezTo>
                  <a:pt x="4032344" y="662121"/>
                  <a:pt x="4023602" y="749948"/>
                  <a:pt x="4026263" y="838028"/>
                </a:cubicBezTo>
                <a:cubicBezTo>
                  <a:pt x="4026453" y="841074"/>
                  <a:pt x="4026453" y="844120"/>
                  <a:pt x="4026263" y="847166"/>
                </a:cubicBezTo>
                <a:cubicBezTo>
                  <a:pt x="4018154" y="944003"/>
                  <a:pt x="4018154" y="1041348"/>
                  <a:pt x="4026263" y="1138186"/>
                </a:cubicBezTo>
                <a:cubicBezTo>
                  <a:pt x="4028835" y="1178494"/>
                  <a:pt x="4028113" y="1218943"/>
                  <a:pt x="4024109" y="1259137"/>
                </a:cubicBezTo>
                <a:cubicBezTo>
                  <a:pt x="4020308" y="1310285"/>
                  <a:pt x="4008145" y="1362194"/>
                  <a:pt x="4016887" y="1412960"/>
                </a:cubicBezTo>
                <a:cubicBezTo>
                  <a:pt x="4022576" y="1454780"/>
                  <a:pt x="4025705" y="1496916"/>
                  <a:pt x="4026263" y="1539116"/>
                </a:cubicBezTo>
                <a:cubicBezTo>
                  <a:pt x="4030697" y="1633542"/>
                  <a:pt x="4026516" y="1728475"/>
                  <a:pt x="4024869" y="1823155"/>
                </a:cubicBezTo>
                <a:cubicBezTo>
                  <a:pt x="4023095" y="1933446"/>
                  <a:pt x="4025883" y="2043737"/>
                  <a:pt x="4017014" y="2154154"/>
                </a:cubicBezTo>
                <a:cubicBezTo>
                  <a:pt x="4012136" y="2243351"/>
                  <a:pt x="4012136" y="2332751"/>
                  <a:pt x="4017014" y="2421948"/>
                </a:cubicBezTo>
                <a:cubicBezTo>
                  <a:pt x="4019421" y="2503683"/>
                  <a:pt x="4031711" y="2584656"/>
                  <a:pt x="4029684" y="2667279"/>
                </a:cubicBezTo>
                <a:cubicBezTo>
                  <a:pt x="4027276" y="2763608"/>
                  <a:pt x="4015874" y="2859684"/>
                  <a:pt x="4019421" y="2956268"/>
                </a:cubicBezTo>
                <a:cubicBezTo>
                  <a:pt x="4021068" y="3002339"/>
                  <a:pt x="4021195" y="3048410"/>
                  <a:pt x="4022082" y="3094480"/>
                </a:cubicBezTo>
                <a:cubicBezTo>
                  <a:pt x="4023222" y="3149943"/>
                  <a:pt x="4033231" y="3205278"/>
                  <a:pt x="4027656" y="3260614"/>
                </a:cubicBezTo>
                <a:cubicBezTo>
                  <a:pt x="4018408" y="3352883"/>
                  <a:pt x="3994462" y="3443628"/>
                  <a:pt x="4009412" y="3538181"/>
                </a:cubicBezTo>
                <a:cubicBezTo>
                  <a:pt x="4017647" y="3590217"/>
                  <a:pt x="4026896" y="3642380"/>
                  <a:pt x="4031711" y="3694923"/>
                </a:cubicBezTo>
                <a:cubicBezTo>
                  <a:pt x="4035892" y="3741882"/>
                  <a:pt x="4046407" y="3789603"/>
                  <a:pt x="4038425" y="3836308"/>
                </a:cubicBezTo>
                <a:cubicBezTo>
                  <a:pt x="4031584" y="3876287"/>
                  <a:pt x="4035131" y="3916266"/>
                  <a:pt x="4029810" y="3956245"/>
                </a:cubicBezTo>
                <a:cubicBezTo>
                  <a:pt x="4022842" y="4008661"/>
                  <a:pt x="4019168" y="4061966"/>
                  <a:pt x="4013847" y="4114764"/>
                </a:cubicBezTo>
                <a:lnTo>
                  <a:pt x="4010970" y="4161894"/>
                </a:lnTo>
                <a:lnTo>
                  <a:pt x="4002764" y="4161042"/>
                </a:lnTo>
                <a:cubicBezTo>
                  <a:pt x="3957904" y="4159210"/>
                  <a:pt x="3912934" y="4160186"/>
                  <a:pt x="3868108" y="4163980"/>
                </a:cubicBezTo>
                <a:cubicBezTo>
                  <a:pt x="3637072" y="4178737"/>
                  <a:pt x="3405779" y="4172076"/>
                  <a:pt x="3174741" y="4175341"/>
                </a:cubicBezTo>
                <a:cubicBezTo>
                  <a:pt x="2865668" y="4179782"/>
                  <a:pt x="2556851" y="4168420"/>
                  <a:pt x="2247906" y="4167376"/>
                </a:cubicBezTo>
                <a:cubicBezTo>
                  <a:pt x="2184582" y="4167115"/>
                  <a:pt x="2121002" y="4170510"/>
                  <a:pt x="2057934" y="4175733"/>
                </a:cubicBezTo>
                <a:cubicBezTo>
                  <a:pt x="1970560" y="4182786"/>
                  <a:pt x="1884336" y="4173905"/>
                  <a:pt x="1797729" y="4165547"/>
                </a:cubicBezTo>
                <a:cubicBezTo>
                  <a:pt x="1693340" y="4155492"/>
                  <a:pt x="1589207" y="4164372"/>
                  <a:pt x="1485458" y="4175995"/>
                </a:cubicBezTo>
                <a:cubicBezTo>
                  <a:pt x="1307344" y="4195571"/>
                  <a:pt x="1127888" y="4198979"/>
                  <a:pt x="949185" y="4186181"/>
                </a:cubicBezTo>
                <a:cubicBezTo>
                  <a:pt x="751793" y="4172468"/>
                  <a:pt x="554529" y="4174950"/>
                  <a:pt x="357136" y="4175995"/>
                </a:cubicBezTo>
                <a:lnTo>
                  <a:pt x="0" y="4175060"/>
                </a:lnTo>
                <a:close/>
              </a:path>
            </a:pathLst>
          </a:custGeom>
        </p:spPr>
      </p:pic>
      <p:sp>
        <p:nvSpPr>
          <p:cNvPr id="18" name="Freccia destra 17"/>
          <p:cNvSpPr/>
          <p:nvPr/>
        </p:nvSpPr>
        <p:spPr>
          <a:xfrm>
            <a:off x="4665436" y="2261296"/>
            <a:ext cx="1701639" cy="900016"/>
          </a:xfrm>
          <a:prstGeom prst="rightArrow">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9" name="Freccia destra 18"/>
          <p:cNvSpPr/>
          <p:nvPr/>
        </p:nvSpPr>
        <p:spPr>
          <a:xfrm>
            <a:off x="4665436" y="4368916"/>
            <a:ext cx="1701639" cy="900016"/>
          </a:xfrm>
          <a:prstGeom prst="rightArrow">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1" name="Rettangolo 20"/>
          <p:cNvSpPr/>
          <p:nvPr/>
        </p:nvSpPr>
        <p:spPr>
          <a:xfrm>
            <a:off x="6633961" y="3762959"/>
            <a:ext cx="5425484" cy="2308324"/>
          </a:xfrm>
          <a:prstGeom prst="rect">
            <a:avLst/>
          </a:prstGeom>
        </p:spPr>
        <p:txBody>
          <a:bodyPr wrap="square">
            <a:spAutoFit/>
          </a:bodyPr>
          <a:lstStyle/>
          <a:p>
            <a:pPr algn="just"/>
            <a:r>
              <a:rPr lang="it-IT" sz="2400" dirty="0">
                <a:solidFill>
                  <a:srgbClr val="4E67C8"/>
                </a:solidFill>
              </a:rPr>
              <a:t>16 dei 24  Governatorati</a:t>
            </a:r>
          </a:p>
          <a:p>
            <a:pPr algn="just"/>
            <a:r>
              <a:rPr lang="en-US" sz="2400" dirty="0" err="1">
                <a:solidFill>
                  <a:srgbClr val="4E67C8"/>
                </a:solidFill>
              </a:rPr>
              <a:t>Bizerta</a:t>
            </a:r>
            <a:r>
              <a:rPr lang="en-US" sz="2400" dirty="0">
                <a:solidFill>
                  <a:srgbClr val="4E67C8"/>
                </a:solidFill>
              </a:rPr>
              <a:t>, </a:t>
            </a:r>
            <a:r>
              <a:rPr lang="en-US" sz="2400" dirty="0" err="1">
                <a:solidFill>
                  <a:srgbClr val="4E67C8"/>
                </a:solidFill>
              </a:rPr>
              <a:t>Ariana</a:t>
            </a:r>
            <a:r>
              <a:rPr lang="en-US" sz="2400" dirty="0">
                <a:solidFill>
                  <a:srgbClr val="4E67C8"/>
                </a:solidFill>
              </a:rPr>
              <a:t>, </a:t>
            </a:r>
            <a:r>
              <a:rPr lang="en-US" sz="2400" dirty="0" err="1">
                <a:solidFill>
                  <a:srgbClr val="4E67C8"/>
                </a:solidFill>
              </a:rPr>
              <a:t>Tunisi</a:t>
            </a:r>
            <a:r>
              <a:rPr lang="en-US" sz="2400" dirty="0">
                <a:solidFill>
                  <a:srgbClr val="4E67C8"/>
                </a:solidFill>
              </a:rPr>
              <a:t>, Ben </a:t>
            </a:r>
            <a:r>
              <a:rPr lang="en-US" sz="2400" dirty="0" err="1">
                <a:solidFill>
                  <a:srgbClr val="4E67C8"/>
                </a:solidFill>
              </a:rPr>
              <a:t>Arous</a:t>
            </a:r>
            <a:r>
              <a:rPr lang="en-US" sz="2400" dirty="0">
                <a:solidFill>
                  <a:srgbClr val="4E67C8"/>
                </a:solidFill>
              </a:rPr>
              <a:t>, </a:t>
            </a:r>
            <a:r>
              <a:rPr lang="en-US" sz="2400" dirty="0" err="1">
                <a:solidFill>
                  <a:srgbClr val="4E67C8"/>
                </a:solidFill>
              </a:rPr>
              <a:t>Nabeul</a:t>
            </a:r>
            <a:r>
              <a:rPr lang="en-US" sz="2400" dirty="0">
                <a:solidFill>
                  <a:srgbClr val="4E67C8"/>
                </a:solidFill>
              </a:rPr>
              <a:t>, Sousse, </a:t>
            </a:r>
            <a:r>
              <a:rPr lang="en-US" sz="2400" dirty="0" err="1">
                <a:solidFill>
                  <a:srgbClr val="4E67C8"/>
                </a:solidFill>
              </a:rPr>
              <a:t>Monastir</a:t>
            </a:r>
            <a:r>
              <a:rPr lang="en-US" sz="2400" dirty="0">
                <a:solidFill>
                  <a:srgbClr val="4E67C8"/>
                </a:solidFill>
              </a:rPr>
              <a:t>, </a:t>
            </a:r>
            <a:r>
              <a:rPr lang="en-US" sz="2400" dirty="0" err="1">
                <a:solidFill>
                  <a:srgbClr val="4E67C8"/>
                </a:solidFill>
              </a:rPr>
              <a:t>Mahdia</a:t>
            </a:r>
            <a:r>
              <a:rPr lang="en-US" sz="2400" dirty="0">
                <a:solidFill>
                  <a:srgbClr val="4E67C8"/>
                </a:solidFill>
              </a:rPr>
              <a:t>, </a:t>
            </a:r>
            <a:r>
              <a:rPr lang="en-US" sz="2400" dirty="0" err="1">
                <a:solidFill>
                  <a:srgbClr val="4E67C8"/>
                </a:solidFill>
              </a:rPr>
              <a:t>Sfax</a:t>
            </a:r>
            <a:r>
              <a:rPr lang="en-US" sz="2400" dirty="0">
                <a:solidFill>
                  <a:srgbClr val="4E67C8"/>
                </a:solidFill>
              </a:rPr>
              <a:t>, </a:t>
            </a:r>
            <a:r>
              <a:rPr lang="en-US" sz="2400" dirty="0" err="1">
                <a:solidFill>
                  <a:srgbClr val="4E67C8"/>
                </a:solidFill>
              </a:rPr>
              <a:t>Beja</a:t>
            </a:r>
            <a:r>
              <a:rPr lang="en-US" sz="2400" dirty="0">
                <a:solidFill>
                  <a:srgbClr val="4E67C8"/>
                </a:solidFill>
              </a:rPr>
              <a:t>, </a:t>
            </a:r>
            <a:r>
              <a:rPr lang="en-US" sz="2400" dirty="0" err="1">
                <a:solidFill>
                  <a:srgbClr val="4E67C8"/>
                </a:solidFill>
              </a:rPr>
              <a:t>Manouba</a:t>
            </a:r>
            <a:r>
              <a:rPr lang="en-US" sz="2400" dirty="0">
                <a:solidFill>
                  <a:srgbClr val="4E67C8"/>
                </a:solidFill>
              </a:rPr>
              <a:t>, </a:t>
            </a:r>
            <a:r>
              <a:rPr lang="en-US" sz="2400" dirty="0" err="1">
                <a:solidFill>
                  <a:srgbClr val="4E67C8"/>
                </a:solidFill>
              </a:rPr>
              <a:t>Zaghouan</a:t>
            </a:r>
            <a:r>
              <a:rPr lang="en-US" sz="2400" dirty="0">
                <a:solidFill>
                  <a:srgbClr val="4E67C8"/>
                </a:solidFill>
              </a:rPr>
              <a:t>, </a:t>
            </a:r>
            <a:r>
              <a:rPr lang="en-US" sz="2400" dirty="0" err="1">
                <a:solidFill>
                  <a:srgbClr val="4E67C8"/>
                </a:solidFill>
              </a:rPr>
              <a:t>Kairouan</a:t>
            </a:r>
            <a:r>
              <a:rPr lang="en-US" sz="2400" dirty="0">
                <a:solidFill>
                  <a:srgbClr val="4E67C8"/>
                </a:solidFill>
              </a:rPr>
              <a:t>, </a:t>
            </a:r>
            <a:r>
              <a:rPr lang="en-US" sz="2400" dirty="0" err="1">
                <a:solidFill>
                  <a:srgbClr val="4E67C8"/>
                </a:solidFill>
              </a:rPr>
              <a:t>Sidi</a:t>
            </a:r>
            <a:r>
              <a:rPr lang="en-US" sz="2400" dirty="0">
                <a:solidFill>
                  <a:srgbClr val="4E67C8"/>
                </a:solidFill>
              </a:rPr>
              <a:t> </a:t>
            </a:r>
            <a:r>
              <a:rPr lang="en-US" sz="2400" dirty="0" err="1">
                <a:solidFill>
                  <a:srgbClr val="4E67C8"/>
                </a:solidFill>
              </a:rPr>
              <a:t>Bouzid</a:t>
            </a:r>
            <a:r>
              <a:rPr lang="en-US" sz="2400" dirty="0">
                <a:solidFill>
                  <a:srgbClr val="4E67C8"/>
                </a:solidFill>
              </a:rPr>
              <a:t>, </a:t>
            </a:r>
            <a:r>
              <a:rPr lang="en-US" sz="2400" dirty="0" err="1">
                <a:solidFill>
                  <a:srgbClr val="4E67C8"/>
                </a:solidFill>
              </a:rPr>
              <a:t>Gabès</a:t>
            </a:r>
            <a:r>
              <a:rPr lang="en-US" sz="2400" dirty="0">
                <a:solidFill>
                  <a:srgbClr val="4E67C8"/>
                </a:solidFill>
              </a:rPr>
              <a:t>, </a:t>
            </a:r>
            <a:r>
              <a:rPr lang="en-US" sz="2400" dirty="0" err="1">
                <a:solidFill>
                  <a:srgbClr val="4E67C8"/>
                </a:solidFill>
              </a:rPr>
              <a:t>Médenine</a:t>
            </a:r>
            <a:r>
              <a:rPr lang="en-US" sz="2400" dirty="0">
                <a:solidFill>
                  <a:srgbClr val="4E67C8"/>
                </a:solidFill>
              </a:rPr>
              <a:t> </a:t>
            </a:r>
            <a:endParaRPr lang="it-IT" sz="2400" dirty="0">
              <a:solidFill>
                <a:srgbClr val="4E67C8"/>
              </a:solidFill>
            </a:endParaRPr>
          </a:p>
          <a:p>
            <a:r>
              <a:rPr lang="fr-FR" sz="2400" dirty="0"/>
              <a:t> </a:t>
            </a:r>
            <a:endParaRPr lang="it-IT" sz="2400" dirty="0"/>
          </a:p>
        </p:txBody>
      </p:sp>
      <p:sp>
        <p:nvSpPr>
          <p:cNvPr id="22" name="CasellaDiTesto 21"/>
          <p:cNvSpPr txBox="1"/>
          <p:nvPr/>
        </p:nvSpPr>
        <p:spPr>
          <a:xfrm>
            <a:off x="6818889" y="2515114"/>
            <a:ext cx="4969280" cy="461665"/>
          </a:xfrm>
          <a:prstGeom prst="rect">
            <a:avLst/>
          </a:prstGeom>
          <a:noFill/>
        </p:spPr>
        <p:txBody>
          <a:bodyPr wrap="square" rtlCol="0">
            <a:spAutoFit/>
          </a:bodyPr>
          <a:lstStyle/>
          <a:p>
            <a:r>
              <a:rPr lang="it-IT" sz="2400" dirty="0" smtClean="0">
                <a:solidFill>
                  <a:srgbClr val="4E67C8"/>
                </a:solidFill>
              </a:rPr>
              <a:t>Tutte le province siciliane </a:t>
            </a:r>
            <a:endParaRPr lang="it-IT" sz="2400" dirty="0">
              <a:solidFill>
                <a:srgbClr val="4E67C8"/>
              </a:solidFill>
            </a:endParaRPr>
          </a:p>
        </p:txBody>
      </p:sp>
    </p:spTree>
    <p:extLst>
      <p:ext uri="{BB962C8B-B14F-4D97-AF65-F5344CB8AC3E}">
        <p14:creationId xmlns:p14="http://schemas.microsoft.com/office/powerpoint/2010/main" val="33062444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03279" y="70724"/>
            <a:ext cx="10515600" cy="1212791"/>
          </a:xfrm>
        </p:spPr>
        <p:txBody>
          <a:bodyPr/>
          <a:lstStyle/>
          <a:p>
            <a:r>
              <a:rPr lang="fr-FR" dirty="0" smtClean="0">
                <a:solidFill>
                  <a:srgbClr val="FFFFFF"/>
                </a:solidFill>
              </a:rPr>
              <a:t>Un programma piccolo</a:t>
            </a:r>
            <a:r>
              <a:rPr lang="mr-IN" dirty="0" smtClean="0">
                <a:solidFill>
                  <a:srgbClr val="FFFFFF"/>
                </a:solidFill>
              </a:rPr>
              <a:t>…</a:t>
            </a:r>
            <a:r>
              <a:rPr lang="it-IT" dirty="0" smtClean="0">
                <a:solidFill>
                  <a:srgbClr val="FFFFFF"/>
                </a:solidFill>
              </a:rPr>
              <a:t>.ma bello </a:t>
            </a:r>
            <a:endParaRPr lang="fr-FR" dirty="0">
              <a:solidFill>
                <a:srgbClr val="FFFFFF"/>
              </a:solidFill>
            </a:endParaRPr>
          </a:p>
        </p:txBody>
      </p:sp>
      <p:sp>
        <p:nvSpPr>
          <p:cNvPr id="3" name="Segnaposto contenuto 2"/>
          <p:cNvSpPr>
            <a:spLocks noGrp="1"/>
          </p:cNvSpPr>
          <p:nvPr>
            <p:ph idx="1"/>
          </p:nvPr>
        </p:nvSpPr>
        <p:spPr>
          <a:xfrm>
            <a:off x="803279" y="2936875"/>
            <a:ext cx="3975095" cy="2159000"/>
          </a:xfrm>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p:txBody>
      </p:sp>
      <p:sp>
        <p:nvSpPr>
          <p:cNvPr id="15" name="CasellaDiTesto 14"/>
          <p:cNvSpPr txBox="1"/>
          <p:nvPr/>
        </p:nvSpPr>
        <p:spPr>
          <a:xfrm>
            <a:off x="1222924" y="1881589"/>
            <a:ext cx="184666" cy="369332"/>
          </a:xfrm>
          <a:prstGeom prst="rect">
            <a:avLst/>
          </a:prstGeom>
          <a:noFill/>
        </p:spPr>
        <p:txBody>
          <a:bodyPr wrap="none" rtlCol="0">
            <a:spAutoFit/>
          </a:bodyPr>
          <a:lstStyle/>
          <a:p>
            <a:endParaRPr lang="fr-FR" dirty="0"/>
          </a:p>
        </p:txBody>
      </p:sp>
      <p:graphicFrame>
        <p:nvGraphicFramePr>
          <p:cNvPr id="7" name="Tabella 6"/>
          <p:cNvGraphicFramePr>
            <a:graphicFrameLocks noGrp="1"/>
          </p:cNvGraphicFramePr>
          <p:nvPr>
            <p:extLst>
              <p:ext uri="{D42A27DB-BD31-4B8C-83A1-F6EECF244321}">
                <p14:modId xmlns:p14="http://schemas.microsoft.com/office/powerpoint/2010/main" val="2652499808"/>
              </p:ext>
            </p:extLst>
          </p:nvPr>
        </p:nvGraphicFramePr>
        <p:xfrm>
          <a:off x="559612" y="1590908"/>
          <a:ext cx="11284264" cy="4249710"/>
        </p:xfrm>
        <a:graphic>
          <a:graphicData uri="http://schemas.openxmlformats.org/drawingml/2006/table">
            <a:tbl>
              <a:tblPr firstRow="1" bandRow="1">
                <a:tableStyleId>{2D5ABB26-0587-4C30-8999-92F81FD0307C}</a:tableStyleId>
              </a:tblPr>
              <a:tblGrid>
                <a:gridCol w="6283938">
                  <a:extLst>
                    <a:ext uri="{9D8B030D-6E8A-4147-A177-3AD203B41FA5}">
                      <a16:colId xmlns="" xmlns:a16="http://schemas.microsoft.com/office/drawing/2014/main" val="20000"/>
                    </a:ext>
                  </a:extLst>
                </a:gridCol>
                <a:gridCol w="5000326">
                  <a:extLst>
                    <a:ext uri="{9D8B030D-6E8A-4147-A177-3AD203B41FA5}">
                      <a16:colId xmlns="" xmlns:a16="http://schemas.microsoft.com/office/drawing/2014/main" val="20001"/>
                    </a:ext>
                  </a:extLst>
                </a:gridCol>
              </a:tblGrid>
              <a:tr h="591488">
                <a:tc>
                  <a:txBody>
                    <a:bodyPr/>
                    <a:lstStyle/>
                    <a:p>
                      <a:pPr>
                        <a:tabLst>
                          <a:tab pos="4575175" algn="l"/>
                        </a:tabLst>
                      </a:pPr>
                      <a:r>
                        <a:rPr lang="fr-FR" b="1" dirty="0" err="1" smtClean="0">
                          <a:solidFill>
                            <a:srgbClr val="000090"/>
                          </a:solidFill>
                        </a:rPr>
                        <a:t>Risorse</a:t>
                      </a:r>
                      <a:r>
                        <a:rPr lang="fr-FR" b="1" baseline="0" dirty="0" smtClean="0">
                          <a:solidFill>
                            <a:srgbClr val="000090"/>
                          </a:solidFill>
                        </a:rPr>
                        <a:t> </a:t>
                      </a:r>
                      <a:r>
                        <a:rPr lang="fr-FR" b="1" baseline="0" dirty="0" err="1" smtClean="0">
                          <a:solidFill>
                            <a:srgbClr val="000090"/>
                          </a:solidFill>
                        </a:rPr>
                        <a:t>del</a:t>
                      </a:r>
                      <a:r>
                        <a:rPr lang="fr-FR" b="1" baseline="0" dirty="0" smtClean="0">
                          <a:solidFill>
                            <a:srgbClr val="000090"/>
                          </a:solidFill>
                        </a:rPr>
                        <a:t> Programma </a:t>
                      </a:r>
                      <a:endParaRPr lang="fr-FR" b="1" dirty="0">
                        <a:solidFill>
                          <a:srgbClr val="00009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dirty="0" smtClean="0">
                          <a:solidFill>
                            <a:srgbClr val="000090"/>
                          </a:solidFill>
                        </a:rPr>
                        <a:t>CONCENTRAZIONE</a:t>
                      </a:r>
                      <a:r>
                        <a:rPr lang="fr-FR" b="1" baseline="0" dirty="0" smtClean="0">
                          <a:solidFill>
                            <a:srgbClr val="000090"/>
                          </a:solidFill>
                        </a:rPr>
                        <a:t> </a:t>
                      </a:r>
                      <a:r>
                        <a:rPr lang="fr-FR" b="1" dirty="0" smtClean="0">
                          <a:solidFill>
                            <a:srgbClr val="000090"/>
                          </a:solidFill>
                        </a:rPr>
                        <a:t>(</a:t>
                      </a:r>
                      <a:r>
                        <a:rPr lang="fr-FR" dirty="0">
                          <a:solidFill>
                            <a:srgbClr val="000090"/>
                          </a:solidFill>
                        </a:rPr>
                        <a:t>Ar.15</a:t>
                      </a:r>
                      <a:r>
                        <a:rPr lang="fr-FR" baseline="0" dirty="0">
                          <a:solidFill>
                            <a:srgbClr val="000090"/>
                          </a:solidFill>
                        </a:rPr>
                        <a:t> </a:t>
                      </a:r>
                      <a:r>
                        <a:rPr lang="fr-FR" baseline="0" dirty="0" smtClean="0">
                          <a:solidFill>
                            <a:srgbClr val="000090"/>
                          </a:solidFill>
                        </a:rPr>
                        <a:t>REGOLAMENTO INTERREG 2021/1059 </a:t>
                      </a:r>
                      <a:r>
                        <a:rPr lang="fr-FR" b="1" dirty="0">
                          <a:solidFill>
                            <a:srgbClr val="000090"/>
                          </a:solidFill>
                        </a:rPr>
                        <a:t>)</a:t>
                      </a:r>
                    </a:p>
                  </a:txBody>
                  <a:tcPr/>
                </a:tc>
                <a:extLst>
                  <a:ext uri="{0D108BD9-81ED-4DB2-BD59-A6C34878D82A}">
                    <a16:rowId xmlns="" xmlns:a16="http://schemas.microsoft.com/office/drawing/2014/main" val="10000"/>
                  </a:ext>
                </a:extLst>
              </a:tr>
              <a:tr h="628957">
                <a:tc>
                  <a:txBody>
                    <a:bodyPr/>
                    <a:lstStyle/>
                    <a:p>
                      <a:r>
                        <a:rPr lang="it-IT" noProof="0" smtClean="0">
                          <a:solidFill>
                            <a:srgbClr val="000090"/>
                          </a:solidFill>
                        </a:rPr>
                        <a:t>Risorse NDICI</a:t>
                      </a:r>
                      <a:r>
                        <a:rPr lang="it-IT" baseline="0" noProof="0" smtClean="0">
                          <a:solidFill>
                            <a:srgbClr val="000090"/>
                          </a:solidFill>
                        </a:rPr>
                        <a:t>      </a:t>
                      </a:r>
                      <a:r>
                        <a:rPr lang="it-IT" sz="1800" kern="1200" noProof="0" smtClean="0">
                          <a:solidFill>
                            <a:srgbClr val="000090"/>
                          </a:solidFill>
                          <a:latin typeface="+mn-lt"/>
                          <a:ea typeface="+mn-ea"/>
                          <a:cs typeface="+mn-cs"/>
                        </a:rPr>
                        <a:t>€ 16.010.313,60</a:t>
                      </a:r>
                      <a:endParaRPr lang="it-IT" sz="1800" kern="1200" noProof="0">
                        <a:solidFill>
                          <a:srgbClr val="000090"/>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noProof="0" dirty="0" smtClean="0">
                          <a:solidFill>
                            <a:srgbClr val="000090"/>
                          </a:solidFill>
                        </a:rPr>
                        <a:t>Almeno</a:t>
                      </a:r>
                      <a:r>
                        <a:rPr lang="it-IT" baseline="0" noProof="0" dirty="0" smtClean="0">
                          <a:solidFill>
                            <a:srgbClr val="000090"/>
                          </a:solidFill>
                        </a:rPr>
                        <a:t> il 60 % è allocato ripartendolo all’Obiettivo strategico 2 e su un massimo di altri  obiettivi strategici</a:t>
                      </a:r>
                      <a:endParaRPr lang="it-IT" noProof="0" dirty="0">
                        <a:solidFill>
                          <a:srgbClr val="000090"/>
                        </a:solidFill>
                      </a:endParaRPr>
                    </a:p>
                  </a:txBody>
                  <a:tcPr/>
                </a:tc>
                <a:extLst>
                  <a:ext uri="{0D108BD9-81ED-4DB2-BD59-A6C34878D82A}">
                    <a16:rowId xmlns="" xmlns:a16="http://schemas.microsoft.com/office/drawing/2014/main" val="10001"/>
                  </a:ext>
                </a:extLst>
              </a:tr>
              <a:tr h="6396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noProof="0" dirty="0" smtClean="0">
                          <a:solidFill>
                            <a:srgbClr val="000090"/>
                          </a:solidFill>
                        </a:rPr>
                        <a:t>Risorse FESR        </a:t>
                      </a:r>
                      <a:r>
                        <a:rPr lang="it-IT" sz="1800" kern="1200" noProof="0" dirty="0" smtClean="0">
                          <a:solidFill>
                            <a:srgbClr val="000090"/>
                          </a:solidFill>
                          <a:latin typeface="+mn-lt"/>
                          <a:ea typeface="+mn-ea"/>
                          <a:cs typeface="+mn-cs"/>
                        </a:rPr>
                        <a:t>€ 16.010.313,60  </a:t>
                      </a:r>
                      <a:endParaRPr lang="it-IT" sz="1800" kern="1200" noProof="0" dirty="0">
                        <a:solidFill>
                          <a:srgbClr val="000090"/>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noProof="0" dirty="0" smtClean="0">
                          <a:solidFill>
                            <a:srgbClr val="000090"/>
                          </a:solidFill>
                        </a:rPr>
                        <a:t>Fino ad un massimo del limite del 20 % può</a:t>
                      </a:r>
                      <a:r>
                        <a:rPr lang="it-IT" baseline="0" noProof="0" dirty="0" smtClean="0">
                          <a:solidFill>
                            <a:srgbClr val="000090"/>
                          </a:solidFill>
                        </a:rPr>
                        <a:t> essere assegnato all’Obiettivo Strategico  </a:t>
                      </a:r>
                      <a:r>
                        <a:rPr lang="it-IT" baseline="0" noProof="0" dirty="0" err="1" smtClean="0">
                          <a:solidFill>
                            <a:srgbClr val="000090"/>
                          </a:solidFill>
                        </a:rPr>
                        <a:t>Interreg</a:t>
                      </a:r>
                      <a:r>
                        <a:rPr lang="it-IT" baseline="0" noProof="0" dirty="0" smtClean="0">
                          <a:solidFill>
                            <a:srgbClr val="000090"/>
                          </a:solidFill>
                        </a:rPr>
                        <a:t> “una </a:t>
                      </a:r>
                      <a:r>
                        <a:rPr lang="it-IT" noProof="0" dirty="0" smtClean="0">
                          <a:solidFill>
                            <a:srgbClr val="000090"/>
                          </a:solidFill>
                        </a:rPr>
                        <a:t> migliore</a:t>
                      </a:r>
                      <a:r>
                        <a:rPr lang="it-IT" baseline="0" noProof="0" dirty="0" smtClean="0">
                          <a:solidFill>
                            <a:srgbClr val="000090"/>
                          </a:solidFill>
                        </a:rPr>
                        <a:t> </a:t>
                      </a:r>
                      <a:r>
                        <a:rPr lang="it-IT" baseline="0" noProof="0" dirty="0" err="1" smtClean="0">
                          <a:solidFill>
                            <a:srgbClr val="000090"/>
                          </a:solidFill>
                        </a:rPr>
                        <a:t>governance</a:t>
                      </a:r>
                      <a:r>
                        <a:rPr lang="it-IT" baseline="0" noProof="0" dirty="0" smtClean="0">
                          <a:solidFill>
                            <a:srgbClr val="000090"/>
                          </a:solidFill>
                        </a:rPr>
                        <a:t>  della cooperazione  »</a:t>
                      </a:r>
                      <a:endParaRPr lang="it-IT" noProof="0" dirty="0">
                        <a:solidFill>
                          <a:srgbClr val="000090"/>
                        </a:solidFill>
                      </a:endParaRPr>
                    </a:p>
                  </a:txBody>
                  <a:tcPr/>
                </a:tc>
                <a:extLst>
                  <a:ext uri="{0D108BD9-81ED-4DB2-BD59-A6C34878D82A}">
                    <a16:rowId xmlns="" xmlns:a16="http://schemas.microsoft.com/office/drawing/2014/main" val="10002"/>
                  </a:ext>
                </a:extLst>
              </a:tr>
              <a:tr h="3622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noProof="0" dirty="0" smtClean="0">
                          <a:solidFill>
                            <a:srgbClr val="000090"/>
                          </a:solidFill>
                        </a:rPr>
                        <a:t>Totale risorse UE    € 32.020.627,20</a:t>
                      </a:r>
                      <a:endParaRPr lang="it-IT" noProof="0" dirty="0">
                        <a:solidFill>
                          <a:srgbClr val="000090"/>
                        </a:solidFill>
                      </a:endParaRPr>
                    </a:p>
                  </a:txBody>
                  <a:tcPr/>
                </a:tc>
                <a:tc rowSpan="3">
                  <a:txBody>
                    <a:bodyPr/>
                    <a:lstStyle/>
                    <a:p>
                      <a:endParaRPr lang="it-IT" noProof="0" dirty="0">
                        <a:solidFill>
                          <a:srgbClr val="000090"/>
                        </a:solidFill>
                      </a:endParaRPr>
                    </a:p>
                  </a:txBody>
                  <a:tcPr/>
                </a:tc>
                <a:extLst>
                  <a:ext uri="{0D108BD9-81ED-4DB2-BD59-A6C34878D82A}">
                    <a16:rowId xmlns="" xmlns:a16="http://schemas.microsoft.com/office/drawing/2014/main" val="10003"/>
                  </a:ext>
                </a:extLst>
              </a:tr>
              <a:tr h="3622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noProof="0" dirty="0" smtClean="0">
                          <a:solidFill>
                            <a:srgbClr val="000090"/>
                          </a:solidFill>
                        </a:rPr>
                        <a:t>Cofinanziamento    </a:t>
                      </a:r>
                      <a:r>
                        <a:rPr lang="it-IT" sz="1800" kern="1200" noProof="0" dirty="0" smtClean="0">
                          <a:solidFill>
                            <a:srgbClr val="000090"/>
                          </a:solidFill>
                          <a:latin typeface="+mn-lt"/>
                          <a:ea typeface="+mn-ea"/>
                          <a:cs typeface="+mn-cs"/>
                        </a:rPr>
                        <a:t>€   3.557.847,47</a:t>
                      </a:r>
                      <a:endParaRPr lang="it-IT" sz="1800" kern="1200" noProof="0" dirty="0">
                        <a:solidFill>
                          <a:srgbClr val="000090"/>
                        </a:solidFill>
                        <a:latin typeface="+mn-lt"/>
                        <a:ea typeface="+mn-ea"/>
                        <a:cs typeface="+mn-cs"/>
                      </a:endParaRPr>
                    </a:p>
                  </a:txBody>
                  <a:tcPr/>
                </a:tc>
                <a:tc vMerge="1">
                  <a:txBody>
                    <a:bodyPr/>
                    <a:lstStyle/>
                    <a:p>
                      <a:pPr marL="0" indent="0"/>
                      <a:endParaRPr lang="fr-FR" dirty="0"/>
                    </a:p>
                  </a:txBody>
                  <a:tcPr/>
                </a:tc>
                <a:extLst>
                  <a:ext uri="{0D108BD9-81ED-4DB2-BD59-A6C34878D82A}">
                    <a16:rowId xmlns="" xmlns:a16="http://schemas.microsoft.com/office/drawing/2014/main" val="10004"/>
                  </a:ext>
                </a:extLst>
              </a:tr>
              <a:tr h="4154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baseline="0" noProof="0" dirty="0" smtClean="0">
                          <a:solidFill>
                            <a:srgbClr val="000090"/>
                          </a:solidFill>
                        </a:rPr>
                        <a:t>Totale Programma € 35.578.474,67</a:t>
                      </a:r>
                      <a:endParaRPr lang="it-IT" noProof="0" dirty="0">
                        <a:solidFill>
                          <a:srgbClr val="000090"/>
                        </a:solidFill>
                      </a:endParaRPr>
                    </a:p>
                  </a:txBody>
                  <a:tcPr/>
                </a:tc>
                <a:tc vMerge="1">
                  <a:txBody>
                    <a:bodyPr/>
                    <a:lstStyle/>
                    <a:p>
                      <a:endParaRPr lang="fr-FR" dirty="0"/>
                    </a:p>
                  </a:txBody>
                  <a:tcPr/>
                </a:tc>
                <a:extLst>
                  <a:ext uri="{0D108BD9-81ED-4DB2-BD59-A6C34878D82A}">
                    <a16:rowId xmlns="" xmlns:a16="http://schemas.microsoft.com/office/drawing/2014/main" val="10005"/>
                  </a:ext>
                </a:extLst>
              </a:tr>
              <a:tr h="633876">
                <a:tc>
                  <a:txBody>
                    <a:bodyPr/>
                    <a:lstStyle/>
                    <a:p>
                      <a:pPr marL="285750" marR="0" indent="-285750" algn="l" defTabSz="914400" rtl="0" eaLnBrk="1" fontAlgn="auto" latinLnBrk="0" hangingPunct="1">
                        <a:lnSpc>
                          <a:spcPct val="100000"/>
                        </a:lnSpc>
                        <a:spcBef>
                          <a:spcPts val="0"/>
                        </a:spcBef>
                        <a:spcAft>
                          <a:spcPts val="0"/>
                        </a:spcAft>
                        <a:buClrTx/>
                        <a:buSzTx/>
                        <a:buFont typeface="Wingdings" charset="2"/>
                        <a:buChar char="ü"/>
                        <a:tabLst/>
                        <a:defRPr/>
                      </a:pPr>
                      <a:r>
                        <a:rPr lang="it-IT" baseline="0" noProof="0" dirty="0" smtClean="0">
                          <a:solidFill>
                            <a:srgbClr val="000090"/>
                          </a:solidFill>
                        </a:rPr>
                        <a:t>di cui Risorse UE per i progetti  </a:t>
                      </a:r>
                      <a:r>
                        <a:rPr lang="it-IT" sz="1800" kern="1200" noProof="0" dirty="0" smtClean="0">
                          <a:solidFill>
                            <a:srgbClr val="000090"/>
                          </a:solidFill>
                          <a:latin typeface="+mn-lt"/>
                          <a:ea typeface="+mn-ea"/>
                          <a:cs typeface="+mn-cs"/>
                        </a:rPr>
                        <a:t>€ 28. 818.564,48</a:t>
                      </a:r>
                      <a:endParaRPr lang="it-IT" sz="1800" kern="1200" noProof="0" dirty="0">
                        <a:solidFill>
                          <a:srgbClr val="000090"/>
                        </a:solidFill>
                        <a:latin typeface="+mn-lt"/>
                        <a:ea typeface="+mn-ea"/>
                        <a:cs typeface="+mn-cs"/>
                      </a:endParaRPr>
                    </a:p>
                  </a:txBody>
                  <a:tcPr/>
                </a:tc>
                <a:tc>
                  <a:txBody>
                    <a:bodyPr/>
                    <a:lstStyle/>
                    <a:p>
                      <a:endParaRPr lang="it-IT" noProof="0" dirty="0">
                        <a:solidFill>
                          <a:srgbClr val="000090"/>
                        </a:solidFill>
                      </a:endParaRPr>
                    </a:p>
                  </a:txBody>
                  <a:tcPr/>
                </a:tc>
                <a:extLst>
                  <a:ext uri="{0D108BD9-81ED-4DB2-BD59-A6C34878D82A}">
                    <a16:rowId xmlns="" xmlns:a16="http://schemas.microsoft.com/office/drawing/2014/main" val="10006"/>
                  </a:ext>
                </a:extLst>
              </a:tr>
            </a:tbl>
          </a:graphicData>
        </a:graphic>
      </p:graphicFrame>
      <p:sp>
        <p:nvSpPr>
          <p:cNvPr id="8" name="Esplosione 2 7"/>
          <p:cNvSpPr/>
          <p:nvPr/>
        </p:nvSpPr>
        <p:spPr>
          <a:xfrm>
            <a:off x="4123055" y="1752754"/>
            <a:ext cx="2834600" cy="2866788"/>
          </a:xfrm>
          <a:prstGeom prst="irregularSeal2">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bg1"/>
              </a:solidFill>
            </a:endParaRPr>
          </a:p>
        </p:txBody>
      </p:sp>
      <p:sp>
        <p:nvSpPr>
          <p:cNvPr id="6" name="CasellaDiTesto 5"/>
          <p:cNvSpPr txBox="1"/>
          <p:nvPr/>
        </p:nvSpPr>
        <p:spPr>
          <a:xfrm>
            <a:off x="4748880" y="2826445"/>
            <a:ext cx="1475611" cy="1015663"/>
          </a:xfrm>
          <a:prstGeom prst="rect">
            <a:avLst/>
          </a:prstGeom>
          <a:noFill/>
        </p:spPr>
        <p:txBody>
          <a:bodyPr wrap="square" rtlCol="0">
            <a:spAutoFit/>
          </a:bodyPr>
          <a:lstStyle/>
          <a:p>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- 4% Programma 2014-2020 </a:t>
            </a:r>
            <a:endParaRPr lang="fr-FR"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280461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egnaposto contenuto 6"/>
          <p:cNvGraphicFramePr>
            <a:graphicFrameLocks noGrp="1"/>
          </p:cNvGraphicFramePr>
          <p:nvPr>
            <p:ph idx="1"/>
            <p:extLst>
              <p:ext uri="{D42A27DB-BD31-4B8C-83A1-F6EECF244321}">
                <p14:modId xmlns:p14="http://schemas.microsoft.com/office/powerpoint/2010/main" val="3347076260"/>
              </p:ext>
            </p:extLst>
          </p:nvPr>
        </p:nvGraphicFramePr>
        <p:xfrm>
          <a:off x="1393825" y="2887345"/>
          <a:ext cx="7645400" cy="2225040"/>
        </p:xfrm>
        <a:graphic>
          <a:graphicData uri="http://schemas.openxmlformats.org/drawingml/2006/table">
            <a:tbl>
              <a:tblPr firstRow="1" bandRow="1">
                <a:tableStyleId>{2D5ABB26-0587-4C30-8999-92F81FD0307C}</a:tableStyleId>
              </a:tblPr>
              <a:tblGrid>
                <a:gridCol w="3822700">
                  <a:extLst>
                    <a:ext uri="{9D8B030D-6E8A-4147-A177-3AD203B41FA5}">
                      <a16:colId xmlns:a16="http://schemas.microsoft.com/office/drawing/2014/main" xmlns="" val="20000"/>
                    </a:ext>
                  </a:extLst>
                </a:gridCol>
                <a:gridCol w="3822700">
                  <a:extLst>
                    <a:ext uri="{9D8B030D-6E8A-4147-A177-3AD203B41FA5}">
                      <a16:colId xmlns:a16="http://schemas.microsoft.com/office/drawing/2014/main" xmlns="" val="20001"/>
                    </a:ext>
                  </a:extLst>
                </a:gridCol>
              </a:tblGrid>
              <a:tr h="370840">
                <a:tc>
                  <a:txBody>
                    <a:bodyPr/>
                    <a:lstStyle/>
                    <a:p>
                      <a:endParaRPr lang="fr-FR" dirty="0"/>
                    </a:p>
                  </a:txBody>
                  <a:tcPr/>
                </a:tc>
                <a:tc>
                  <a:txBody>
                    <a:bodyPr/>
                    <a:lstStyle/>
                    <a:p>
                      <a:endParaRPr lang="fr-FR" dirty="0"/>
                    </a:p>
                  </a:txBody>
                  <a:tcPr/>
                </a:tc>
                <a:extLst>
                  <a:ext uri="{0D108BD9-81ED-4DB2-BD59-A6C34878D82A}">
                    <a16:rowId xmlns:a16="http://schemas.microsoft.com/office/drawing/2014/main" xmlns="" val="10000"/>
                  </a:ext>
                </a:extLst>
              </a:tr>
              <a:tr h="370840">
                <a:tc>
                  <a:txBody>
                    <a:bodyPr/>
                    <a:lstStyle/>
                    <a:p>
                      <a:endParaRPr lang="fr-FR" dirty="0"/>
                    </a:p>
                  </a:txBody>
                  <a:tcPr/>
                </a:tc>
                <a:tc>
                  <a:txBody>
                    <a:bodyPr/>
                    <a:lstStyle/>
                    <a:p>
                      <a:endParaRPr lang="fr-FR" dirty="0"/>
                    </a:p>
                  </a:txBody>
                  <a:tcPr/>
                </a:tc>
                <a:extLst>
                  <a:ext uri="{0D108BD9-81ED-4DB2-BD59-A6C34878D82A}">
                    <a16:rowId xmlns:a16="http://schemas.microsoft.com/office/drawing/2014/main" xmlns="" val="10001"/>
                  </a:ext>
                </a:extLst>
              </a:tr>
              <a:tr h="370840">
                <a:tc>
                  <a:txBody>
                    <a:bodyPr/>
                    <a:lstStyle/>
                    <a:p>
                      <a:endParaRPr lang="fr-FR" dirty="0"/>
                    </a:p>
                  </a:txBody>
                  <a:tcPr/>
                </a:tc>
                <a:tc>
                  <a:txBody>
                    <a:bodyPr/>
                    <a:lstStyle/>
                    <a:p>
                      <a:endParaRPr lang="fr-FR" dirty="0"/>
                    </a:p>
                  </a:txBody>
                  <a:tcPr/>
                </a:tc>
                <a:extLst>
                  <a:ext uri="{0D108BD9-81ED-4DB2-BD59-A6C34878D82A}">
                    <a16:rowId xmlns:a16="http://schemas.microsoft.com/office/drawing/2014/main" xmlns="" val="10002"/>
                  </a:ext>
                </a:extLst>
              </a:tr>
              <a:tr h="370840">
                <a:tc>
                  <a:txBody>
                    <a:bodyPr/>
                    <a:lstStyle/>
                    <a:p>
                      <a:endParaRPr lang="fr-FR" dirty="0"/>
                    </a:p>
                  </a:txBody>
                  <a:tcPr/>
                </a:tc>
                <a:tc>
                  <a:txBody>
                    <a:bodyPr/>
                    <a:lstStyle/>
                    <a:p>
                      <a:endParaRPr lang="fr-FR" dirty="0"/>
                    </a:p>
                  </a:txBody>
                  <a:tcPr/>
                </a:tc>
                <a:extLst>
                  <a:ext uri="{0D108BD9-81ED-4DB2-BD59-A6C34878D82A}">
                    <a16:rowId xmlns:a16="http://schemas.microsoft.com/office/drawing/2014/main" xmlns="" val="10003"/>
                  </a:ext>
                </a:extLst>
              </a:tr>
              <a:tr h="370840">
                <a:tc>
                  <a:txBody>
                    <a:bodyPr/>
                    <a:lstStyle/>
                    <a:p>
                      <a:endParaRPr lang="fr-FR" dirty="0"/>
                    </a:p>
                  </a:txBody>
                  <a:tcPr/>
                </a:tc>
                <a:tc>
                  <a:txBody>
                    <a:bodyPr/>
                    <a:lstStyle/>
                    <a:p>
                      <a:endParaRPr lang="fr-FR" dirty="0"/>
                    </a:p>
                  </a:txBody>
                  <a:tcPr/>
                </a:tc>
                <a:extLst>
                  <a:ext uri="{0D108BD9-81ED-4DB2-BD59-A6C34878D82A}">
                    <a16:rowId xmlns:a16="http://schemas.microsoft.com/office/drawing/2014/main" xmlns="" val="10004"/>
                  </a:ext>
                </a:extLst>
              </a:tr>
              <a:tr h="370840">
                <a:tc>
                  <a:txBody>
                    <a:bodyPr/>
                    <a:lstStyle/>
                    <a:p>
                      <a:endParaRPr lang="fr-FR" dirty="0"/>
                    </a:p>
                  </a:txBody>
                  <a:tcPr/>
                </a:tc>
                <a:tc>
                  <a:txBody>
                    <a:bodyPr/>
                    <a:lstStyle/>
                    <a:p>
                      <a:endParaRPr lang="fr-FR" dirty="0"/>
                    </a:p>
                  </a:txBody>
                  <a:tcPr/>
                </a:tc>
                <a:extLst>
                  <a:ext uri="{0D108BD9-81ED-4DB2-BD59-A6C34878D82A}">
                    <a16:rowId xmlns:a16="http://schemas.microsoft.com/office/drawing/2014/main" xmlns="" val="10005"/>
                  </a:ext>
                </a:extLst>
              </a:tr>
            </a:tbl>
          </a:graphicData>
        </a:graphic>
      </p:graphicFrame>
      <p:graphicFrame>
        <p:nvGraphicFramePr>
          <p:cNvPr id="8" name="Tabella 7"/>
          <p:cNvGraphicFramePr>
            <a:graphicFrameLocks noGrp="1"/>
          </p:cNvGraphicFramePr>
          <p:nvPr>
            <p:extLst>
              <p:ext uri="{D42A27DB-BD31-4B8C-83A1-F6EECF244321}">
                <p14:modId xmlns:p14="http://schemas.microsoft.com/office/powerpoint/2010/main" val="723440741"/>
              </p:ext>
            </p:extLst>
          </p:nvPr>
        </p:nvGraphicFramePr>
        <p:xfrm>
          <a:off x="145968" y="1614967"/>
          <a:ext cx="11786598" cy="3971038"/>
        </p:xfrm>
        <a:graphic>
          <a:graphicData uri="http://schemas.openxmlformats.org/drawingml/2006/table">
            <a:tbl>
              <a:tblPr firstRow="1" bandRow="1">
                <a:tableStyleId>{2D5ABB26-0587-4C30-8999-92F81FD0307C}</a:tableStyleId>
              </a:tblPr>
              <a:tblGrid>
                <a:gridCol w="1464136"/>
                <a:gridCol w="4195340">
                  <a:extLst>
                    <a:ext uri="{9D8B030D-6E8A-4147-A177-3AD203B41FA5}">
                      <a16:colId xmlns:a16="http://schemas.microsoft.com/office/drawing/2014/main" xmlns="" val="20000"/>
                    </a:ext>
                  </a:extLst>
                </a:gridCol>
                <a:gridCol w="1462700"/>
                <a:gridCol w="4664422">
                  <a:extLst>
                    <a:ext uri="{9D8B030D-6E8A-4147-A177-3AD203B41FA5}">
                      <a16:colId xmlns:a16="http://schemas.microsoft.com/office/drawing/2014/main" xmlns="" val="20001"/>
                    </a:ext>
                  </a:extLst>
                </a:gridCol>
              </a:tblGrid>
              <a:tr h="1685038">
                <a:tc>
                  <a:txBody>
                    <a:bodyPr/>
                    <a:lstStyle/>
                    <a:p>
                      <a:endParaRPr lang="it-IT" sz="2400" b="1" noProof="0">
                        <a:solidFill>
                          <a:srgbClr val="4E67C8"/>
                        </a:solidFill>
                      </a:endParaRPr>
                    </a:p>
                  </a:txBody>
                  <a:tcPr/>
                </a:tc>
                <a:tc>
                  <a:txBody>
                    <a:bodyPr/>
                    <a:lstStyle/>
                    <a:p>
                      <a:r>
                        <a:rPr lang="it-IT" sz="2400" b="1" kern="1200" noProof="0" smtClean="0">
                          <a:solidFill>
                            <a:schemeClr val="accent5"/>
                          </a:solidFill>
                          <a:effectLst/>
                          <a:latin typeface="+mn-lt"/>
                          <a:ea typeface="+mn-ea"/>
                          <a:cs typeface="+mn-cs"/>
                        </a:rPr>
                        <a:t>OS 1</a:t>
                      </a:r>
                      <a:r>
                        <a:rPr lang="it-IT" sz="1800" kern="1200" noProof="0" smtClean="0">
                          <a:solidFill>
                            <a:schemeClr val="accent1"/>
                          </a:solidFill>
                          <a:effectLst/>
                          <a:latin typeface="+mn-lt"/>
                          <a:ea typeface="+mn-ea"/>
                          <a:cs typeface="+mn-cs"/>
                        </a:rPr>
                        <a:t>.</a:t>
                      </a:r>
                      <a:r>
                        <a:rPr lang="it-IT" sz="2400" kern="1200" noProof="0" smtClean="0">
                          <a:solidFill>
                            <a:schemeClr val="accent1"/>
                          </a:solidFill>
                          <a:effectLst/>
                          <a:latin typeface="+mn-lt"/>
                          <a:ea typeface="+mn-ea"/>
                          <a:cs typeface="+mn-cs"/>
                        </a:rPr>
                        <a:t> </a:t>
                      </a:r>
                      <a:r>
                        <a:rPr lang="it-IT" sz="2400" kern="1200" noProof="0" smtClean="0">
                          <a:solidFill>
                            <a:srgbClr val="4E67C8"/>
                          </a:solidFill>
                          <a:effectLst/>
                          <a:latin typeface="+mn-lt"/>
                          <a:ea typeface="+mn-ea"/>
                          <a:cs typeface="+mn-cs"/>
                        </a:rPr>
                        <a:t>Uno spazio di cooperazione </a:t>
                      </a:r>
                      <a:r>
                        <a:rPr lang="it-IT" sz="2400" b="1" kern="1200" noProof="0" smtClean="0">
                          <a:solidFill>
                            <a:srgbClr val="4E67C8"/>
                          </a:solidFill>
                          <a:effectLst/>
                          <a:latin typeface="+mn-lt"/>
                          <a:ea typeface="+mn-ea"/>
                          <a:cs typeface="+mn-cs"/>
                        </a:rPr>
                        <a:t>più competitivo </a:t>
                      </a:r>
                      <a:r>
                        <a:rPr lang="it-IT" sz="2400" kern="1200" noProof="0" smtClean="0">
                          <a:solidFill>
                            <a:srgbClr val="4E67C8"/>
                          </a:solidFill>
                          <a:effectLst/>
                          <a:latin typeface="+mn-lt"/>
                          <a:ea typeface="+mn-ea"/>
                          <a:cs typeface="+mn-cs"/>
                        </a:rPr>
                        <a:t>e </a:t>
                      </a:r>
                      <a:r>
                        <a:rPr lang="it-IT" sz="2400" b="1" kern="1200" noProof="0" smtClean="0">
                          <a:solidFill>
                            <a:srgbClr val="4E67C8"/>
                          </a:solidFill>
                          <a:effectLst/>
                          <a:latin typeface="+mn-lt"/>
                          <a:ea typeface="+mn-ea"/>
                          <a:cs typeface="+mn-cs"/>
                        </a:rPr>
                        <a:t>intelligente</a:t>
                      </a:r>
                      <a:r>
                        <a:rPr lang="it-IT" sz="2400" kern="1200" noProof="0" smtClean="0">
                          <a:solidFill>
                            <a:srgbClr val="4E67C8"/>
                          </a:solidFill>
                          <a:effectLst/>
                          <a:latin typeface="+mn-lt"/>
                          <a:ea typeface="+mn-ea"/>
                          <a:cs typeface="+mn-cs"/>
                        </a:rPr>
                        <a:t> </a:t>
                      </a:r>
                      <a:endParaRPr lang="it-IT" sz="2400" b="1" noProof="0">
                        <a:solidFill>
                          <a:srgbClr val="4E67C8"/>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2400" b="1" kern="1200" noProof="0">
                        <a:solidFill>
                          <a:srgbClr val="4E67C8"/>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400" b="1" noProof="0" smtClean="0">
                          <a:solidFill>
                            <a:srgbClr val="FF8021"/>
                          </a:solidFill>
                        </a:rPr>
                        <a:t>OS</a:t>
                      </a:r>
                      <a:r>
                        <a:rPr lang="it-IT" sz="2400" b="1" baseline="0" noProof="0" smtClean="0">
                          <a:solidFill>
                            <a:srgbClr val="FF8021"/>
                          </a:solidFill>
                        </a:rPr>
                        <a:t> </a:t>
                      </a:r>
                      <a:r>
                        <a:rPr lang="it-IT" sz="2400" b="1" noProof="0" smtClean="0">
                          <a:solidFill>
                            <a:srgbClr val="FF8021"/>
                          </a:solidFill>
                        </a:rPr>
                        <a:t>2</a:t>
                      </a:r>
                      <a:r>
                        <a:rPr lang="it-IT" sz="2400" b="1" noProof="0" smtClean="0">
                          <a:solidFill>
                            <a:srgbClr val="4E67C8"/>
                          </a:solidFill>
                        </a:rPr>
                        <a:t>. </a:t>
                      </a:r>
                      <a:r>
                        <a:rPr lang="it-IT" sz="1800" kern="1200" noProof="0" smtClean="0">
                          <a:solidFill>
                            <a:srgbClr val="4E67C8"/>
                          </a:solidFill>
                          <a:effectLst/>
                          <a:latin typeface="+mn-lt"/>
                          <a:ea typeface="+mn-ea"/>
                          <a:cs typeface="+mn-cs"/>
                        </a:rPr>
                        <a:t> </a:t>
                      </a:r>
                      <a:r>
                        <a:rPr lang="it-IT" sz="2400" kern="1200" noProof="0" smtClean="0">
                          <a:solidFill>
                            <a:srgbClr val="4E67C8"/>
                          </a:solidFill>
                          <a:effectLst/>
                          <a:latin typeface="+mn-lt"/>
                          <a:ea typeface="+mn-ea"/>
                          <a:cs typeface="+mn-cs"/>
                        </a:rPr>
                        <a:t>Uno spazio di cooperazione </a:t>
                      </a:r>
                      <a:r>
                        <a:rPr lang="it-IT" sz="2400" b="1" kern="1200" noProof="0" smtClean="0">
                          <a:solidFill>
                            <a:srgbClr val="4E67C8"/>
                          </a:solidFill>
                          <a:effectLst/>
                          <a:latin typeface="+mn-lt"/>
                          <a:ea typeface="+mn-ea"/>
                          <a:cs typeface="+mn-cs"/>
                        </a:rPr>
                        <a:t>resiliente</a:t>
                      </a:r>
                      <a:r>
                        <a:rPr lang="it-IT" sz="2400" kern="1200" noProof="0" smtClean="0">
                          <a:solidFill>
                            <a:srgbClr val="4E67C8"/>
                          </a:solidFill>
                          <a:effectLst/>
                          <a:latin typeface="+mn-lt"/>
                          <a:ea typeface="+mn-ea"/>
                          <a:cs typeface="+mn-cs"/>
                        </a:rPr>
                        <a:t>, </a:t>
                      </a:r>
                      <a:r>
                        <a:rPr lang="it-IT" sz="2400" b="1" kern="1200" noProof="0" smtClean="0">
                          <a:solidFill>
                            <a:srgbClr val="4E67C8"/>
                          </a:solidFill>
                          <a:effectLst/>
                          <a:latin typeface="+mn-lt"/>
                          <a:ea typeface="+mn-ea"/>
                          <a:cs typeface="+mn-cs"/>
                        </a:rPr>
                        <a:t>più verde </a:t>
                      </a:r>
                      <a:r>
                        <a:rPr lang="it-IT" sz="2400" kern="1200" noProof="0" smtClean="0">
                          <a:solidFill>
                            <a:srgbClr val="4E67C8"/>
                          </a:solidFill>
                          <a:effectLst/>
                          <a:latin typeface="+mn-lt"/>
                          <a:ea typeface="+mn-ea"/>
                          <a:cs typeface="+mn-cs"/>
                        </a:rPr>
                        <a:t>e a </a:t>
                      </a:r>
                      <a:r>
                        <a:rPr lang="it-IT" sz="2400" b="1" kern="1200" noProof="0" smtClean="0">
                          <a:solidFill>
                            <a:srgbClr val="4E67C8"/>
                          </a:solidFill>
                          <a:effectLst/>
                          <a:latin typeface="+mn-lt"/>
                          <a:ea typeface="+mn-ea"/>
                          <a:cs typeface="+mn-cs"/>
                        </a:rPr>
                        <a:t>basse emissioni di carbonio </a:t>
                      </a:r>
                      <a:endParaRPr lang="it-IT" sz="2400" b="1" kern="1200" noProof="0">
                        <a:solidFill>
                          <a:srgbClr val="4E67C8"/>
                        </a:solidFill>
                        <a:latin typeface="+mn-lt"/>
                        <a:ea typeface="+mn-ea"/>
                        <a:cs typeface="+mn-cs"/>
                      </a:endParaRPr>
                    </a:p>
                  </a:txBody>
                  <a:tcPr/>
                </a:tc>
                <a:extLst>
                  <a:ext uri="{0D108BD9-81ED-4DB2-BD59-A6C34878D82A}">
                    <a16:rowId xmlns:a16="http://schemas.microsoft.com/office/drawing/2014/main" xmlns="" val="10000"/>
                  </a:ext>
                </a:extLst>
              </a:tr>
              <a:tr h="1496909">
                <a:tc>
                  <a:txBody>
                    <a:bodyPr/>
                    <a:lstStyle/>
                    <a:p>
                      <a:endParaRPr lang="it-IT" sz="2400" b="1" noProof="0">
                        <a:solidFill>
                          <a:srgbClr val="4E67C8"/>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400" b="1" noProof="0" smtClean="0">
                          <a:solidFill>
                            <a:srgbClr val="FF8021"/>
                          </a:solidFill>
                        </a:rPr>
                        <a:t>OS 4</a:t>
                      </a:r>
                      <a:r>
                        <a:rPr lang="it-IT" sz="2400" noProof="0" smtClean="0">
                          <a:solidFill>
                            <a:srgbClr val="4E67C8"/>
                          </a:solidFill>
                        </a:rPr>
                        <a:t>.Uno spazio</a:t>
                      </a:r>
                      <a:r>
                        <a:rPr lang="it-IT" sz="2400" baseline="0" noProof="0" smtClean="0">
                          <a:solidFill>
                            <a:srgbClr val="4E67C8"/>
                          </a:solidFill>
                        </a:rPr>
                        <a:t>  di cooperazione </a:t>
                      </a:r>
                      <a:r>
                        <a:rPr lang="it-IT" sz="2400" b="1" baseline="0" noProof="0" smtClean="0">
                          <a:solidFill>
                            <a:srgbClr val="4E67C8"/>
                          </a:solidFill>
                        </a:rPr>
                        <a:t>più sociale </a:t>
                      </a:r>
                      <a:r>
                        <a:rPr lang="it-IT" sz="2400" baseline="0" noProof="0" smtClean="0">
                          <a:solidFill>
                            <a:srgbClr val="4E67C8"/>
                          </a:solidFill>
                        </a:rPr>
                        <a:t>e </a:t>
                      </a:r>
                      <a:r>
                        <a:rPr lang="it-IT" sz="2400" b="1" baseline="0" noProof="0" smtClean="0">
                          <a:solidFill>
                            <a:srgbClr val="4E67C8"/>
                          </a:solidFill>
                        </a:rPr>
                        <a:t>inclusivo </a:t>
                      </a:r>
                      <a:endParaRPr lang="it-IT" sz="2400" b="1" kern="1200" noProof="0" smtClean="0">
                        <a:solidFill>
                          <a:srgbClr val="4E67C8"/>
                        </a:solidFill>
                        <a:effectLst/>
                        <a:latin typeface="+mn-lt"/>
                        <a:ea typeface="+mn-ea"/>
                        <a:cs typeface="+mn-cs"/>
                      </a:endParaRPr>
                    </a:p>
                    <a:p>
                      <a:endParaRPr lang="it-IT" sz="2400" b="1" noProof="0">
                        <a:solidFill>
                          <a:srgbClr val="4E67C8"/>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2400" b="1" kern="1200" noProof="0" dirty="0">
                        <a:solidFill>
                          <a:srgbClr val="4E67C8"/>
                        </a:solidFill>
                        <a:effectLst/>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2400" b="1" kern="1200" noProof="0">
                        <a:solidFill>
                          <a:srgbClr val="4E67C8"/>
                        </a:solidFill>
                        <a:effectLst/>
                        <a:latin typeface="+mn-lt"/>
                        <a:ea typeface="+mn-ea"/>
                        <a:cs typeface="+mn-cs"/>
                      </a:endParaRPr>
                    </a:p>
                  </a:txBody>
                  <a:tcPr/>
                </a:tc>
                <a:extLst>
                  <a:ext uri="{0D108BD9-81ED-4DB2-BD59-A6C34878D82A}">
                    <a16:rowId xmlns:a16="http://schemas.microsoft.com/office/drawing/2014/main" xmlns="" val="10001"/>
                  </a:ext>
                </a:extLst>
              </a:tr>
              <a:tr h="485254">
                <a:tc>
                  <a:txBody>
                    <a:bodyPr/>
                    <a:lstStyle/>
                    <a:p>
                      <a:pPr algn="ctr"/>
                      <a:endParaRPr lang="it-IT" sz="2400" noProof="0">
                        <a:solidFill>
                          <a:schemeClr val="accent1"/>
                        </a:solidFill>
                      </a:endParaRPr>
                    </a:p>
                  </a:txBody>
                  <a:tcPr/>
                </a:tc>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noProof="0" dirty="0" smtClean="0">
                        <a:effectLst/>
                      </a:endParaRPr>
                    </a:p>
                    <a:p>
                      <a:pPr algn="ctr"/>
                      <a:r>
                        <a:rPr lang="it-IT" sz="2400" b="1" noProof="0" dirty="0" smtClean="0">
                          <a:solidFill>
                            <a:srgbClr val="FF8021"/>
                          </a:solidFill>
                        </a:rPr>
                        <a:t>OSI 1</a:t>
                      </a:r>
                      <a:r>
                        <a:rPr lang="it-IT" noProof="0" dirty="0" smtClean="0"/>
                        <a:t>. </a:t>
                      </a:r>
                      <a:r>
                        <a:rPr lang="it-IT" sz="2400" noProof="0" dirty="0" smtClean="0">
                          <a:solidFill>
                            <a:schemeClr val="accent1"/>
                          </a:solidFill>
                        </a:rPr>
                        <a:t>Una </a:t>
                      </a:r>
                      <a:r>
                        <a:rPr lang="it-IT" sz="2400" b="1" noProof="0" dirty="0" smtClean="0">
                          <a:solidFill>
                            <a:schemeClr val="accent1"/>
                          </a:solidFill>
                        </a:rPr>
                        <a:t>migliore</a:t>
                      </a:r>
                      <a:r>
                        <a:rPr lang="it-IT" sz="2400" b="1" baseline="0" noProof="0" dirty="0" smtClean="0">
                          <a:solidFill>
                            <a:schemeClr val="accent1"/>
                          </a:solidFill>
                        </a:rPr>
                        <a:t> </a:t>
                      </a:r>
                      <a:r>
                        <a:rPr lang="it-IT" sz="2400" b="1" baseline="0" noProof="0" dirty="0" err="1" smtClean="0">
                          <a:solidFill>
                            <a:schemeClr val="accent1"/>
                          </a:solidFill>
                        </a:rPr>
                        <a:t>governance</a:t>
                      </a:r>
                      <a:r>
                        <a:rPr lang="it-IT" sz="2400" b="1" baseline="0" noProof="0" dirty="0" smtClean="0">
                          <a:solidFill>
                            <a:schemeClr val="accent1"/>
                          </a:solidFill>
                        </a:rPr>
                        <a:t> della cooperazione</a:t>
                      </a:r>
                      <a:endParaRPr lang="it-IT" sz="2400" noProof="0" dirty="0">
                        <a:solidFill>
                          <a:schemeClr val="accent1"/>
                        </a:solidFill>
                      </a:endParaRPr>
                    </a:p>
                  </a:txBody>
                  <a:tcPr/>
                </a:tc>
                <a:tc hMerge="1">
                  <a:txBody>
                    <a:bodyPr/>
                    <a:lstStyle/>
                    <a:p>
                      <a:endParaRPr lang="it-IT"/>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2400" dirty="0">
                        <a:solidFill>
                          <a:schemeClr val="accent1"/>
                        </a:solidFill>
                      </a:endParaRPr>
                    </a:p>
                  </a:txBody>
                  <a:tcPr/>
                </a:tc>
                <a:extLst>
                  <a:ext uri="{0D108BD9-81ED-4DB2-BD59-A6C34878D82A}">
                    <a16:rowId xmlns:a16="http://schemas.microsoft.com/office/drawing/2014/main" xmlns="" val="10002"/>
                  </a:ext>
                </a:extLst>
              </a:tr>
            </a:tbl>
          </a:graphicData>
        </a:graphic>
      </p:graphicFrame>
      <p:pic>
        <p:nvPicPr>
          <p:cNvPr id="11" name="Immagine 10"/>
          <p:cNvPicPr/>
          <p:nvPr/>
        </p:nvPicPr>
        <p:blipFill rotWithShape="1">
          <a:blip r:embed="rId2"/>
          <a:srcRect b="20071"/>
          <a:stretch/>
        </p:blipFill>
        <p:spPr bwMode="auto">
          <a:xfrm>
            <a:off x="4913645" y="4540885"/>
            <a:ext cx="2305050" cy="571500"/>
          </a:xfrm>
          <a:prstGeom prst="rect">
            <a:avLst/>
          </a:prstGeom>
          <a:ln>
            <a:noFill/>
          </a:ln>
          <a:extLst>
            <a:ext uri="{53640926-AAD7-44d8-BBD7-CCE9431645EC}">
              <a14:shadowObscured xmlns:a14="http://schemas.microsoft.com/office/drawing/2010/main" xmlns=""/>
            </a:ext>
          </a:extLst>
        </p:spPr>
      </p:pic>
      <p:sp>
        <p:nvSpPr>
          <p:cNvPr id="2" name="Titolo 1"/>
          <p:cNvSpPr>
            <a:spLocks noGrp="1"/>
          </p:cNvSpPr>
          <p:nvPr>
            <p:ph type="title"/>
          </p:nvPr>
        </p:nvSpPr>
        <p:spPr>
          <a:xfrm>
            <a:off x="838202" y="146140"/>
            <a:ext cx="10515600" cy="1051003"/>
          </a:xfrm>
        </p:spPr>
        <p:txBody>
          <a:bodyPr/>
          <a:lstStyle/>
          <a:p>
            <a:r>
              <a:rPr lang="it-IT" dirty="0" smtClean="0">
                <a:solidFill>
                  <a:srgbClr val="FFFFFF"/>
                </a:solidFill>
              </a:rPr>
              <a:t>Obiettivi Strategici 2021</a:t>
            </a:r>
            <a:r>
              <a:rPr lang="it-IT" dirty="0">
                <a:solidFill>
                  <a:srgbClr val="FFFFFF"/>
                </a:solidFill>
              </a:rPr>
              <a:t>-</a:t>
            </a:r>
            <a:r>
              <a:rPr lang="it-IT" dirty="0" smtClean="0">
                <a:solidFill>
                  <a:srgbClr val="FFFFFF"/>
                </a:solidFill>
              </a:rPr>
              <a:t>2027 </a:t>
            </a:r>
            <a:endParaRPr lang="it-IT" dirty="0">
              <a:solidFill>
                <a:srgbClr val="FFFFFF"/>
              </a:solidFill>
            </a:endParaRPr>
          </a:p>
        </p:txBody>
      </p:sp>
      <p:pic>
        <p:nvPicPr>
          <p:cNvPr id="12" name="Immagine 11"/>
          <p:cNvPicPr>
            <a:picLocks noChangeAspect="1"/>
          </p:cNvPicPr>
          <p:nvPr/>
        </p:nvPicPr>
        <p:blipFill>
          <a:blip r:embed="rId3"/>
          <a:stretch>
            <a:fillRect/>
          </a:stretch>
        </p:blipFill>
        <p:spPr>
          <a:xfrm>
            <a:off x="176299" y="1614966"/>
            <a:ext cx="1359889" cy="1127093"/>
          </a:xfrm>
          <a:prstGeom prst="rect">
            <a:avLst/>
          </a:prstGeom>
        </p:spPr>
      </p:pic>
      <p:pic>
        <p:nvPicPr>
          <p:cNvPr id="14" name="Immagine 13"/>
          <p:cNvPicPr>
            <a:picLocks noChangeAspect="1"/>
          </p:cNvPicPr>
          <p:nvPr/>
        </p:nvPicPr>
        <p:blipFill>
          <a:blip r:embed="rId4"/>
          <a:stretch>
            <a:fillRect/>
          </a:stretch>
        </p:blipFill>
        <p:spPr>
          <a:xfrm>
            <a:off x="5822723" y="1572252"/>
            <a:ext cx="1395972" cy="1169808"/>
          </a:xfrm>
          <a:prstGeom prst="rect">
            <a:avLst/>
          </a:prstGeom>
        </p:spPr>
      </p:pic>
      <p:pic>
        <p:nvPicPr>
          <p:cNvPr id="15" name="Immagine 14"/>
          <p:cNvPicPr>
            <a:picLocks noChangeAspect="1"/>
          </p:cNvPicPr>
          <p:nvPr/>
        </p:nvPicPr>
        <p:blipFill>
          <a:blip r:embed="rId5"/>
          <a:stretch>
            <a:fillRect/>
          </a:stretch>
        </p:blipFill>
        <p:spPr>
          <a:xfrm>
            <a:off x="140216" y="3257803"/>
            <a:ext cx="1395972" cy="1104394"/>
          </a:xfrm>
          <a:prstGeom prst="rect">
            <a:avLst/>
          </a:prstGeom>
        </p:spPr>
      </p:pic>
    </p:spTree>
    <p:extLst>
      <p:ext uri="{BB962C8B-B14F-4D97-AF65-F5344CB8AC3E}">
        <p14:creationId xmlns:p14="http://schemas.microsoft.com/office/powerpoint/2010/main" val="669246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03279" y="146140"/>
            <a:ext cx="10515600" cy="1051003"/>
          </a:xfrm>
        </p:spPr>
        <p:txBody>
          <a:bodyPr/>
          <a:lstStyle/>
          <a:p>
            <a:pPr algn="ctr"/>
            <a:r>
              <a:rPr lang="fr-FR" dirty="0">
                <a:solidFill>
                  <a:srgbClr val="FFFFFF"/>
                </a:solidFill>
              </a:rPr>
              <a:t>La vision</a:t>
            </a:r>
          </a:p>
        </p:txBody>
      </p:sp>
      <p:sp>
        <p:nvSpPr>
          <p:cNvPr id="3" name="Segnaposto contenuto 2"/>
          <p:cNvSpPr>
            <a:spLocks noGrp="1"/>
          </p:cNvSpPr>
          <p:nvPr>
            <p:ph idx="1"/>
          </p:nvPr>
        </p:nvSpPr>
        <p:spPr>
          <a:xfrm>
            <a:off x="50687" y="2936875"/>
            <a:ext cx="2629775" cy="2159000"/>
          </a:xfrm>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p:txBody>
      </p:sp>
      <p:graphicFrame>
        <p:nvGraphicFramePr>
          <p:cNvPr id="6" name="Tabella 5"/>
          <p:cNvGraphicFramePr>
            <a:graphicFrameLocks noGrp="1"/>
          </p:cNvGraphicFramePr>
          <p:nvPr>
            <p:extLst>
              <p:ext uri="{D42A27DB-BD31-4B8C-83A1-F6EECF244321}">
                <p14:modId xmlns:p14="http://schemas.microsoft.com/office/powerpoint/2010/main" val="4078048999"/>
              </p:ext>
            </p:extLst>
          </p:nvPr>
        </p:nvGraphicFramePr>
        <p:xfrm>
          <a:off x="2680462" y="2877840"/>
          <a:ext cx="9382457" cy="3060933"/>
        </p:xfrm>
        <a:graphic>
          <a:graphicData uri="http://schemas.openxmlformats.org/drawingml/2006/table">
            <a:tbl>
              <a:tblPr firstRow="1" bandRow="1">
                <a:tableStyleId>{2D5ABB26-0587-4C30-8999-92F81FD0307C}</a:tableStyleId>
              </a:tblPr>
              <a:tblGrid>
                <a:gridCol w="2845973">
                  <a:extLst>
                    <a:ext uri="{9D8B030D-6E8A-4147-A177-3AD203B41FA5}">
                      <a16:colId xmlns:a16="http://schemas.microsoft.com/office/drawing/2014/main" xmlns="" val="20000"/>
                    </a:ext>
                  </a:extLst>
                </a:gridCol>
                <a:gridCol w="3949448">
                  <a:extLst>
                    <a:ext uri="{9D8B030D-6E8A-4147-A177-3AD203B41FA5}">
                      <a16:colId xmlns:a16="http://schemas.microsoft.com/office/drawing/2014/main" xmlns="" val="20001"/>
                    </a:ext>
                  </a:extLst>
                </a:gridCol>
                <a:gridCol w="2587036">
                  <a:extLst>
                    <a:ext uri="{9D8B030D-6E8A-4147-A177-3AD203B41FA5}">
                      <a16:colId xmlns:a16="http://schemas.microsoft.com/office/drawing/2014/main" xmlns="" val="20002"/>
                    </a:ext>
                  </a:extLst>
                </a:gridCol>
              </a:tblGrid>
              <a:tr h="1127244">
                <a:tc>
                  <a:txBody>
                    <a:bodyPr/>
                    <a:lstStyle/>
                    <a:p>
                      <a:pPr marL="0" marR="0" lvl="1" indent="0" algn="l" defTabSz="914400" rtl="0" eaLnBrk="1" fontAlgn="auto" latinLnBrk="0" hangingPunct="1">
                        <a:lnSpc>
                          <a:spcPct val="100000"/>
                        </a:lnSpc>
                        <a:spcBef>
                          <a:spcPts val="0"/>
                        </a:spcBef>
                        <a:spcAft>
                          <a:spcPts val="0"/>
                        </a:spcAft>
                        <a:buClrTx/>
                        <a:buSzTx/>
                        <a:buFont typeface="Wingdings" charset="2"/>
                        <a:buNone/>
                        <a:tabLst/>
                        <a:defRPr/>
                      </a:pPr>
                      <a:endParaRPr lang="it-IT" sz="2000" noProof="0" dirty="0" smtClean="0">
                        <a:solidFill>
                          <a:schemeClr val="tx2"/>
                        </a:solidFill>
                      </a:endParaRPr>
                    </a:p>
                    <a:p>
                      <a:pPr marL="0" marR="0" lvl="1" indent="0" algn="l" defTabSz="914400" rtl="0" eaLnBrk="1" fontAlgn="auto" latinLnBrk="0" hangingPunct="1">
                        <a:lnSpc>
                          <a:spcPct val="100000"/>
                        </a:lnSpc>
                        <a:spcBef>
                          <a:spcPts val="0"/>
                        </a:spcBef>
                        <a:spcAft>
                          <a:spcPts val="0"/>
                        </a:spcAft>
                        <a:buClrTx/>
                        <a:buSzTx/>
                        <a:buFont typeface="Wingdings" charset="2"/>
                        <a:buNone/>
                        <a:tabLst/>
                        <a:defRPr/>
                      </a:pPr>
                      <a:r>
                        <a:rPr lang="it-IT" sz="2000" b="1" cap="none" spc="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Crescita</a:t>
                      </a:r>
                      <a:r>
                        <a:rPr lang="it-IT" sz="2000" b="1" cap="none" spc="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sostenibile</a:t>
                      </a:r>
                      <a:endParaRPr lang="it-IT" sz="2000" b="1" cap="none" spc="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lnR w="12700" cap="flat" cmpd="sng" algn="ctr">
                      <a:solidFill>
                        <a:prstClr val="black"/>
                      </a:solidFill>
                      <a:prstDash val="dot"/>
                      <a:round/>
                      <a:headEnd type="none" w="med" len="med"/>
                      <a:tailEnd type="none" w="med" len="med"/>
                    </a:lnR>
                  </a:tcPr>
                </a:tc>
                <a:tc>
                  <a:txBody>
                    <a:bodyPr/>
                    <a:lstStyle/>
                    <a:p>
                      <a:r>
                        <a:rPr lang="it-IT" sz="2000" b="1" kern="1200" cap="none" spc="0" noProof="0" dirty="0" smtClean="0">
                          <a:ln w="1905"/>
                          <a:solidFill>
                            <a:srgbClr val="660066"/>
                          </a:solidFill>
                          <a:effectLst>
                            <a:innerShdw blurRad="69850" dist="43180" dir="5400000">
                              <a:srgbClr val="000000">
                                <a:alpha val="65000"/>
                              </a:srgbClr>
                            </a:innerShdw>
                          </a:effectLst>
                          <a:latin typeface="+mn-lt"/>
                          <a:ea typeface="+mn-ea"/>
                          <a:cs typeface="+mn-cs"/>
                        </a:rPr>
                        <a:t>Innovazione &amp; Ricerca </a:t>
                      </a:r>
                      <a:r>
                        <a:rPr lang="it-IT" sz="2000" b="1" cap="none" spc="0" noProof="0" dirty="0" smtClean="0">
                          <a:ln w="1905"/>
                          <a:solidFill>
                            <a:srgbClr val="660066"/>
                          </a:solidFill>
                          <a:effectLst>
                            <a:innerShdw blurRad="69850" dist="43180" dir="5400000">
                              <a:srgbClr val="000000">
                                <a:alpha val="65000"/>
                              </a:srgbClr>
                            </a:innerShdw>
                          </a:effectLst>
                        </a:rPr>
                        <a:t>/</a:t>
                      </a:r>
                    </a:p>
                    <a:p>
                      <a:r>
                        <a:rPr lang="it-IT" sz="2000" b="1" cap="none" spc="0" baseline="0" noProof="0" dirty="0" smtClean="0">
                          <a:ln w="1905"/>
                          <a:solidFill>
                            <a:srgbClr val="660066"/>
                          </a:solidFill>
                          <a:effectLst>
                            <a:innerShdw blurRad="69850" dist="43180" dir="5400000">
                              <a:srgbClr val="000000">
                                <a:alpha val="65000"/>
                              </a:srgbClr>
                            </a:innerShdw>
                          </a:effectLst>
                        </a:rPr>
                        <a:t>Crescita e rafforzamento competitivo delle PMI </a:t>
                      </a:r>
                      <a:r>
                        <a:rPr lang="it-IT" sz="2000" b="1" cap="none" spc="0" noProof="0" dirty="0" smtClean="0">
                          <a:ln w="1905"/>
                          <a:solidFill>
                            <a:srgbClr val="660066"/>
                          </a:solidFill>
                          <a:effectLst>
                            <a:innerShdw blurRad="69850" dist="43180" dir="5400000">
                              <a:srgbClr val="000000">
                                <a:alpha val="65000"/>
                              </a:srgbClr>
                            </a:innerShdw>
                          </a:effectLst>
                        </a:rPr>
                        <a:t> </a:t>
                      </a:r>
                      <a:endParaRPr lang="it-IT" sz="2000" b="1" cap="none" spc="0" noProof="0" dirty="0">
                        <a:ln w="1905"/>
                        <a:solidFill>
                          <a:srgbClr val="660066"/>
                        </a:solidFill>
                        <a:effectLst>
                          <a:innerShdw blurRad="69850" dist="43180" dir="5400000">
                            <a:srgbClr val="000000">
                              <a:alpha val="65000"/>
                            </a:srgbClr>
                          </a:innerShdw>
                        </a:effectLst>
                      </a:endParaRPr>
                    </a:p>
                  </a:txBody>
                  <a:tcPr>
                    <a:lnL w="12700" cap="flat" cmpd="sng" algn="ctr">
                      <a:solidFill>
                        <a:prstClr val="black"/>
                      </a:solidFill>
                      <a:prstDash val="dot"/>
                      <a:round/>
                      <a:headEnd type="none" w="med" len="med"/>
                      <a:tailEnd type="none" w="med" len="med"/>
                    </a:lnL>
                    <a:lnR w="12700" cap="flat" cmpd="sng" algn="ctr">
                      <a:solidFill>
                        <a:prstClr val="black"/>
                      </a:solidFill>
                      <a:prstDash val="dot"/>
                      <a:round/>
                      <a:headEnd type="none" w="med" len="med"/>
                      <a:tailEnd type="none" w="med" len="med"/>
                    </a:lnR>
                  </a:tcPr>
                </a:tc>
                <a:tc>
                  <a:txBody>
                    <a:bodyPr/>
                    <a:lstStyle/>
                    <a:p>
                      <a:r>
                        <a:rPr lang="it-IT" sz="2000" b="1" cap="none" spc="0" noProof="0" dirty="0" smtClean="0">
                          <a:ln w="1905"/>
                          <a:solidFill>
                            <a:schemeClr val="accent3">
                              <a:lumMod val="75000"/>
                            </a:schemeClr>
                          </a:solidFill>
                          <a:effectLst>
                            <a:innerShdw blurRad="69850" dist="43180" dir="5400000">
                              <a:srgbClr val="000000">
                                <a:alpha val="65000"/>
                              </a:srgbClr>
                            </a:innerShdw>
                          </a:effectLst>
                        </a:rPr>
                        <a:t>Economia</a:t>
                      </a:r>
                      <a:r>
                        <a:rPr lang="it-IT" sz="2000" b="1" cap="none" spc="0" baseline="0" noProof="0" dirty="0" smtClean="0">
                          <a:ln w="1905"/>
                          <a:solidFill>
                            <a:schemeClr val="accent3">
                              <a:lumMod val="75000"/>
                            </a:schemeClr>
                          </a:solidFill>
                          <a:effectLst>
                            <a:innerShdw blurRad="69850" dist="43180" dir="5400000">
                              <a:srgbClr val="000000">
                                <a:alpha val="65000"/>
                              </a:srgbClr>
                            </a:innerShdw>
                          </a:effectLst>
                        </a:rPr>
                        <a:t> circolare</a:t>
                      </a:r>
                      <a:endParaRPr lang="it-IT" sz="2000" b="1" cap="none" spc="0" noProof="0" dirty="0">
                        <a:ln w="1905"/>
                        <a:solidFill>
                          <a:schemeClr val="accent3">
                            <a:lumMod val="75000"/>
                          </a:schemeClr>
                        </a:solidFill>
                        <a:effectLst>
                          <a:innerShdw blurRad="69850" dist="43180" dir="5400000">
                            <a:srgbClr val="000000">
                              <a:alpha val="65000"/>
                            </a:srgbClr>
                          </a:innerShdw>
                        </a:effectLst>
                      </a:endParaRPr>
                    </a:p>
                  </a:txBody>
                  <a:tcPr>
                    <a:lnL w="12700" cap="flat" cmpd="sng" algn="ctr">
                      <a:solidFill>
                        <a:prstClr val="black"/>
                      </a:solidFill>
                      <a:prstDash val="dot"/>
                      <a:round/>
                      <a:headEnd type="none" w="med" len="med"/>
                      <a:tailEnd type="none" w="med" len="med"/>
                    </a:lnL>
                  </a:tcPr>
                </a:tc>
                <a:extLst>
                  <a:ext uri="{0D108BD9-81ED-4DB2-BD59-A6C34878D82A}">
                    <a16:rowId xmlns:a16="http://schemas.microsoft.com/office/drawing/2014/main" xmlns="" val="10000"/>
                  </a:ext>
                </a:extLst>
              </a:tr>
              <a:tr h="724906">
                <a:tc>
                  <a:txBody>
                    <a:bodyPr/>
                    <a:lstStyle/>
                    <a:p>
                      <a:pPr marL="0" lvl="1" indent="0">
                        <a:buFont typeface="Wingdings" charset="2"/>
                        <a:buNone/>
                      </a:pPr>
                      <a:r>
                        <a:rPr lang="it-IT" sz="2000" b="1" cap="none" spc="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Neutralità climatica</a:t>
                      </a:r>
                      <a:endParaRPr lang="it-IT" sz="2000" b="1" cap="none" spc="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lnR w="12700" cap="flat" cmpd="sng" algn="ctr">
                      <a:solidFill>
                        <a:prstClr val="black"/>
                      </a:solidFill>
                      <a:prstDash val="dot"/>
                      <a:round/>
                      <a:headEnd type="none" w="med" len="med"/>
                      <a:tailEnd type="none" w="med" len="med"/>
                    </a:lnR>
                  </a:tcPr>
                </a:tc>
                <a:tc>
                  <a:txBody>
                    <a:bodyPr/>
                    <a:lstStyle/>
                    <a:p>
                      <a:r>
                        <a:rPr lang="it-IT" sz="2000" b="1" cap="none" spc="0" noProof="0" dirty="0" smtClean="0">
                          <a:ln w="1905"/>
                          <a:solidFill>
                            <a:srgbClr val="660066"/>
                          </a:solidFill>
                          <a:effectLst>
                            <a:innerShdw blurRad="69850" dist="43180" dir="5400000">
                              <a:srgbClr val="000000">
                                <a:alpha val="65000"/>
                              </a:srgbClr>
                            </a:innerShdw>
                          </a:effectLst>
                        </a:rPr>
                        <a:t>Transizione « verde » dello spazio</a:t>
                      </a:r>
                      <a:r>
                        <a:rPr lang="it-IT" sz="2000" b="1" cap="none" spc="0" baseline="0" noProof="0" dirty="0" smtClean="0">
                          <a:ln w="1905"/>
                          <a:solidFill>
                            <a:srgbClr val="660066"/>
                          </a:solidFill>
                          <a:effectLst>
                            <a:innerShdw blurRad="69850" dist="43180" dir="5400000">
                              <a:srgbClr val="000000">
                                <a:alpha val="65000"/>
                              </a:srgbClr>
                            </a:innerShdw>
                          </a:effectLst>
                        </a:rPr>
                        <a:t> di cooperazione</a:t>
                      </a:r>
                      <a:endParaRPr lang="it-IT" sz="2000" b="1" cap="none" spc="0" noProof="0" dirty="0">
                        <a:ln w="1905"/>
                        <a:solidFill>
                          <a:srgbClr val="660066"/>
                        </a:solidFill>
                        <a:effectLst>
                          <a:innerShdw blurRad="69850" dist="43180" dir="5400000">
                            <a:srgbClr val="000000">
                              <a:alpha val="65000"/>
                            </a:srgbClr>
                          </a:innerShdw>
                        </a:effectLst>
                      </a:endParaRPr>
                    </a:p>
                  </a:txBody>
                  <a:tcPr>
                    <a:lnL w="12700" cap="flat" cmpd="sng" algn="ctr">
                      <a:solidFill>
                        <a:prstClr val="black"/>
                      </a:solidFill>
                      <a:prstDash val="dot"/>
                      <a:round/>
                      <a:headEnd type="none" w="med" len="med"/>
                      <a:tailEnd type="none" w="med" len="med"/>
                    </a:lnL>
                    <a:lnR w="12700" cap="flat" cmpd="sng" algn="ctr">
                      <a:solidFill>
                        <a:prstClr val="black"/>
                      </a:solidFill>
                      <a:prstDash val="dot"/>
                      <a:round/>
                      <a:headEnd type="none" w="med" len="med"/>
                      <a:tailEnd type="none" w="med" len="med"/>
                    </a:lnR>
                  </a:tcPr>
                </a:tc>
                <a:tc>
                  <a:txBody>
                    <a:bodyPr/>
                    <a:lstStyle/>
                    <a:p>
                      <a:r>
                        <a:rPr lang="it-IT" sz="2000" b="1" cap="none" spc="0" noProof="0" smtClean="0">
                          <a:ln w="1905"/>
                          <a:solidFill>
                            <a:srgbClr val="81D31A"/>
                          </a:solidFill>
                          <a:effectLst>
                            <a:innerShdw blurRad="69850" dist="43180" dir="5400000">
                              <a:srgbClr val="000000">
                                <a:alpha val="65000"/>
                              </a:srgbClr>
                            </a:innerShdw>
                          </a:effectLst>
                        </a:rPr>
                        <a:t>Economia</a:t>
                      </a:r>
                      <a:r>
                        <a:rPr lang="it-IT" sz="2000" b="1" cap="none" spc="0" baseline="0" noProof="0" smtClean="0">
                          <a:ln w="1905"/>
                          <a:solidFill>
                            <a:srgbClr val="81D31A"/>
                          </a:solidFill>
                          <a:effectLst>
                            <a:innerShdw blurRad="69850" dist="43180" dir="5400000">
                              <a:srgbClr val="000000">
                                <a:alpha val="65000"/>
                              </a:srgbClr>
                            </a:innerShdw>
                          </a:effectLst>
                        </a:rPr>
                        <a:t> verde</a:t>
                      </a:r>
                      <a:endParaRPr lang="it-IT" sz="2000" b="1" cap="none" spc="0" noProof="0">
                        <a:ln w="1905"/>
                        <a:solidFill>
                          <a:srgbClr val="81D31A"/>
                        </a:solidFill>
                        <a:effectLst>
                          <a:innerShdw blurRad="69850" dist="43180" dir="5400000">
                            <a:srgbClr val="000000">
                              <a:alpha val="65000"/>
                            </a:srgbClr>
                          </a:innerShdw>
                        </a:effectLst>
                      </a:endParaRPr>
                    </a:p>
                  </a:txBody>
                  <a:tcPr>
                    <a:lnL w="12700" cap="flat" cmpd="sng" algn="ctr">
                      <a:solidFill>
                        <a:prstClr val="black"/>
                      </a:solidFill>
                      <a:prstDash val="dot"/>
                      <a:round/>
                      <a:headEnd type="none" w="med" len="med"/>
                      <a:tailEnd type="none" w="med" len="med"/>
                    </a:lnL>
                  </a:tcPr>
                </a:tc>
                <a:extLst>
                  <a:ext uri="{0D108BD9-81ED-4DB2-BD59-A6C34878D82A}">
                    <a16:rowId xmlns:a16="http://schemas.microsoft.com/office/drawing/2014/main" xmlns="" val="10001"/>
                  </a:ext>
                </a:extLst>
              </a:tr>
              <a:tr h="620817">
                <a:tc>
                  <a:txBody>
                    <a:bodyPr/>
                    <a:lstStyle/>
                    <a:p>
                      <a:r>
                        <a:rPr lang="it-IT" sz="2000" b="1" cap="none" spc="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Coinvolgimento</a:t>
                      </a:r>
                      <a:r>
                        <a:rPr lang="it-IT" sz="2000" b="1" cap="none" spc="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e partecipazione</a:t>
                      </a:r>
                      <a:endParaRPr lang="it-IT" sz="2000" b="1" cap="none" spc="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lnR w="12700" cap="flat" cmpd="sng" algn="ctr">
                      <a:solidFill>
                        <a:prstClr val="black"/>
                      </a:solidFill>
                      <a:prstDash val="dot"/>
                      <a:round/>
                      <a:headEnd type="none" w="med" len="med"/>
                      <a:tailEnd type="none" w="med" len="med"/>
                    </a:lnR>
                  </a:tcPr>
                </a:tc>
                <a:tc>
                  <a:txBody>
                    <a:bodyPr/>
                    <a:lstStyle/>
                    <a:p>
                      <a:r>
                        <a:rPr lang="it-IT" sz="2000" b="1" cap="none" spc="0" noProof="0" dirty="0" smtClean="0">
                          <a:ln w="1905"/>
                          <a:solidFill>
                            <a:srgbClr val="660066"/>
                          </a:solidFill>
                          <a:effectLst>
                            <a:innerShdw blurRad="69850" dist="43180" dir="5400000">
                              <a:srgbClr val="000000">
                                <a:alpha val="65000"/>
                              </a:srgbClr>
                            </a:innerShdw>
                          </a:effectLst>
                        </a:rPr>
                        <a:t>Economia sociale e solidare</a:t>
                      </a:r>
                      <a:endParaRPr lang="it-IT" sz="2000" b="1" cap="none" spc="0" noProof="0" dirty="0">
                        <a:ln w="1905"/>
                        <a:solidFill>
                          <a:srgbClr val="660066"/>
                        </a:solidFill>
                        <a:effectLst>
                          <a:innerShdw blurRad="69850" dist="43180" dir="5400000">
                            <a:srgbClr val="000000">
                              <a:alpha val="65000"/>
                            </a:srgbClr>
                          </a:innerShdw>
                        </a:effectLst>
                      </a:endParaRPr>
                    </a:p>
                  </a:txBody>
                  <a:tcPr>
                    <a:lnL w="12700" cap="flat" cmpd="sng" algn="ctr">
                      <a:solidFill>
                        <a:prstClr val="black"/>
                      </a:solidFill>
                      <a:prstDash val="dot"/>
                      <a:round/>
                      <a:headEnd type="none" w="med" len="med"/>
                      <a:tailEnd type="none" w="med" len="med"/>
                    </a:lnL>
                    <a:lnR w="12700" cap="flat" cmpd="sng" algn="ctr">
                      <a:solidFill>
                        <a:prstClr val="black"/>
                      </a:solidFill>
                      <a:prstDash val="dot"/>
                      <a:round/>
                      <a:headEnd type="none" w="med" len="med"/>
                      <a:tailEnd type="none" w="med" len="med"/>
                    </a:lnR>
                  </a:tcPr>
                </a:tc>
                <a:tc>
                  <a:txBody>
                    <a:bodyPr/>
                    <a:lstStyle/>
                    <a:p>
                      <a:r>
                        <a:rPr lang="it-IT" b="1" cap="none" spc="0" noProof="0" dirty="0" smtClean="0">
                          <a:ln w="1905"/>
                          <a:solidFill>
                            <a:schemeClr val="bg2">
                              <a:lumMod val="75000"/>
                            </a:schemeClr>
                          </a:solidFill>
                          <a:effectLst>
                            <a:innerShdw blurRad="69850" dist="43180" dir="5400000">
                              <a:srgbClr val="000000">
                                <a:alpha val="65000"/>
                              </a:srgbClr>
                            </a:innerShdw>
                          </a:effectLst>
                        </a:rPr>
                        <a:t>Economia</a:t>
                      </a:r>
                      <a:r>
                        <a:rPr lang="it-IT" b="1" cap="none" spc="0" baseline="0" noProof="0" dirty="0" smtClean="0">
                          <a:ln w="1905"/>
                          <a:solidFill>
                            <a:schemeClr val="bg2">
                              <a:lumMod val="75000"/>
                            </a:schemeClr>
                          </a:solidFill>
                          <a:effectLst>
                            <a:innerShdw blurRad="69850" dist="43180" dir="5400000">
                              <a:srgbClr val="000000">
                                <a:alpha val="65000"/>
                              </a:srgbClr>
                            </a:innerShdw>
                          </a:effectLst>
                        </a:rPr>
                        <a:t> blu </a:t>
                      </a:r>
                      <a:endParaRPr lang="it-IT" b="1" cap="none" spc="0" noProof="0" dirty="0">
                        <a:ln w="1905"/>
                        <a:solidFill>
                          <a:schemeClr val="bg2">
                            <a:lumMod val="75000"/>
                          </a:schemeClr>
                        </a:solidFill>
                        <a:effectLst>
                          <a:innerShdw blurRad="69850" dist="43180" dir="5400000">
                            <a:srgbClr val="000000">
                              <a:alpha val="65000"/>
                            </a:srgbClr>
                          </a:innerShdw>
                        </a:effectLst>
                      </a:endParaRPr>
                    </a:p>
                  </a:txBody>
                  <a:tcPr>
                    <a:lnL w="12700" cap="flat" cmpd="sng" algn="ctr">
                      <a:solidFill>
                        <a:prstClr val="black"/>
                      </a:solidFill>
                      <a:prstDash val="dot"/>
                      <a:round/>
                      <a:headEnd type="none" w="med" len="med"/>
                      <a:tailEnd type="none" w="med" len="med"/>
                    </a:lnL>
                  </a:tcPr>
                </a:tc>
                <a:extLst>
                  <a:ext uri="{0D108BD9-81ED-4DB2-BD59-A6C34878D82A}">
                    <a16:rowId xmlns:a16="http://schemas.microsoft.com/office/drawing/2014/main" xmlns="" val="10002"/>
                  </a:ext>
                </a:extLst>
              </a:tr>
              <a:tr h="507743">
                <a:tc>
                  <a:txBody>
                    <a:bodyPr/>
                    <a:lstStyle/>
                    <a:p>
                      <a:r>
                        <a:rPr lang="it-IT" sz="2000" b="1" cap="none" spc="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Buona </a:t>
                      </a:r>
                      <a:r>
                        <a:rPr lang="it-IT" sz="2000" b="1" cap="none" spc="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governance</a:t>
                      </a:r>
                      <a:endParaRPr lang="it-IT" sz="2000" b="1" cap="none" spc="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lnR w="12700" cap="flat" cmpd="sng" algn="ctr">
                      <a:solidFill>
                        <a:prstClr val="black"/>
                      </a:solidFill>
                      <a:prstDash val="dot"/>
                      <a:round/>
                      <a:headEnd type="none" w="med" len="med"/>
                      <a:tailEnd type="none" w="med" len="med"/>
                    </a:lnR>
                  </a:tcPr>
                </a:tc>
                <a:tc>
                  <a:txBody>
                    <a:bodyPr/>
                    <a:lstStyle/>
                    <a:p>
                      <a:r>
                        <a:rPr lang="it-IT" sz="2000" b="1" kern="1200" cap="none" spc="0" noProof="0" dirty="0" smtClean="0">
                          <a:ln w="1905"/>
                          <a:solidFill>
                            <a:srgbClr val="660066"/>
                          </a:solidFill>
                          <a:effectLst>
                            <a:innerShdw blurRad="69850" dist="43180" dir="5400000">
                              <a:srgbClr val="000000">
                                <a:alpha val="65000"/>
                              </a:srgbClr>
                            </a:innerShdw>
                          </a:effectLst>
                          <a:latin typeface="+mn-lt"/>
                          <a:ea typeface="+mn-ea"/>
                          <a:cs typeface="+mn-cs"/>
                        </a:rPr>
                        <a:t>Partecipazione multilivello</a:t>
                      </a:r>
                      <a:endParaRPr lang="it-IT" sz="2000" b="1" kern="1200" cap="none" spc="0" noProof="0" dirty="0">
                        <a:ln w="1905"/>
                        <a:solidFill>
                          <a:srgbClr val="660066"/>
                        </a:solidFill>
                        <a:effectLst>
                          <a:innerShdw blurRad="69850" dist="43180" dir="5400000">
                            <a:srgbClr val="000000">
                              <a:alpha val="65000"/>
                            </a:srgbClr>
                          </a:innerShdw>
                        </a:effectLst>
                        <a:latin typeface="+mn-lt"/>
                        <a:ea typeface="+mn-ea"/>
                        <a:cs typeface="+mn-cs"/>
                      </a:endParaRPr>
                    </a:p>
                  </a:txBody>
                  <a:tcPr>
                    <a:lnL w="12700" cap="flat" cmpd="sng" algn="ctr">
                      <a:solidFill>
                        <a:prstClr val="black"/>
                      </a:solidFill>
                      <a:prstDash val="dot"/>
                      <a:round/>
                      <a:headEnd type="none" w="med" len="med"/>
                      <a:tailEnd type="none" w="med" len="med"/>
                    </a:lnL>
                    <a:lnR w="12700" cap="flat" cmpd="sng" algn="ctr">
                      <a:solidFill>
                        <a:prstClr val="black"/>
                      </a:solidFill>
                      <a:prstDash val="dot"/>
                      <a:round/>
                      <a:headEnd type="none" w="med" len="med"/>
                      <a:tailEnd type="none" w="med" len="med"/>
                    </a:lnR>
                  </a:tcPr>
                </a:tc>
                <a:tc>
                  <a:txBody>
                    <a:bodyPr/>
                    <a:lstStyle/>
                    <a:p>
                      <a:endParaRPr lang="fr-FR" noProof="0" dirty="0">
                        <a:solidFill>
                          <a:schemeClr val="tx2"/>
                        </a:solidFill>
                      </a:endParaRPr>
                    </a:p>
                  </a:txBody>
                  <a:tcPr>
                    <a:lnL w="12700" cap="flat" cmpd="sng" algn="ctr">
                      <a:solidFill>
                        <a:prstClr val="black"/>
                      </a:solidFill>
                      <a:prstDash val="dot"/>
                      <a:round/>
                      <a:headEnd type="none" w="med" len="med"/>
                      <a:tailEnd type="none" w="med" len="med"/>
                    </a:lnL>
                  </a:tcPr>
                </a:tc>
                <a:extLst>
                  <a:ext uri="{0D108BD9-81ED-4DB2-BD59-A6C34878D82A}">
                    <a16:rowId xmlns:a16="http://schemas.microsoft.com/office/drawing/2014/main" xmlns="" val="10003"/>
                  </a:ext>
                </a:extLst>
              </a:tr>
            </a:tbl>
          </a:graphicData>
        </a:graphic>
      </p:graphicFrame>
      <p:pic>
        <p:nvPicPr>
          <p:cNvPr id="7" name="Immagine 6" descr="downloa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416" y="1649482"/>
            <a:ext cx="2212265" cy="717927"/>
          </a:xfrm>
          <a:prstGeom prst="rect">
            <a:avLst/>
          </a:prstGeom>
        </p:spPr>
      </p:pic>
      <p:sp>
        <p:nvSpPr>
          <p:cNvPr id="9" name="CasellaDiTesto 8"/>
          <p:cNvSpPr txBox="1"/>
          <p:nvPr/>
        </p:nvSpPr>
        <p:spPr>
          <a:xfrm>
            <a:off x="2795057" y="1626613"/>
            <a:ext cx="1828318" cy="400110"/>
          </a:xfrm>
          <a:prstGeom prst="rect">
            <a:avLst/>
          </a:prstGeom>
          <a:noFill/>
        </p:spPr>
        <p:txBody>
          <a:bodyPr wrap="square" rtlCol="0">
            <a:spAutoFit/>
          </a:bodyPr>
          <a:lstStyle/>
          <a:p>
            <a:pPr algn="ctr"/>
            <a:r>
              <a:rPr lang="fr-FR"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OBIETTIVI </a:t>
            </a:r>
            <a:r>
              <a:rPr lang="fr-FR" sz="2000" dirty="0" smtClean="0"/>
              <a:t> </a:t>
            </a:r>
            <a:endParaRPr lang="fr-FR" sz="2000" dirty="0"/>
          </a:p>
        </p:txBody>
      </p:sp>
      <p:sp>
        <p:nvSpPr>
          <p:cNvPr id="11" name="CasellaDiTesto 10"/>
          <p:cNvSpPr txBox="1"/>
          <p:nvPr/>
        </p:nvSpPr>
        <p:spPr>
          <a:xfrm>
            <a:off x="6158653" y="1629607"/>
            <a:ext cx="1905000" cy="400110"/>
          </a:xfrm>
          <a:prstGeom prst="rect">
            <a:avLst/>
          </a:prstGeom>
          <a:noFill/>
        </p:spPr>
        <p:txBody>
          <a:bodyPr wrap="square" rtlCol="0">
            <a:spAutoFit/>
          </a:bodyPr>
          <a:lstStyle/>
          <a:p>
            <a:pPr algn="ctr"/>
            <a:r>
              <a:rPr lang="fr-FR"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LEVE</a:t>
            </a:r>
            <a:endParaRPr lang="fr-F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12" name="Immagine 11" descr="leviers-de-croissanc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9189" y="2008446"/>
            <a:ext cx="1995993" cy="699164"/>
          </a:xfrm>
          <a:prstGeom prst="rect">
            <a:avLst/>
          </a:prstGeom>
        </p:spPr>
      </p:pic>
      <p:sp>
        <p:nvSpPr>
          <p:cNvPr id="13" name="CasellaDiTesto 12"/>
          <p:cNvSpPr txBox="1"/>
          <p:nvPr/>
        </p:nvSpPr>
        <p:spPr>
          <a:xfrm>
            <a:off x="9436503" y="1635642"/>
            <a:ext cx="2306202" cy="400110"/>
          </a:xfrm>
          <a:prstGeom prst="rect">
            <a:avLst/>
          </a:prstGeom>
          <a:noFill/>
        </p:spPr>
        <p:txBody>
          <a:bodyPr wrap="square" rtlCol="0">
            <a:spAutoFit/>
          </a:bodyPr>
          <a:lstStyle/>
          <a:p>
            <a:pPr algn="ctr"/>
            <a:r>
              <a:rPr lang="fr-FR"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TEMI TRASVERSALI</a:t>
            </a:r>
            <a:endParaRPr lang="fr-F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14" name="Immagine 13" descr="image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00636" y="2113346"/>
            <a:ext cx="1700679" cy="912980"/>
          </a:xfrm>
          <a:prstGeom prst="rect">
            <a:avLst/>
          </a:prstGeom>
        </p:spPr>
      </p:pic>
      <p:pic>
        <p:nvPicPr>
          <p:cNvPr id="5" name="Immagine 4"/>
          <p:cNvPicPr>
            <a:picLocks noChangeAspect="1"/>
          </p:cNvPicPr>
          <p:nvPr/>
        </p:nvPicPr>
        <p:blipFill>
          <a:blip r:embed="rId5"/>
          <a:stretch>
            <a:fillRect/>
          </a:stretch>
        </p:blipFill>
        <p:spPr>
          <a:xfrm>
            <a:off x="226782" y="3133672"/>
            <a:ext cx="2453680" cy="2109219"/>
          </a:xfrm>
          <a:prstGeom prst="rect">
            <a:avLst/>
          </a:prstGeom>
        </p:spPr>
      </p:pic>
    </p:spTree>
    <p:extLst>
      <p:ext uri="{BB962C8B-B14F-4D97-AF65-F5344CB8AC3E}">
        <p14:creationId xmlns:p14="http://schemas.microsoft.com/office/powerpoint/2010/main" val="27400620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2" y="90528"/>
            <a:ext cx="10515600" cy="1325563"/>
          </a:xfrm>
        </p:spPr>
        <p:txBody>
          <a:bodyPr/>
          <a:lstStyle/>
          <a:p>
            <a:pPr algn="ctr"/>
            <a:r>
              <a:rPr lang="it-IT" sz="4000" b="1" dirty="0" smtClean="0">
                <a:solidFill>
                  <a:schemeClr val="bg1"/>
                </a:solidFill>
              </a:rPr>
              <a:t>OS 1 - </a:t>
            </a:r>
            <a:r>
              <a:rPr lang="it-IT" sz="4000" dirty="0">
                <a:solidFill>
                  <a:srgbClr val="FFFFFF"/>
                </a:solidFill>
              </a:rPr>
              <a:t>Uno spazio di cooperazione più competitivo e più intelligente</a:t>
            </a:r>
            <a:r>
              <a:rPr lang="it-IT" sz="4000" b="1" dirty="0" smtClean="0"/>
              <a:t/>
            </a:r>
            <a:br>
              <a:rPr lang="it-IT" sz="4000" b="1" dirty="0" smtClean="0"/>
            </a:br>
            <a:endParaRPr lang="it-IT" sz="4000" b="1" dirty="0"/>
          </a:p>
        </p:txBody>
      </p:sp>
      <p:sp>
        <p:nvSpPr>
          <p:cNvPr id="12" name="Elaborazione alternativa 11"/>
          <p:cNvSpPr/>
          <p:nvPr/>
        </p:nvSpPr>
        <p:spPr>
          <a:xfrm>
            <a:off x="1676304" y="1675831"/>
            <a:ext cx="1907987" cy="3455987"/>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fr-FR" sz="1600" b="1" dirty="0">
                <a:solidFill>
                  <a:srgbClr val="4E67C8"/>
                </a:solidFill>
              </a:rPr>
              <a:t>OS 1.1 </a:t>
            </a:r>
            <a:endParaRPr lang="fr-FR" sz="1600" b="1" dirty="0" smtClean="0">
              <a:solidFill>
                <a:srgbClr val="4E67C8"/>
              </a:solidFill>
            </a:endParaRPr>
          </a:p>
          <a:p>
            <a:pPr algn="ctr"/>
            <a:endParaRPr lang="fr-FR" sz="1600" b="1" dirty="0">
              <a:solidFill>
                <a:srgbClr val="4E67C8"/>
              </a:solidFill>
            </a:endParaRPr>
          </a:p>
          <a:p>
            <a:pPr algn="ctr"/>
            <a:r>
              <a:rPr lang="it-IT" sz="1600" b="1" dirty="0" smtClean="0">
                <a:solidFill>
                  <a:srgbClr val="4E67C8"/>
                </a:solidFill>
              </a:rPr>
              <a:t>Sviluppare </a:t>
            </a:r>
            <a:r>
              <a:rPr lang="it-IT" sz="1600" b="1" dirty="0">
                <a:solidFill>
                  <a:srgbClr val="4E67C8"/>
                </a:solidFill>
              </a:rPr>
              <a:t>e potenziare le capacità di ricerca e innovazione e </a:t>
            </a:r>
            <a:r>
              <a:rPr lang="it-IT" sz="1600" b="1" dirty="0" smtClean="0">
                <a:solidFill>
                  <a:srgbClr val="4E67C8"/>
                </a:solidFill>
              </a:rPr>
              <a:t>l'introduzione </a:t>
            </a:r>
            <a:r>
              <a:rPr lang="it-IT" sz="1600" b="1" dirty="0">
                <a:solidFill>
                  <a:srgbClr val="4E67C8"/>
                </a:solidFill>
              </a:rPr>
              <a:t>di tecnologie avanzate </a:t>
            </a:r>
            <a:endParaRPr lang="fr-FR" sz="1600" b="1" dirty="0">
              <a:solidFill>
                <a:srgbClr val="4E67C8"/>
              </a:solidFill>
            </a:endParaRPr>
          </a:p>
        </p:txBody>
      </p:sp>
      <p:sp>
        <p:nvSpPr>
          <p:cNvPr id="16" name="Elaborazione alternativa 15"/>
          <p:cNvSpPr/>
          <p:nvPr/>
        </p:nvSpPr>
        <p:spPr>
          <a:xfrm>
            <a:off x="3710873" y="1675831"/>
            <a:ext cx="1907987" cy="3455987"/>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fr-FR" sz="1600" b="1" dirty="0" smtClean="0">
                <a:solidFill>
                  <a:srgbClr val="4E67C8"/>
                </a:solidFill>
              </a:rPr>
              <a:t>OS 1.3 </a:t>
            </a:r>
          </a:p>
          <a:p>
            <a:pPr algn="ctr"/>
            <a:endParaRPr lang="fr-FR" sz="1600" b="1" dirty="0">
              <a:solidFill>
                <a:srgbClr val="4E67C8"/>
              </a:solidFill>
            </a:endParaRPr>
          </a:p>
          <a:p>
            <a:pPr algn="ctr"/>
            <a:r>
              <a:rPr lang="it-IT" sz="1600" b="1" dirty="0">
                <a:solidFill>
                  <a:srgbClr val="4E67C8"/>
                </a:solidFill>
              </a:rPr>
              <a:t>Rafforzare la </a:t>
            </a:r>
            <a:r>
              <a:rPr lang="it-IT" sz="1600" b="1" dirty="0" smtClean="0">
                <a:solidFill>
                  <a:srgbClr val="4E67C8"/>
                </a:solidFill>
              </a:rPr>
              <a:t>crescita </a:t>
            </a:r>
            <a:r>
              <a:rPr lang="it-IT" sz="1600" b="1" dirty="0">
                <a:solidFill>
                  <a:srgbClr val="4E67C8"/>
                </a:solidFill>
              </a:rPr>
              <a:t>sostenibile e la competitività delle PMI e la creazione di posti di lavoro, anche grazie a  investimenti produttivi </a:t>
            </a:r>
            <a:endParaRPr lang="fr-FR" sz="1600" b="1" dirty="0" smtClean="0">
              <a:solidFill>
                <a:srgbClr val="4E67C8"/>
              </a:solidFill>
            </a:endParaRPr>
          </a:p>
          <a:p>
            <a:pPr algn="ctr"/>
            <a:endParaRPr lang="fr-FR" sz="1200" dirty="0"/>
          </a:p>
          <a:p>
            <a:pPr algn="ctr"/>
            <a:endParaRPr lang="fr-FR" sz="1200" dirty="0" smtClean="0"/>
          </a:p>
          <a:p>
            <a:pPr algn="ctr"/>
            <a:endParaRPr lang="fr-FR" sz="1200" dirty="0"/>
          </a:p>
        </p:txBody>
      </p:sp>
      <p:sp>
        <p:nvSpPr>
          <p:cNvPr id="17" name="Elaborazione alternativa 16"/>
          <p:cNvSpPr/>
          <p:nvPr/>
        </p:nvSpPr>
        <p:spPr>
          <a:xfrm>
            <a:off x="7912277" y="1675831"/>
            <a:ext cx="1907987" cy="3455987"/>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fr-FR" sz="1600" b="1" dirty="0">
                <a:solidFill>
                  <a:schemeClr val="accent1"/>
                </a:solidFill>
              </a:rPr>
              <a:t>OS 1.4 </a:t>
            </a:r>
            <a:endParaRPr lang="fr-FR" sz="1600" b="1" dirty="0" smtClean="0">
              <a:solidFill>
                <a:schemeClr val="accent1"/>
              </a:solidFill>
            </a:endParaRPr>
          </a:p>
          <a:p>
            <a:pPr algn="ctr"/>
            <a:endParaRPr lang="fr-FR" sz="1600" b="1" dirty="0">
              <a:solidFill>
                <a:schemeClr val="accent1"/>
              </a:solidFill>
            </a:endParaRPr>
          </a:p>
          <a:p>
            <a:pPr algn="ctr"/>
            <a:r>
              <a:rPr lang="it-IT" sz="1600" b="1" dirty="0" smtClean="0">
                <a:solidFill>
                  <a:schemeClr val="accent1"/>
                </a:solidFill>
              </a:rPr>
              <a:t>Sviluppare </a:t>
            </a:r>
            <a:r>
              <a:rPr lang="it-IT" sz="1600" b="1" dirty="0">
                <a:solidFill>
                  <a:schemeClr val="accent1"/>
                </a:solidFill>
              </a:rPr>
              <a:t>competenze per la specializzazione intelligente, la transizione industriale e l'imprenditorialità </a:t>
            </a:r>
            <a:endParaRPr lang="fr-FR" sz="1600" b="1" dirty="0">
              <a:solidFill>
                <a:schemeClr val="accent1"/>
              </a:solidFill>
            </a:endParaRPr>
          </a:p>
        </p:txBody>
      </p:sp>
      <p:sp>
        <p:nvSpPr>
          <p:cNvPr id="18" name="Elaborazione alternativa 17"/>
          <p:cNvSpPr/>
          <p:nvPr/>
        </p:nvSpPr>
        <p:spPr>
          <a:xfrm>
            <a:off x="5832244" y="1675831"/>
            <a:ext cx="1907987" cy="3455987"/>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fr-FR" sz="1600" b="1" dirty="0" smtClean="0">
                <a:solidFill>
                  <a:srgbClr val="4E67C8"/>
                </a:solidFill>
              </a:rPr>
              <a:t>OS</a:t>
            </a:r>
            <a:r>
              <a:rPr lang="fr-FR" sz="1600" b="1" dirty="0">
                <a:solidFill>
                  <a:srgbClr val="4E67C8"/>
                </a:solidFill>
              </a:rPr>
              <a:t> </a:t>
            </a:r>
            <a:r>
              <a:rPr lang="fr-FR" sz="1600" b="1" dirty="0" smtClean="0">
                <a:solidFill>
                  <a:srgbClr val="4E67C8"/>
                </a:solidFill>
              </a:rPr>
              <a:t>1.2 </a:t>
            </a:r>
          </a:p>
          <a:p>
            <a:pPr algn="ctr"/>
            <a:endParaRPr lang="fr-FR" sz="1600" b="1" dirty="0">
              <a:solidFill>
                <a:srgbClr val="4E67C8"/>
              </a:solidFill>
            </a:endParaRPr>
          </a:p>
          <a:p>
            <a:pPr algn="ctr"/>
            <a:r>
              <a:rPr lang="it-IT" sz="1600" b="1" dirty="0" smtClean="0">
                <a:solidFill>
                  <a:srgbClr val="4E67C8"/>
                </a:solidFill>
              </a:rPr>
              <a:t>Permettere </a:t>
            </a:r>
            <a:r>
              <a:rPr lang="it-IT" sz="1600" b="1" dirty="0">
                <a:solidFill>
                  <a:srgbClr val="4E67C8"/>
                </a:solidFill>
              </a:rPr>
              <a:t>ai cittadini, alle imprese, alle organizzazioni di ricerca e alle autorità pubbliche di cogliere i vantaggi della digitalizzazione  </a:t>
            </a:r>
          </a:p>
          <a:p>
            <a:pPr algn="ctr"/>
            <a:endParaRPr lang="fr-FR" sz="1200" dirty="0" smtClean="0"/>
          </a:p>
          <a:p>
            <a:pPr algn="ctr"/>
            <a:endParaRPr lang="fr-FR" sz="1200" dirty="0"/>
          </a:p>
          <a:p>
            <a:pPr algn="ctr"/>
            <a:endParaRPr lang="fr-FR" sz="1200" dirty="0"/>
          </a:p>
        </p:txBody>
      </p:sp>
    </p:spTree>
    <p:extLst>
      <p:ext uri="{BB962C8B-B14F-4D97-AF65-F5344CB8AC3E}">
        <p14:creationId xmlns:p14="http://schemas.microsoft.com/office/powerpoint/2010/main" val="591089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8"/>
          <p:cNvSpPr>
            <a:spLocks noGrp="1"/>
          </p:cNvSpPr>
          <p:nvPr>
            <p:ph idx="1"/>
          </p:nvPr>
        </p:nvSpPr>
        <p:spPr>
          <a:xfrm>
            <a:off x="124726" y="940538"/>
            <a:ext cx="9617290" cy="5877713"/>
          </a:xfrm>
        </p:spPr>
        <p:txBody>
          <a:bodyPr/>
          <a:lstStyle/>
          <a:p>
            <a:pPr marL="0" indent="0" algn="ctr">
              <a:buNone/>
            </a:pPr>
            <a:r>
              <a:rPr lang="fr-FR" sz="1800" b="1" dirty="0">
                <a:solidFill>
                  <a:srgbClr val="4E67C8"/>
                </a:solidFill>
              </a:rPr>
              <a:t> </a:t>
            </a:r>
          </a:p>
        </p:txBody>
      </p:sp>
      <p:sp>
        <p:nvSpPr>
          <p:cNvPr id="2" name="Titolo 1"/>
          <p:cNvSpPr>
            <a:spLocks noGrp="1"/>
          </p:cNvSpPr>
          <p:nvPr>
            <p:ph type="title"/>
          </p:nvPr>
        </p:nvSpPr>
        <p:spPr>
          <a:xfrm>
            <a:off x="838202" y="365125"/>
            <a:ext cx="10515600" cy="1052403"/>
          </a:xfrm>
        </p:spPr>
        <p:txBody>
          <a:bodyPr/>
          <a:lstStyle/>
          <a:p>
            <a:pPr algn="ctr"/>
            <a:r>
              <a:rPr lang="fr-FR" dirty="0" smtClean="0">
                <a:solidFill>
                  <a:schemeClr val="bg1"/>
                </a:solidFill>
              </a:rPr>
              <a:t>OS1 - </a:t>
            </a:r>
            <a:r>
              <a:rPr lang="fr-FR" dirty="0" err="1" smtClean="0">
                <a:solidFill>
                  <a:schemeClr val="bg1"/>
                </a:solidFill>
              </a:rPr>
              <a:t>Obiettivi</a:t>
            </a:r>
            <a:r>
              <a:rPr lang="fr-FR" dirty="0" smtClean="0">
                <a:solidFill>
                  <a:schemeClr val="bg1"/>
                </a:solidFill>
              </a:rPr>
              <a:t> </a:t>
            </a:r>
            <a:r>
              <a:rPr lang="fr-FR" dirty="0" err="1" smtClean="0">
                <a:solidFill>
                  <a:schemeClr val="bg1"/>
                </a:solidFill>
              </a:rPr>
              <a:t>specifici</a:t>
            </a:r>
            <a:r>
              <a:rPr lang="fr-FR" dirty="0" smtClean="0">
                <a:solidFill>
                  <a:schemeClr val="bg1"/>
                </a:solidFill>
              </a:rPr>
              <a:t> e </a:t>
            </a:r>
            <a:r>
              <a:rPr lang="fr-FR" dirty="0" err="1" smtClean="0">
                <a:solidFill>
                  <a:schemeClr val="bg1"/>
                </a:solidFill>
              </a:rPr>
              <a:t>azioni</a:t>
            </a:r>
            <a:r>
              <a:rPr lang="fr-FR" dirty="0" smtClean="0">
                <a:solidFill>
                  <a:schemeClr val="bg1"/>
                </a:solidFill>
              </a:rPr>
              <a:t> </a:t>
            </a:r>
            <a:r>
              <a:rPr lang="fr-FR" dirty="0" err="1" smtClean="0">
                <a:solidFill>
                  <a:schemeClr val="bg1"/>
                </a:solidFill>
              </a:rPr>
              <a:t>possibili</a:t>
            </a:r>
            <a:r>
              <a:rPr lang="fr-FR" dirty="0" smtClean="0">
                <a:solidFill>
                  <a:schemeClr val="bg1"/>
                </a:solidFill>
              </a:rPr>
              <a:t> </a:t>
            </a:r>
            <a:endParaRPr lang="fr-FR" dirty="0">
              <a:solidFill>
                <a:schemeClr val="bg1"/>
              </a:solidFill>
            </a:endParaRPr>
          </a:p>
        </p:txBody>
      </p:sp>
      <p:graphicFrame>
        <p:nvGraphicFramePr>
          <p:cNvPr id="16" name="Tabella 15"/>
          <p:cNvGraphicFramePr>
            <a:graphicFrameLocks noGrp="1"/>
          </p:cNvGraphicFramePr>
          <p:nvPr>
            <p:extLst>
              <p:ext uri="{D42A27DB-BD31-4B8C-83A1-F6EECF244321}">
                <p14:modId xmlns:p14="http://schemas.microsoft.com/office/powerpoint/2010/main" val="1640364934"/>
              </p:ext>
            </p:extLst>
          </p:nvPr>
        </p:nvGraphicFramePr>
        <p:xfrm>
          <a:off x="2825512" y="1558794"/>
          <a:ext cx="9036785" cy="4022237"/>
        </p:xfrm>
        <a:graphic>
          <a:graphicData uri="http://schemas.openxmlformats.org/drawingml/2006/table">
            <a:tbl>
              <a:tblPr firstRow="1" bandRow="1">
                <a:tableStyleId>{2D5ABB26-0587-4C30-8999-92F81FD0307C}</a:tableStyleId>
              </a:tblPr>
              <a:tblGrid>
                <a:gridCol w="3058014"/>
                <a:gridCol w="5978771"/>
              </a:tblGrid>
              <a:tr h="491917">
                <a:tc>
                  <a:txBody>
                    <a:bodyPr/>
                    <a:lstStyle/>
                    <a:p>
                      <a:pPr algn="ctr"/>
                      <a:endParaRPr lang="fr-FR" sz="1400" b="1" dirty="0" smtClean="0">
                        <a:solidFill>
                          <a:schemeClr val="accent1"/>
                        </a:solidFill>
                      </a:endParaRPr>
                    </a:p>
                    <a:p>
                      <a:pPr algn="ctr"/>
                      <a:r>
                        <a:rPr lang="fr-FR" sz="1400" b="1" dirty="0" smtClean="0">
                          <a:solidFill>
                            <a:schemeClr val="accent1"/>
                          </a:solidFill>
                        </a:rPr>
                        <a:t>OBIETTIVI</a:t>
                      </a:r>
                      <a:r>
                        <a:rPr lang="fr-FR" sz="1400" b="1" baseline="0" dirty="0" smtClean="0">
                          <a:solidFill>
                            <a:schemeClr val="accent1"/>
                          </a:solidFill>
                        </a:rPr>
                        <a:t> SPECIFICI</a:t>
                      </a:r>
                      <a:endParaRPr lang="fr-FR" sz="1400" b="1" dirty="0" smtClean="0">
                        <a:solidFill>
                          <a:schemeClr val="accent1"/>
                        </a:solidFill>
                      </a:endParaRP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noFill/>
                  </a:tcPr>
                </a:tc>
                <a:tc>
                  <a:txBody>
                    <a:bodyPr/>
                    <a:lstStyle/>
                    <a:p>
                      <a:pPr marL="0" indent="0" algn="ctr"/>
                      <a:endParaRPr lang="fr-FR" sz="1400" b="1" kern="1200" noProof="0" dirty="0" smtClean="0">
                        <a:solidFill>
                          <a:schemeClr val="accent1"/>
                        </a:solidFill>
                        <a:effectLst/>
                        <a:latin typeface="+mn-lt"/>
                        <a:ea typeface="+mn-ea"/>
                        <a:cs typeface="+mn-cs"/>
                      </a:endParaRPr>
                    </a:p>
                    <a:p>
                      <a:pPr marL="0" indent="0" algn="ctr"/>
                      <a:r>
                        <a:rPr lang="fr-FR" sz="1400" b="1" kern="1200" noProof="0" dirty="0" smtClean="0">
                          <a:solidFill>
                            <a:schemeClr val="accent1"/>
                          </a:solidFill>
                          <a:effectLst/>
                          <a:latin typeface="+mn-lt"/>
                          <a:ea typeface="+mn-ea"/>
                          <a:cs typeface="+mn-cs"/>
                        </a:rPr>
                        <a:t>AZIONI POSSIBILI </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r h="3504078">
                <a:tc>
                  <a:txBody>
                    <a:bodyPr/>
                    <a:lstStyle/>
                    <a:p>
                      <a:endParaRPr lang="fr-FR" sz="1800" kern="1200" dirty="0" smtClean="0">
                        <a:solidFill>
                          <a:srgbClr val="4E67C8"/>
                        </a:solidFill>
                        <a:effectLst/>
                        <a:latin typeface="+mn-lt"/>
                        <a:ea typeface="+mn-ea"/>
                        <a:cs typeface="+mn-cs"/>
                      </a:endParaRPr>
                    </a:p>
                    <a:p>
                      <a:endParaRPr lang="fr-FR" sz="1800" kern="1200" dirty="0" smtClean="0">
                        <a:solidFill>
                          <a:schemeClr val="bg1"/>
                        </a:solidFill>
                        <a:effectLst/>
                        <a:latin typeface="+mn-lt"/>
                        <a:ea typeface="+mn-ea"/>
                        <a:cs typeface="+mn-cs"/>
                      </a:endParaRPr>
                    </a:p>
                    <a:p>
                      <a:endParaRPr lang="fr-FR" sz="1800" kern="1200" dirty="0" smtClean="0">
                        <a:solidFill>
                          <a:schemeClr val="bg1"/>
                        </a:solidFill>
                        <a:effectLst/>
                        <a:latin typeface="+mn-lt"/>
                        <a:ea typeface="+mn-ea"/>
                        <a:cs typeface="+mn-cs"/>
                      </a:endParaRPr>
                    </a:p>
                    <a:p>
                      <a:endParaRPr lang="fr-FR" sz="1800" kern="1200" dirty="0" smtClean="0">
                        <a:solidFill>
                          <a:schemeClr val="bg1"/>
                        </a:solidFill>
                        <a:effectLst/>
                        <a:latin typeface="+mn-lt"/>
                        <a:ea typeface="+mn-ea"/>
                        <a:cs typeface="+mn-cs"/>
                      </a:endParaRPr>
                    </a:p>
                    <a:p>
                      <a:r>
                        <a:rPr lang="fr-FR" sz="1800" b="1" kern="1200" dirty="0" smtClean="0">
                          <a:solidFill>
                            <a:schemeClr val="accent1"/>
                          </a:solidFill>
                          <a:effectLst/>
                          <a:latin typeface="+mn-lt"/>
                          <a:ea typeface="+mn-ea"/>
                          <a:cs typeface="+mn-cs"/>
                        </a:rPr>
                        <a:t>1.1.1</a:t>
                      </a:r>
                      <a:r>
                        <a:rPr lang="fr-FR" sz="1800" b="1" kern="1200" baseline="0" dirty="0" smtClean="0">
                          <a:solidFill>
                            <a:schemeClr val="accent1"/>
                          </a:solidFill>
                          <a:effectLst/>
                          <a:latin typeface="+mn-lt"/>
                          <a:ea typeface="+mn-ea"/>
                          <a:cs typeface="+mn-cs"/>
                        </a:rPr>
                        <a:t> </a:t>
                      </a:r>
                      <a:r>
                        <a:rPr lang="fr-FR" sz="1800" b="1" kern="1200" dirty="0" smtClean="0">
                          <a:solidFill>
                            <a:schemeClr val="accent1"/>
                          </a:solidFill>
                          <a:effectLst/>
                          <a:latin typeface="+mn-lt"/>
                          <a:ea typeface="+mn-ea"/>
                          <a:cs typeface="+mn-cs"/>
                        </a:rPr>
                        <a:t>OS 1.1 </a:t>
                      </a:r>
                      <a:r>
                        <a:rPr lang="it-IT" sz="1800" b="1" kern="1200" dirty="0" smtClean="0">
                          <a:solidFill>
                            <a:schemeClr val="accent1"/>
                          </a:solidFill>
                          <a:effectLst/>
                          <a:latin typeface="+mn-lt"/>
                          <a:ea typeface="+mn-ea"/>
                          <a:cs typeface="+mn-cs"/>
                        </a:rPr>
                        <a:t>Sviluppare e potenziare le capacità di ricerca e innovazione e l'introduzione di tecnologie avanzate</a:t>
                      </a:r>
                      <a:r>
                        <a:rPr lang="it-IT" b="1" dirty="0" smtClean="0">
                          <a:solidFill>
                            <a:schemeClr val="accent1"/>
                          </a:solidFill>
                          <a:effectLst/>
                        </a:rPr>
                        <a:t> </a:t>
                      </a:r>
                      <a:endParaRPr lang="fr-FR" sz="1800" b="1" dirty="0" smtClean="0">
                        <a:solidFill>
                          <a:schemeClr val="accent1"/>
                        </a:solidFill>
                      </a:endParaRP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noFill/>
                  </a:tcPr>
                </a:tc>
                <a:tc>
                  <a:txBody>
                    <a:bodyPr/>
                    <a:lstStyle/>
                    <a:p>
                      <a:r>
                        <a:rPr lang="fr-FR" sz="1800" kern="1200" dirty="0" smtClean="0">
                          <a:solidFill>
                            <a:srgbClr val="4E67C8"/>
                          </a:solidFill>
                          <a:effectLst/>
                          <a:latin typeface="+mn-lt"/>
                          <a:ea typeface="+mn-ea"/>
                          <a:cs typeface="+mn-cs"/>
                        </a:rPr>
                        <a:t>A.</a:t>
                      </a:r>
                      <a:r>
                        <a:rPr lang="fr-FR" sz="1800" b="1" kern="1200" dirty="0" smtClean="0">
                          <a:solidFill>
                            <a:srgbClr val="4E67C8"/>
                          </a:solidFill>
                          <a:effectLst/>
                          <a:latin typeface="+mn-lt"/>
                          <a:ea typeface="+mn-ea"/>
                          <a:cs typeface="+mn-cs"/>
                        </a:rPr>
                        <a:t>1.1.1 </a:t>
                      </a:r>
                      <a:r>
                        <a:rPr lang="it-IT" sz="1800" kern="1200" noProof="0" dirty="0" smtClean="0">
                          <a:solidFill>
                            <a:schemeClr val="accent1"/>
                          </a:solidFill>
                          <a:effectLst/>
                          <a:latin typeface="+mn-lt"/>
                          <a:ea typeface="+mn-ea"/>
                          <a:cs typeface="+mn-cs"/>
                        </a:rPr>
                        <a:t>Azioni</a:t>
                      </a:r>
                      <a:r>
                        <a:rPr lang="fr-FR" sz="1800" b="1" kern="1200" dirty="0" smtClean="0">
                          <a:solidFill>
                            <a:schemeClr val="accent1"/>
                          </a:solidFill>
                          <a:effectLst/>
                          <a:latin typeface="+mn-lt"/>
                          <a:ea typeface="+mn-ea"/>
                          <a:cs typeface="+mn-cs"/>
                        </a:rPr>
                        <a:t> </a:t>
                      </a:r>
                      <a:r>
                        <a:rPr lang="fr-FR" sz="1800" kern="1200" dirty="0" smtClean="0">
                          <a:solidFill>
                            <a:schemeClr val="accent1"/>
                          </a:solidFill>
                          <a:effectLst/>
                          <a:latin typeface="+mn-lt"/>
                          <a:ea typeface="+mn-ea"/>
                          <a:cs typeface="+mn-cs"/>
                        </a:rPr>
                        <a:t>di</a:t>
                      </a:r>
                      <a:r>
                        <a:rPr lang="fr-FR" sz="1800" b="1" kern="1200" dirty="0" smtClean="0">
                          <a:solidFill>
                            <a:schemeClr val="accent1"/>
                          </a:solidFill>
                          <a:effectLst/>
                          <a:latin typeface="+mn-lt"/>
                          <a:ea typeface="+mn-ea"/>
                          <a:cs typeface="+mn-cs"/>
                        </a:rPr>
                        <a:t> </a:t>
                      </a:r>
                      <a:r>
                        <a:rPr lang="it-IT" sz="1800" kern="1200" dirty="0" smtClean="0">
                          <a:solidFill>
                            <a:schemeClr val="accent1"/>
                          </a:solidFill>
                          <a:effectLst/>
                          <a:latin typeface="+mn-lt"/>
                          <a:ea typeface="+mn-ea"/>
                          <a:cs typeface="+mn-cs"/>
                        </a:rPr>
                        <a:t>creazione e rafforzamento di reti di innovazione e di ricerca transfrontaliere, in settori prioritari per entrambe le regioni,  (microelettronica, energie rinnovabili, biotecnologie, agricoltura, agroalimentare, salute, soprattutto in contrasto con COVID 19), promuovendo l'inclusione delle PMI anche nella creazione di nuove opportunità imprenditoriali e occupazionali</a:t>
                      </a:r>
                    </a:p>
                    <a:p>
                      <a:endParaRPr lang="it-IT" sz="1800" b="0" kern="1200" dirty="0" smtClean="0">
                        <a:solidFill>
                          <a:schemeClr val="accent1"/>
                        </a:solidFill>
                        <a:effectLst/>
                        <a:latin typeface="+mn-lt"/>
                        <a:ea typeface="+mn-ea"/>
                        <a:cs typeface="+mn-cs"/>
                      </a:endParaRPr>
                    </a:p>
                    <a:p>
                      <a:r>
                        <a:rPr lang="fr-FR" sz="1800" b="0" kern="1200" dirty="0" smtClean="0">
                          <a:solidFill>
                            <a:srgbClr val="4E67C8"/>
                          </a:solidFill>
                          <a:effectLst/>
                          <a:latin typeface="+mn-lt"/>
                          <a:ea typeface="+mn-ea"/>
                          <a:cs typeface="+mn-cs"/>
                        </a:rPr>
                        <a:t>A.1.1.2 </a:t>
                      </a:r>
                      <a:r>
                        <a:rPr lang="it-IT" sz="1800" kern="1200" dirty="0" smtClean="0">
                          <a:solidFill>
                            <a:srgbClr val="4E67C8"/>
                          </a:solidFill>
                          <a:effectLst/>
                          <a:latin typeface="+mn-lt"/>
                          <a:ea typeface="+mn-ea"/>
                          <a:cs typeface="+mn-cs"/>
                        </a:rPr>
                        <a:t>Azioni di sostegno allo sviluppo di tecnologie avanzate e favorire il loro trasferimento sul mercato (approccio </a:t>
                      </a:r>
                      <a:r>
                        <a:rPr lang="it-IT" sz="1800" i="1" kern="1200" dirty="0" err="1" smtClean="0">
                          <a:solidFill>
                            <a:srgbClr val="4E67C8"/>
                          </a:solidFill>
                          <a:effectLst/>
                          <a:latin typeface="+mn-lt"/>
                          <a:ea typeface="+mn-ea"/>
                          <a:cs typeface="+mn-cs"/>
                        </a:rPr>
                        <a:t>close</a:t>
                      </a:r>
                      <a:r>
                        <a:rPr lang="it-IT" sz="1800" i="1" kern="1200" dirty="0" smtClean="0">
                          <a:solidFill>
                            <a:srgbClr val="4E67C8"/>
                          </a:solidFill>
                          <a:effectLst/>
                          <a:latin typeface="+mn-lt"/>
                          <a:ea typeface="+mn-ea"/>
                          <a:cs typeface="+mn-cs"/>
                        </a:rPr>
                        <a:t> to market</a:t>
                      </a:r>
                      <a:r>
                        <a:rPr lang="it-IT" sz="1800" kern="1200" dirty="0" smtClean="0">
                          <a:solidFill>
                            <a:srgbClr val="4E67C8"/>
                          </a:solidFill>
                          <a:effectLst/>
                          <a:latin typeface="+mn-lt"/>
                          <a:ea typeface="+mn-ea"/>
                          <a:cs typeface="+mn-cs"/>
                        </a:rPr>
                        <a:t>), nonché lo sviluppo congiunto di prodotti e servizi ad alta tecnologia e/o per la transizione energetica e ambientale</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tcPr>
                </a:tc>
              </a:tr>
            </a:tbl>
          </a:graphicData>
        </a:graphic>
      </p:graphicFrame>
      <p:sp>
        <p:nvSpPr>
          <p:cNvPr id="7" name="Rettangolo arrotondato 6"/>
          <p:cNvSpPr/>
          <p:nvPr/>
        </p:nvSpPr>
        <p:spPr>
          <a:xfrm>
            <a:off x="124726" y="2360579"/>
            <a:ext cx="2410411" cy="141260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it-IT" b="1" i="1" dirty="0" smtClean="0">
                <a:solidFill>
                  <a:srgbClr val="4E67C8"/>
                </a:solidFill>
              </a:rPr>
              <a:t>Rafforzamento e ampliamento di ecosistemi di innovazione e raccordo con PMI</a:t>
            </a:r>
            <a:endParaRPr lang="fr-FR" b="1" i="1" dirty="0">
              <a:solidFill>
                <a:srgbClr val="4E67C8"/>
              </a:solidFill>
            </a:endParaRPr>
          </a:p>
        </p:txBody>
      </p:sp>
      <p:sp>
        <p:nvSpPr>
          <p:cNvPr id="10" name="Rettangolo arrotondato 9"/>
          <p:cNvSpPr/>
          <p:nvPr/>
        </p:nvSpPr>
        <p:spPr>
          <a:xfrm>
            <a:off x="124726" y="3947692"/>
            <a:ext cx="2410411" cy="141260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it-IT" b="1" i="1" dirty="0" smtClean="0">
                <a:solidFill>
                  <a:srgbClr val="4E67C8"/>
                </a:solidFill>
              </a:rPr>
              <a:t>Sviluppo e trasferimento tecnologie </a:t>
            </a:r>
            <a:r>
              <a:rPr lang="it-IT" b="1" i="1" dirty="0" err="1" smtClean="0">
                <a:solidFill>
                  <a:srgbClr val="4E67C8"/>
                </a:solidFill>
              </a:rPr>
              <a:t>close</a:t>
            </a:r>
            <a:r>
              <a:rPr lang="it-IT" b="1" i="1" dirty="0" smtClean="0">
                <a:solidFill>
                  <a:srgbClr val="4E67C8"/>
                </a:solidFill>
              </a:rPr>
              <a:t> to market</a:t>
            </a:r>
            <a:endParaRPr lang="fr-FR" b="1" i="1" dirty="0">
              <a:solidFill>
                <a:srgbClr val="4E67C8"/>
              </a:solidFill>
            </a:endParaRPr>
          </a:p>
        </p:txBody>
      </p:sp>
    </p:spTree>
    <p:extLst>
      <p:ext uri="{BB962C8B-B14F-4D97-AF65-F5344CB8AC3E}">
        <p14:creationId xmlns:p14="http://schemas.microsoft.com/office/powerpoint/2010/main" val="292021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2" y="365125"/>
            <a:ext cx="10515600" cy="1052403"/>
          </a:xfrm>
        </p:spPr>
        <p:txBody>
          <a:bodyPr/>
          <a:lstStyle/>
          <a:p>
            <a:pPr algn="ctr"/>
            <a:r>
              <a:rPr lang="it-IT" smtClean="0">
                <a:solidFill>
                  <a:schemeClr val="bg1"/>
                </a:solidFill>
              </a:rPr>
              <a:t>OS1 Obiettivi specifici e azioni possibili </a:t>
            </a:r>
            <a:endParaRPr lang="it-IT">
              <a:solidFill>
                <a:schemeClr val="bg1"/>
              </a:solidFill>
            </a:endParaRPr>
          </a:p>
        </p:txBody>
      </p:sp>
      <p:graphicFrame>
        <p:nvGraphicFramePr>
          <p:cNvPr id="16" name="Tabella 15"/>
          <p:cNvGraphicFramePr>
            <a:graphicFrameLocks noGrp="1"/>
          </p:cNvGraphicFramePr>
          <p:nvPr>
            <p:extLst>
              <p:ext uri="{D42A27DB-BD31-4B8C-83A1-F6EECF244321}">
                <p14:modId xmlns:p14="http://schemas.microsoft.com/office/powerpoint/2010/main" val="3656663708"/>
              </p:ext>
            </p:extLst>
          </p:nvPr>
        </p:nvGraphicFramePr>
        <p:xfrm>
          <a:off x="2651572" y="1520879"/>
          <a:ext cx="9224682" cy="4024575"/>
        </p:xfrm>
        <a:graphic>
          <a:graphicData uri="http://schemas.openxmlformats.org/drawingml/2006/table">
            <a:tbl>
              <a:tblPr firstRow="1" bandRow="1">
                <a:tableStyleId>{2D5ABB26-0587-4C30-8999-92F81FD0307C}</a:tableStyleId>
              </a:tblPr>
              <a:tblGrid>
                <a:gridCol w="3121597"/>
                <a:gridCol w="6103085"/>
              </a:tblGrid>
              <a:tr h="485624">
                <a:tc>
                  <a:txBody>
                    <a:bodyPr/>
                    <a:lstStyle/>
                    <a:p>
                      <a:pPr algn="ctr"/>
                      <a:endParaRPr lang="fr-FR" sz="1400" b="1" dirty="0" smtClean="0">
                        <a:solidFill>
                          <a:schemeClr val="accent1"/>
                        </a:solidFill>
                      </a:endParaRPr>
                    </a:p>
                    <a:p>
                      <a:pPr algn="ctr"/>
                      <a:r>
                        <a:rPr lang="fr-FR" sz="1400" b="1" dirty="0" smtClean="0">
                          <a:solidFill>
                            <a:schemeClr val="accent1"/>
                          </a:solidFill>
                        </a:rPr>
                        <a:t>OBIETTIVI SPECICIFI </a:t>
                      </a: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noFill/>
                  </a:tcPr>
                </a:tc>
                <a:tc>
                  <a:txBody>
                    <a:bodyPr/>
                    <a:lstStyle/>
                    <a:p>
                      <a:pPr marL="0" indent="0" algn="ctr"/>
                      <a:endParaRPr lang="fr-FR" sz="1400" b="1" kern="1200" noProof="0" dirty="0" smtClean="0">
                        <a:solidFill>
                          <a:schemeClr val="accent1"/>
                        </a:solidFill>
                        <a:effectLst/>
                        <a:latin typeface="+mn-lt"/>
                        <a:ea typeface="+mn-ea"/>
                        <a:cs typeface="+mn-cs"/>
                      </a:endParaRPr>
                    </a:p>
                    <a:p>
                      <a:pPr marL="0" indent="0" algn="ctr"/>
                      <a:r>
                        <a:rPr lang="fr-FR" sz="1400" b="1" kern="1200" noProof="0" dirty="0" smtClean="0">
                          <a:solidFill>
                            <a:schemeClr val="accent1"/>
                          </a:solidFill>
                          <a:effectLst/>
                          <a:latin typeface="+mn-lt"/>
                          <a:ea typeface="+mn-ea"/>
                          <a:cs typeface="+mn-cs"/>
                        </a:rPr>
                        <a:t>AZIONI POSSIBILI</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38100" cap="flat" cmpd="sng" algn="ctr">
                      <a:solidFill>
                        <a:srgbClr val="4E67C8"/>
                      </a:solidFill>
                      <a:prstDash val="solid"/>
                      <a:round/>
                      <a:headEnd type="none" w="med" len="med"/>
                      <a:tailEnd type="none" w="med" len="med"/>
                    </a:lnT>
                    <a:lnB w="12700" cap="flat" cmpd="sng" algn="ctr">
                      <a:solidFill>
                        <a:srgbClr val="4E67C8"/>
                      </a:solidFill>
                      <a:prstDash val="solid"/>
                      <a:round/>
                      <a:headEnd type="none" w="med" len="med"/>
                      <a:tailEnd type="none" w="med" len="med"/>
                    </a:lnB>
                  </a:tcPr>
                </a:tc>
              </a:tr>
              <a:tr h="3506416">
                <a:tc>
                  <a:txBody>
                    <a:bodyPr/>
                    <a:lstStyle/>
                    <a:p>
                      <a:endParaRPr lang="fr-FR" sz="1800" kern="1200" dirty="0" smtClean="0">
                        <a:solidFill>
                          <a:srgbClr val="4E67C8"/>
                        </a:solidFill>
                        <a:effectLst/>
                        <a:latin typeface="+mn-lt"/>
                        <a:ea typeface="+mn-ea"/>
                        <a:cs typeface="+mn-cs"/>
                      </a:endParaRPr>
                    </a:p>
                    <a:p>
                      <a:endParaRPr lang="fr-FR" sz="1800" kern="1200" dirty="0" smtClean="0">
                        <a:solidFill>
                          <a:schemeClr val="bg1"/>
                        </a:solidFill>
                        <a:effectLst/>
                        <a:latin typeface="+mn-lt"/>
                        <a:ea typeface="+mn-ea"/>
                        <a:cs typeface="+mn-cs"/>
                      </a:endParaRPr>
                    </a:p>
                    <a:p>
                      <a:endParaRPr lang="fr-FR" sz="1800" kern="1200" dirty="0" smtClean="0">
                        <a:solidFill>
                          <a:schemeClr val="bg1"/>
                        </a:solidFill>
                        <a:effectLst/>
                        <a:latin typeface="+mn-lt"/>
                        <a:ea typeface="+mn-ea"/>
                        <a:cs typeface="+mn-cs"/>
                      </a:endParaRPr>
                    </a:p>
                    <a:p>
                      <a:endParaRPr lang="fr-FR" sz="1800" kern="1200" dirty="0" smtClean="0">
                        <a:solidFill>
                          <a:schemeClr val="bg1"/>
                        </a:solidFill>
                        <a:effectLst/>
                        <a:latin typeface="+mn-lt"/>
                        <a:ea typeface="+mn-ea"/>
                        <a:cs typeface="+mn-cs"/>
                      </a:endParaRPr>
                    </a:p>
                    <a:p>
                      <a:r>
                        <a:rPr lang="fr-FR" sz="1800" b="1" kern="1200" dirty="0" smtClean="0">
                          <a:solidFill>
                            <a:srgbClr val="4E67C8"/>
                          </a:solidFill>
                          <a:effectLst/>
                          <a:latin typeface="+mn-lt"/>
                          <a:ea typeface="+mn-ea"/>
                          <a:cs typeface="+mn-cs"/>
                        </a:rPr>
                        <a:t>2.</a:t>
                      </a:r>
                      <a:r>
                        <a:rPr lang="fr-FR" sz="1800" b="1" kern="1200" baseline="0" dirty="0" smtClean="0">
                          <a:solidFill>
                            <a:srgbClr val="4E67C8"/>
                          </a:solidFill>
                          <a:effectLst/>
                          <a:latin typeface="+mn-lt"/>
                          <a:ea typeface="+mn-ea"/>
                          <a:cs typeface="+mn-cs"/>
                        </a:rPr>
                        <a:t> </a:t>
                      </a:r>
                      <a:r>
                        <a:rPr lang="fr-FR" sz="1800" b="1" kern="1200" dirty="0" smtClean="0">
                          <a:solidFill>
                            <a:srgbClr val="4E67C8"/>
                          </a:solidFill>
                          <a:effectLst/>
                          <a:latin typeface="+mn-lt"/>
                          <a:ea typeface="+mn-ea"/>
                          <a:cs typeface="+mn-cs"/>
                        </a:rPr>
                        <a:t>OS 1.3  </a:t>
                      </a:r>
                      <a:r>
                        <a:rPr lang="it-IT" sz="1800" b="1" kern="1200" dirty="0" smtClean="0">
                          <a:solidFill>
                            <a:srgbClr val="4E67C8"/>
                          </a:solidFill>
                          <a:effectLst/>
                          <a:latin typeface="+mn-lt"/>
                          <a:ea typeface="+mn-ea"/>
                          <a:cs typeface="+mn-cs"/>
                        </a:rPr>
                        <a:t>Rafforzare la crescita sostenibile e la competitività delle PMI e la creazione di posti di lavoro, anche grazie a  investimenti produttivi</a:t>
                      </a:r>
                      <a:r>
                        <a:rPr lang="it-IT" b="1" dirty="0" smtClean="0">
                          <a:solidFill>
                            <a:srgbClr val="4E67C8"/>
                          </a:solidFill>
                          <a:effectLst/>
                        </a:rPr>
                        <a:t> </a:t>
                      </a:r>
                      <a:endParaRPr lang="fr-FR" sz="1800" b="1" dirty="0" smtClean="0">
                        <a:solidFill>
                          <a:srgbClr val="4E67C8"/>
                        </a:solidFill>
                      </a:endParaRPr>
                    </a:p>
                  </a:txBody>
                  <a:tcPr>
                    <a:lnL w="38100" cap="flat" cmpd="sng" algn="ctr">
                      <a:solidFill>
                        <a:srgbClr val="4E67C8"/>
                      </a:solidFill>
                      <a:prstDash val="solid"/>
                      <a:round/>
                      <a:headEnd type="none" w="med" len="med"/>
                      <a:tailEnd type="none" w="med" len="med"/>
                    </a:lnL>
                    <a:lnR w="127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noFill/>
                  </a:tcPr>
                </a:tc>
                <a:tc>
                  <a:txBody>
                    <a:bodyPr/>
                    <a:lstStyle/>
                    <a:p>
                      <a:r>
                        <a:rPr lang="fr-FR" sz="1800" kern="1200" dirty="0" smtClean="0">
                          <a:solidFill>
                            <a:srgbClr val="4E67C8"/>
                          </a:solidFill>
                          <a:effectLst/>
                          <a:latin typeface="+mn-lt"/>
                          <a:ea typeface="+mn-ea"/>
                          <a:cs typeface="+mn-cs"/>
                        </a:rPr>
                        <a:t>A.</a:t>
                      </a:r>
                      <a:r>
                        <a:rPr lang="fr-FR" sz="1800" b="1" kern="1200" dirty="0" smtClean="0">
                          <a:solidFill>
                            <a:srgbClr val="4E67C8"/>
                          </a:solidFill>
                          <a:effectLst/>
                          <a:latin typeface="+mn-lt"/>
                          <a:ea typeface="+mn-ea"/>
                          <a:cs typeface="+mn-cs"/>
                        </a:rPr>
                        <a:t>1.1.1 </a:t>
                      </a:r>
                      <a:r>
                        <a:rPr lang="it-IT" sz="1800" kern="1200" dirty="0" smtClean="0">
                          <a:solidFill>
                            <a:srgbClr val="4E67C8"/>
                          </a:solidFill>
                          <a:effectLst/>
                          <a:latin typeface="+mn-lt"/>
                          <a:ea typeface="+mn-ea"/>
                          <a:cs typeface="+mn-cs"/>
                        </a:rPr>
                        <a:t>Azioni di sostegno allo sviluppo delle PMI innovative nei settori «</a:t>
                      </a:r>
                      <a:r>
                        <a:rPr lang="it-IT" sz="1800" kern="1200" dirty="0" err="1" smtClean="0">
                          <a:solidFill>
                            <a:srgbClr val="4E67C8"/>
                          </a:solidFill>
                          <a:effectLst/>
                          <a:latin typeface="+mn-lt"/>
                          <a:ea typeface="+mn-ea"/>
                          <a:cs typeface="+mn-cs"/>
                        </a:rPr>
                        <a:t>Innovation</a:t>
                      </a:r>
                      <a:r>
                        <a:rPr lang="it-IT" sz="1800" kern="1200" dirty="0" smtClean="0">
                          <a:solidFill>
                            <a:srgbClr val="4E67C8"/>
                          </a:solidFill>
                          <a:effectLst/>
                          <a:latin typeface="+mn-lt"/>
                          <a:ea typeface="+mn-ea"/>
                          <a:cs typeface="+mn-cs"/>
                        </a:rPr>
                        <a:t> </a:t>
                      </a:r>
                      <a:r>
                        <a:rPr lang="it-IT" sz="1800" kern="1200" dirty="0" err="1" smtClean="0">
                          <a:solidFill>
                            <a:srgbClr val="4E67C8"/>
                          </a:solidFill>
                          <a:effectLst/>
                          <a:latin typeface="+mn-lt"/>
                          <a:ea typeface="+mn-ea"/>
                          <a:cs typeface="+mn-cs"/>
                        </a:rPr>
                        <a:t>driven</a:t>
                      </a:r>
                      <a:r>
                        <a:rPr lang="it-IT" sz="1800" kern="1200" dirty="0" smtClean="0">
                          <a:solidFill>
                            <a:srgbClr val="4E67C8"/>
                          </a:solidFill>
                          <a:effectLst/>
                          <a:latin typeface="+mn-lt"/>
                          <a:ea typeface="+mn-ea"/>
                          <a:cs typeface="+mn-cs"/>
                        </a:rPr>
                        <a:t>» di interesse comune e sviluppare la creazione di cluster, start-up, spin off, living </a:t>
                      </a:r>
                      <a:r>
                        <a:rPr lang="it-IT" sz="1800" kern="1200" dirty="0" err="1" smtClean="0">
                          <a:solidFill>
                            <a:srgbClr val="4E67C8"/>
                          </a:solidFill>
                          <a:effectLst/>
                          <a:latin typeface="+mn-lt"/>
                          <a:ea typeface="+mn-ea"/>
                          <a:cs typeface="+mn-cs"/>
                        </a:rPr>
                        <a:t>labs</a:t>
                      </a:r>
                      <a:r>
                        <a:rPr lang="it-IT" sz="1800" kern="1200" dirty="0" smtClean="0">
                          <a:solidFill>
                            <a:srgbClr val="4E67C8"/>
                          </a:solidFill>
                          <a:effectLst/>
                          <a:latin typeface="+mn-lt"/>
                          <a:ea typeface="+mn-ea"/>
                          <a:cs typeface="+mn-cs"/>
                        </a:rPr>
                        <a:t> e servizi imprenditoriali mirati su settori di interesse transfrontalieri comuni</a:t>
                      </a:r>
                      <a:endParaRPr lang="it-IT" sz="18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800" b="1" kern="1200" dirty="0" smtClean="0">
                          <a:solidFill>
                            <a:srgbClr val="4E67C8"/>
                          </a:solidFill>
                          <a:effectLst/>
                          <a:latin typeface="+mn-lt"/>
                          <a:ea typeface="+mn-ea"/>
                          <a:cs typeface="+mn-cs"/>
                        </a:rPr>
                        <a:t>A.1.1.2 </a:t>
                      </a:r>
                      <a:r>
                        <a:rPr lang="it-IT" sz="1800" kern="1200" dirty="0" smtClean="0">
                          <a:solidFill>
                            <a:srgbClr val="4E67C8"/>
                          </a:solidFill>
                          <a:effectLst/>
                          <a:latin typeface="+mn-lt"/>
                          <a:ea typeface="+mn-ea"/>
                          <a:cs typeface="+mn-cs"/>
                        </a:rPr>
                        <a:t>Azioni di</a:t>
                      </a:r>
                      <a:r>
                        <a:rPr lang="it-IT" sz="1800" b="1" kern="1200" dirty="0" smtClean="0">
                          <a:solidFill>
                            <a:srgbClr val="4E67C8"/>
                          </a:solidFill>
                          <a:effectLst/>
                          <a:latin typeface="+mn-lt"/>
                          <a:ea typeface="+mn-ea"/>
                          <a:cs typeface="+mn-cs"/>
                        </a:rPr>
                        <a:t> </a:t>
                      </a:r>
                      <a:r>
                        <a:rPr lang="it-IT" sz="1800" kern="1200" dirty="0" smtClean="0">
                          <a:solidFill>
                            <a:srgbClr val="4E67C8"/>
                          </a:solidFill>
                          <a:effectLst/>
                          <a:latin typeface="+mn-lt"/>
                          <a:ea typeface="+mn-ea"/>
                          <a:cs typeface="+mn-cs"/>
                        </a:rPr>
                        <a:t>sostegno al rafforzamento competitivo delle PMI, favorendo l'internazionalizzazione, la messa in rete e il coordinamento tra cluster, il trasferimento di competenze, la responsabilità d'impresa, incoraggiando la transizione verso un'economia sostenibile, circolare, verde, blu,  nei settori di interesse comune (agroalimentare, pesca e acquacoltura, turismo, artigianato, tessile, economia circolare, verde,  blu)</a:t>
                      </a:r>
                    </a:p>
                  </a:txBody>
                  <a:tcPr>
                    <a:lnL w="12700" cap="flat" cmpd="sng" algn="ctr">
                      <a:solidFill>
                        <a:srgbClr val="4E67C8"/>
                      </a:solidFill>
                      <a:prstDash val="solid"/>
                      <a:round/>
                      <a:headEnd type="none" w="med" len="med"/>
                      <a:tailEnd type="none" w="med" len="med"/>
                    </a:lnL>
                    <a:lnR w="38100" cap="flat" cmpd="sng" algn="ctr">
                      <a:solidFill>
                        <a:srgbClr val="4E67C8"/>
                      </a:solidFill>
                      <a:prstDash val="solid"/>
                      <a:round/>
                      <a:headEnd type="none" w="med" len="med"/>
                      <a:tailEnd type="none" w="med" len="med"/>
                    </a:lnR>
                    <a:lnT w="12700" cap="flat" cmpd="sng" algn="ctr">
                      <a:solidFill>
                        <a:srgbClr val="4E67C8"/>
                      </a:solidFill>
                      <a:prstDash val="solid"/>
                      <a:round/>
                      <a:headEnd type="none" w="med" len="med"/>
                      <a:tailEnd type="none" w="med" len="med"/>
                    </a:lnT>
                    <a:lnB w="38100" cap="flat" cmpd="sng" algn="ctr">
                      <a:solidFill>
                        <a:srgbClr val="4E67C8"/>
                      </a:solidFill>
                      <a:prstDash val="solid"/>
                      <a:round/>
                      <a:headEnd type="none" w="med" len="med"/>
                      <a:tailEnd type="none" w="med" len="med"/>
                    </a:lnB>
                  </a:tcPr>
                </a:tc>
              </a:tr>
            </a:tbl>
          </a:graphicData>
        </a:graphic>
      </p:graphicFrame>
      <p:sp>
        <p:nvSpPr>
          <p:cNvPr id="10" name="Rettangolo arrotondato 9"/>
          <p:cNvSpPr/>
          <p:nvPr/>
        </p:nvSpPr>
        <p:spPr>
          <a:xfrm>
            <a:off x="255746" y="2210114"/>
            <a:ext cx="2230411" cy="141260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it-IT" b="1" i="1" dirty="0" smtClean="0">
                <a:solidFill>
                  <a:srgbClr val="4E67C8"/>
                </a:solidFill>
              </a:rPr>
              <a:t>Potenziamento PMI innovative</a:t>
            </a:r>
            <a:endParaRPr lang="fr-FR" b="1" i="1" dirty="0">
              <a:solidFill>
                <a:srgbClr val="4E67C8"/>
              </a:solidFill>
            </a:endParaRPr>
          </a:p>
        </p:txBody>
      </p:sp>
      <p:sp>
        <p:nvSpPr>
          <p:cNvPr id="11" name="Rettangolo arrotondato 10"/>
          <p:cNvSpPr/>
          <p:nvPr/>
        </p:nvSpPr>
        <p:spPr>
          <a:xfrm>
            <a:off x="255746" y="3940624"/>
            <a:ext cx="2230411" cy="141260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it-IT" b="1" i="1" dirty="0" smtClean="0">
                <a:solidFill>
                  <a:srgbClr val="4E67C8"/>
                </a:solidFill>
              </a:rPr>
              <a:t>Transizione all'innovazione delle PMI tradizionali</a:t>
            </a:r>
            <a:endParaRPr lang="fr-FR" b="1" i="1" dirty="0">
              <a:solidFill>
                <a:srgbClr val="4E67C8"/>
              </a:solidFill>
            </a:endParaRPr>
          </a:p>
        </p:txBody>
      </p:sp>
    </p:spTree>
    <p:extLst>
      <p:ext uri="{BB962C8B-B14F-4D97-AF65-F5344CB8AC3E}">
        <p14:creationId xmlns:p14="http://schemas.microsoft.com/office/powerpoint/2010/main" val="2123168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2" y="90528"/>
            <a:ext cx="10515600" cy="1325563"/>
          </a:xfrm>
        </p:spPr>
        <p:txBody>
          <a:bodyPr/>
          <a:lstStyle/>
          <a:p>
            <a:pPr algn="ctr">
              <a:tabLst>
                <a:tab pos="3492500" algn="l"/>
              </a:tabLst>
            </a:pPr>
            <a:r>
              <a:rPr lang="it-IT" sz="4000" b="1" dirty="0" smtClean="0">
                <a:solidFill>
                  <a:schemeClr val="bg1"/>
                </a:solidFill>
              </a:rPr>
              <a:t>OS 2 </a:t>
            </a:r>
            <a:r>
              <a:rPr lang="mr-IN" sz="4000" b="1" dirty="0" smtClean="0">
                <a:solidFill>
                  <a:schemeClr val="bg1"/>
                </a:solidFill>
              </a:rPr>
              <a:t>–</a:t>
            </a:r>
            <a:r>
              <a:rPr lang="it-IT" sz="4000" b="1" dirty="0" smtClean="0">
                <a:solidFill>
                  <a:schemeClr val="bg1"/>
                </a:solidFill>
              </a:rPr>
              <a:t> Uno spazio di cooperazione resiliente, più verde e a basse emissioni di carbonio</a:t>
            </a:r>
            <a:r>
              <a:rPr lang="it-IT" sz="4000" dirty="0" smtClean="0">
                <a:solidFill>
                  <a:schemeClr val="bg1"/>
                </a:solidFill>
              </a:rPr>
              <a:t> </a:t>
            </a:r>
            <a:r>
              <a:rPr lang="fr-FR" sz="4000" b="1" dirty="0" smtClean="0">
                <a:solidFill>
                  <a:schemeClr val="bg1"/>
                </a:solidFill>
              </a:rPr>
              <a:t>carbone</a:t>
            </a:r>
            <a:r>
              <a:rPr lang="it-IT" sz="4000" dirty="0" smtClean="0"/>
              <a:t/>
            </a:r>
            <a:br>
              <a:rPr lang="it-IT" sz="4000" dirty="0" smtClean="0"/>
            </a:br>
            <a:r>
              <a:rPr lang="it-IT" sz="4000" b="1" dirty="0" smtClean="0"/>
              <a:t/>
            </a:r>
            <a:br>
              <a:rPr lang="it-IT" sz="4000" b="1" dirty="0" smtClean="0"/>
            </a:br>
            <a:endParaRPr lang="it-IT" sz="4000" b="1" dirty="0"/>
          </a:p>
        </p:txBody>
      </p:sp>
      <p:sp>
        <p:nvSpPr>
          <p:cNvPr id="12" name="Elaborazione alternativa 11"/>
          <p:cNvSpPr/>
          <p:nvPr/>
        </p:nvSpPr>
        <p:spPr>
          <a:xfrm>
            <a:off x="1154452" y="1900378"/>
            <a:ext cx="4211987" cy="935996"/>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500" b="1" dirty="0" smtClean="0">
                <a:solidFill>
                  <a:srgbClr val="008000"/>
                </a:solidFill>
              </a:rPr>
              <a:t>OS 2.2 </a:t>
            </a:r>
            <a:r>
              <a:rPr lang="it-IT" sz="1600" b="1" dirty="0">
                <a:solidFill>
                  <a:srgbClr val="008000"/>
                </a:solidFill>
              </a:rPr>
              <a:t>Promuovere le energie </a:t>
            </a:r>
            <a:r>
              <a:rPr lang="it-IT" sz="1600" b="1" dirty="0" smtClean="0">
                <a:solidFill>
                  <a:srgbClr val="008000"/>
                </a:solidFill>
              </a:rPr>
              <a:t>rinnovabili</a:t>
            </a:r>
            <a:endParaRPr lang="fr-FR" sz="1500" b="1" dirty="0">
              <a:solidFill>
                <a:srgbClr val="008000"/>
              </a:solidFill>
            </a:endParaRPr>
          </a:p>
        </p:txBody>
      </p:sp>
      <p:sp>
        <p:nvSpPr>
          <p:cNvPr id="21" name="CasellaDiTesto 20"/>
          <p:cNvSpPr txBox="1"/>
          <p:nvPr/>
        </p:nvSpPr>
        <p:spPr>
          <a:xfrm>
            <a:off x="324430" y="1500269"/>
            <a:ext cx="11499270" cy="400110"/>
          </a:xfrm>
          <a:prstGeom prst="rect">
            <a:avLst/>
          </a:prstGeom>
          <a:noFill/>
        </p:spPr>
        <p:txBody>
          <a:bodyPr wrap="square" rtlCol="0">
            <a:spAutoFit/>
          </a:bodyPr>
          <a:lstStyle/>
          <a:p>
            <a:r>
              <a:rPr lang="fr-FR" sz="2000" b="1" i="1" dirty="0" smtClean="0">
                <a:solidFill>
                  <a:schemeClr val="accent5">
                    <a:lumMod val="75000"/>
                  </a:schemeClr>
                </a:solidFill>
              </a:rPr>
              <a:t>. </a:t>
            </a:r>
          </a:p>
        </p:txBody>
      </p:sp>
      <p:sp>
        <p:nvSpPr>
          <p:cNvPr id="9" name="Elaborazione alternativa 8"/>
          <p:cNvSpPr/>
          <p:nvPr/>
        </p:nvSpPr>
        <p:spPr>
          <a:xfrm>
            <a:off x="1154452" y="3139541"/>
            <a:ext cx="4211987" cy="935996"/>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500" b="1" dirty="0" smtClean="0">
                <a:solidFill>
                  <a:srgbClr val="008000"/>
                </a:solidFill>
              </a:rPr>
              <a:t>OS 2.1 </a:t>
            </a:r>
            <a:r>
              <a:rPr lang="it-IT" sz="1600" b="1" dirty="0">
                <a:solidFill>
                  <a:srgbClr val="008000"/>
                </a:solidFill>
              </a:rPr>
              <a:t>Promuovere misure di efficienza energetica e ridurre le emissioni di gas serra </a:t>
            </a:r>
            <a:endParaRPr lang="fr-FR" sz="1500" b="1" dirty="0">
              <a:solidFill>
                <a:srgbClr val="008000"/>
              </a:solidFill>
            </a:endParaRPr>
          </a:p>
        </p:txBody>
      </p:sp>
      <p:sp>
        <p:nvSpPr>
          <p:cNvPr id="10" name="Elaborazione alternativa 9"/>
          <p:cNvSpPr/>
          <p:nvPr/>
        </p:nvSpPr>
        <p:spPr>
          <a:xfrm>
            <a:off x="1154452" y="4374042"/>
            <a:ext cx="4211987" cy="935996"/>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500" b="1" dirty="0" smtClean="0">
                <a:solidFill>
                  <a:srgbClr val="008000"/>
                </a:solidFill>
              </a:rPr>
              <a:t>OS 2.3 </a:t>
            </a:r>
            <a:r>
              <a:rPr lang="it-IT" sz="1600" b="1" dirty="0">
                <a:solidFill>
                  <a:srgbClr val="008000"/>
                </a:solidFill>
              </a:rPr>
              <a:t>Sviluppare sistemi, reti e impianti di stoccaggio energetici </a:t>
            </a:r>
            <a:r>
              <a:rPr lang="it-IT" sz="1600" b="1" dirty="0" smtClean="0">
                <a:solidFill>
                  <a:srgbClr val="008000"/>
                </a:solidFill>
              </a:rPr>
              <a:t>intelligenti </a:t>
            </a:r>
            <a:endParaRPr lang="fr-FR" sz="1500" b="1" dirty="0">
              <a:solidFill>
                <a:srgbClr val="008000"/>
              </a:solidFill>
            </a:endParaRPr>
          </a:p>
        </p:txBody>
      </p:sp>
      <p:sp>
        <p:nvSpPr>
          <p:cNvPr id="11" name="Elaborazione alternativa 10"/>
          <p:cNvSpPr/>
          <p:nvPr/>
        </p:nvSpPr>
        <p:spPr>
          <a:xfrm>
            <a:off x="6501813" y="1889518"/>
            <a:ext cx="4211987" cy="935996"/>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sz="1500" dirty="0" smtClean="0"/>
          </a:p>
          <a:p>
            <a:pPr algn="ctr"/>
            <a:endParaRPr lang="fr-FR" sz="1500" dirty="0"/>
          </a:p>
          <a:p>
            <a:pPr algn="ctr"/>
            <a:r>
              <a:rPr lang="fr-FR" sz="1500" b="1" dirty="0" smtClean="0">
                <a:solidFill>
                  <a:srgbClr val="008000"/>
                </a:solidFill>
              </a:rPr>
              <a:t>OS 2.4 </a:t>
            </a:r>
            <a:r>
              <a:rPr lang="it-IT" sz="1600" b="1" dirty="0">
                <a:solidFill>
                  <a:srgbClr val="008000"/>
                </a:solidFill>
              </a:rPr>
              <a:t>Promuovere l’adattamento ai cambiamenti climatici, la prevenzione dei rischi di catastrofe e la resilienza, prendendo in considerazione approcci </a:t>
            </a:r>
            <a:r>
              <a:rPr lang="it-IT" sz="1600" b="1" dirty="0" err="1">
                <a:solidFill>
                  <a:srgbClr val="008000"/>
                </a:solidFill>
              </a:rPr>
              <a:t>ecosistemici</a:t>
            </a:r>
            <a:r>
              <a:rPr lang="it-IT" sz="1600" b="1" dirty="0">
                <a:solidFill>
                  <a:srgbClr val="008000"/>
                </a:solidFill>
              </a:rPr>
              <a:t> </a:t>
            </a:r>
            <a:r>
              <a:rPr lang="it-IT" sz="1600" dirty="0"/>
              <a:t> </a:t>
            </a:r>
          </a:p>
          <a:p>
            <a:pPr algn="ctr"/>
            <a:endParaRPr lang="fr-FR" sz="1500" dirty="0"/>
          </a:p>
        </p:txBody>
      </p:sp>
      <p:sp>
        <p:nvSpPr>
          <p:cNvPr id="8" name="Elaborazione alternativa 7"/>
          <p:cNvSpPr/>
          <p:nvPr/>
        </p:nvSpPr>
        <p:spPr>
          <a:xfrm>
            <a:off x="6501813" y="3154909"/>
            <a:ext cx="4211987" cy="935996"/>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500" b="1" dirty="0" smtClean="0">
                <a:solidFill>
                  <a:srgbClr val="008000"/>
                </a:solidFill>
              </a:rPr>
              <a:t>OS 2.5 </a:t>
            </a:r>
            <a:r>
              <a:rPr lang="it-IT" sz="1600" b="1" dirty="0" smtClean="0">
                <a:solidFill>
                  <a:srgbClr val="008000"/>
                </a:solidFill>
              </a:rPr>
              <a:t>Promuovere </a:t>
            </a:r>
            <a:r>
              <a:rPr lang="it-IT" sz="1600" b="1" dirty="0">
                <a:solidFill>
                  <a:srgbClr val="008000"/>
                </a:solidFill>
              </a:rPr>
              <a:t>l’accesso all’acqua e la sua gestione sostenibile </a:t>
            </a:r>
            <a:endParaRPr lang="it-IT" sz="1500" b="1" dirty="0">
              <a:solidFill>
                <a:srgbClr val="008000"/>
              </a:solidFill>
            </a:endParaRPr>
          </a:p>
        </p:txBody>
      </p:sp>
      <p:sp>
        <p:nvSpPr>
          <p:cNvPr id="14" name="Elaborazione alternativa 13"/>
          <p:cNvSpPr/>
          <p:nvPr/>
        </p:nvSpPr>
        <p:spPr>
          <a:xfrm>
            <a:off x="6513152" y="4374042"/>
            <a:ext cx="4211987" cy="935996"/>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sz="1500" dirty="0" smtClean="0"/>
          </a:p>
          <a:p>
            <a:pPr algn="ctr"/>
            <a:r>
              <a:rPr lang="fr-FR" sz="1500" b="1" dirty="0" smtClean="0">
                <a:solidFill>
                  <a:srgbClr val="008000"/>
                </a:solidFill>
              </a:rPr>
              <a:t>OS 2.6 </a:t>
            </a:r>
            <a:r>
              <a:rPr lang="it-IT" sz="1600" b="1" dirty="0">
                <a:solidFill>
                  <a:srgbClr val="008000"/>
                </a:solidFill>
              </a:rPr>
              <a:t>Promuovere la transizione verso un'economia circolare ed efficiente sotto il profilo  delle risorse</a:t>
            </a:r>
          </a:p>
          <a:p>
            <a:pPr algn="ctr"/>
            <a:r>
              <a:rPr lang="fr-FR" sz="1600" dirty="0" smtClean="0"/>
              <a:t> </a:t>
            </a:r>
            <a:r>
              <a:rPr lang="it-IT" sz="1600" dirty="0" smtClean="0"/>
              <a:t> </a:t>
            </a:r>
            <a:endParaRPr lang="fr-FR" sz="1500" b="1" dirty="0"/>
          </a:p>
        </p:txBody>
      </p:sp>
      <p:sp>
        <p:nvSpPr>
          <p:cNvPr id="15" name="Elaborazione alternativa 14"/>
          <p:cNvSpPr/>
          <p:nvPr/>
        </p:nvSpPr>
        <p:spPr>
          <a:xfrm>
            <a:off x="3322239" y="5531441"/>
            <a:ext cx="5322932" cy="1174748"/>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sz="1500" dirty="0" smtClean="0"/>
          </a:p>
          <a:p>
            <a:pPr algn="ctr"/>
            <a:r>
              <a:rPr lang="fr-FR" sz="1500" b="1" dirty="0" smtClean="0">
                <a:solidFill>
                  <a:srgbClr val="008000"/>
                </a:solidFill>
              </a:rPr>
              <a:t>OS 2.7 </a:t>
            </a:r>
            <a:r>
              <a:rPr lang="it-IT" sz="1600" b="1" dirty="0">
                <a:solidFill>
                  <a:srgbClr val="008000"/>
                </a:solidFill>
              </a:rPr>
              <a:t>Rafforzare la protezione e la conservazione  della natura, della biodiversità e delle infrastrutture verdi, anche nelle aree urbane, e ridurre tutte le forme di inquinamento</a:t>
            </a:r>
          </a:p>
          <a:p>
            <a:pPr algn="ctr"/>
            <a:r>
              <a:rPr lang="fr-FR" sz="1600" dirty="0" smtClean="0"/>
              <a:t> </a:t>
            </a:r>
            <a:r>
              <a:rPr lang="it-IT" sz="1600" dirty="0" smtClean="0"/>
              <a:t> </a:t>
            </a:r>
            <a:endParaRPr lang="fr-FR" sz="1500" dirty="0"/>
          </a:p>
        </p:txBody>
      </p:sp>
    </p:spTree>
    <p:extLst>
      <p:ext uri="{BB962C8B-B14F-4D97-AF65-F5344CB8AC3E}">
        <p14:creationId xmlns:p14="http://schemas.microsoft.com/office/powerpoint/2010/main" val="1786110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Elica">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3631</TotalTime>
  <Words>1934</Words>
  <Application>Microsoft Office PowerPoint</Application>
  <PresentationFormat>Widescreen</PresentationFormat>
  <Paragraphs>277</Paragraphs>
  <Slides>18</Slides>
  <Notes>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18</vt:i4>
      </vt:variant>
    </vt:vector>
  </HeadingPairs>
  <TitlesOfParts>
    <vt:vector size="27" baseType="lpstr">
      <vt:lpstr>ＭＳ Ｐゴシック</vt:lpstr>
      <vt:lpstr>Arial</vt:lpstr>
      <vt:lpstr>Calibri</vt:lpstr>
      <vt:lpstr>Calibri Light</vt:lpstr>
      <vt:lpstr>Mangal</vt:lpstr>
      <vt:lpstr>Times New Roman</vt:lpstr>
      <vt:lpstr>Trebuchet MS</vt:lpstr>
      <vt:lpstr>Wingdings</vt:lpstr>
      <vt:lpstr>Tema di Office</vt:lpstr>
      <vt:lpstr>Presentazione standard di PowerPoint</vt:lpstr>
      <vt:lpstr>Un programma geograficamente più ampio</vt:lpstr>
      <vt:lpstr>Un programma piccolo….ma bello </vt:lpstr>
      <vt:lpstr>Obiettivi Strategici 2021-2027 </vt:lpstr>
      <vt:lpstr>La vision</vt:lpstr>
      <vt:lpstr>OS 1 - Uno spazio di cooperazione più competitivo e più intelligente </vt:lpstr>
      <vt:lpstr>OS1 - Obiettivi specifici e azioni possibili </vt:lpstr>
      <vt:lpstr>OS1 Obiettivi specifici e azioni possibili </vt:lpstr>
      <vt:lpstr>OS 2 – Uno spazio di cooperazione resiliente, più verde e a basse emissioni di carbonio carbone  </vt:lpstr>
      <vt:lpstr>OS2 - Obiettivi specifici e azioni possibili </vt:lpstr>
      <vt:lpstr>OS2- Obiettivi specifici e azioni possibili </vt:lpstr>
      <vt:lpstr>OS2 - Obiettivi specifici e azioni possibili </vt:lpstr>
      <vt:lpstr>OS 4 – Uno spazio di cooperazione più  sociale e inclusivo   </vt:lpstr>
      <vt:lpstr>OS4 - Obiettivi specifici e azioni possibili </vt:lpstr>
      <vt:lpstr>OS 4 - Obiettivi specifici e azioni possibili </vt:lpstr>
      <vt:lpstr>OSI 1 - Una migliore governance della cooperazione gouvernance  </vt:lpstr>
      <vt:lpstr>OSI 1 - Obiettivi specifici e azioni possibili </vt:lpstr>
      <vt:lpstr>PROGRAMMA ENI  DI COOPERAZIONE TRANSFRONTALIERA  ITALIA – TUNISIA 2014-2020</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Programme Italie Tunisie 2014-2020</dc:title>
  <dc:creator>Ced cdcTorina</dc:creator>
  <cp:lastModifiedBy>rocca mariarita</cp:lastModifiedBy>
  <cp:revision>255</cp:revision>
  <dcterms:created xsi:type="dcterms:W3CDTF">2017-01-12T20:26:07Z</dcterms:created>
  <dcterms:modified xsi:type="dcterms:W3CDTF">2021-07-22T11:19:02Z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a03c14-1435-4ef5-bb92-af8fb4129243_Enabled">
    <vt:lpwstr>true</vt:lpwstr>
  </property>
  <property fmtid="{D5CDD505-2E9C-101B-9397-08002B2CF9AE}" pid="3" name="MSIP_Label_dea03c14-1435-4ef5-bb92-af8fb4129243_SetDate">
    <vt:lpwstr>2021-06-27T16:28:15Z</vt:lpwstr>
  </property>
  <property fmtid="{D5CDD505-2E9C-101B-9397-08002B2CF9AE}" pid="4" name="MSIP_Label_dea03c14-1435-4ef5-bb92-af8fb4129243_Method">
    <vt:lpwstr>Privileged</vt:lpwstr>
  </property>
  <property fmtid="{D5CDD505-2E9C-101B-9397-08002B2CF9AE}" pid="5" name="MSIP_Label_dea03c14-1435-4ef5-bb92-af8fb4129243_Name">
    <vt:lpwstr>dea03c14-1435-4ef5-bb92-af8fb4129243</vt:lpwstr>
  </property>
  <property fmtid="{D5CDD505-2E9C-101B-9397-08002B2CF9AE}" pid="6" name="MSIP_Label_dea03c14-1435-4ef5-bb92-af8fb4129243_SiteId">
    <vt:lpwstr>8c4b47b5-ea35-4370-817f-95066d4f8467</vt:lpwstr>
  </property>
  <property fmtid="{D5CDD505-2E9C-101B-9397-08002B2CF9AE}" pid="7" name="MSIP_Label_dea03c14-1435-4ef5-bb92-af8fb4129243_ActionId">
    <vt:lpwstr>f49d8263-d61d-4a9e-8c98-7febff4a507b</vt:lpwstr>
  </property>
  <property fmtid="{D5CDD505-2E9C-101B-9397-08002B2CF9AE}" pid="8" name="MSIP_Label_dea03c14-1435-4ef5-bb92-af8fb4129243_ContentBits">
    <vt:lpwstr>0</vt:lpwstr>
  </property>
</Properties>
</file>