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350" r:id="rId2"/>
    <p:sldId id="514" r:id="rId3"/>
    <p:sldId id="509" r:id="rId4"/>
    <p:sldId id="511" r:id="rId5"/>
    <p:sldId id="482" r:id="rId6"/>
    <p:sldId id="483" r:id="rId7"/>
    <p:sldId id="480" r:id="rId8"/>
    <p:sldId id="486" r:id="rId9"/>
    <p:sldId id="515" r:id="rId10"/>
    <p:sldId id="488" r:id="rId11"/>
    <p:sldId id="525" r:id="rId12"/>
    <p:sldId id="521" r:id="rId13"/>
    <p:sldId id="506" r:id="rId14"/>
    <p:sldId id="507" r:id="rId15"/>
    <p:sldId id="492" r:id="rId16"/>
    <p:sldId id="523" r:id="rId17"/>
    <p:sldId id="522" r:id="rId18"/>
    <p:sldId id="494" r:id="rId19"/>
    <p:sldId id="496" r:id="rId20"/>
    <p:sldId id="497" r:id="rId21"/>
    <p:sldId id="498" r:id="rId22"/>
    <p:sldId id="499" r:id="rId23"/>
    <p:sldId id="495" r:id="rId24"/>
    <p:sldId id="526" r:id="rId25"/>
    <p:sldId id="527" r:id="rId26"/>
    <p:sldId id="528" r:id="rId27"/>
    <p:sldId id="529" r:id="rId28"/>
    <p:sldId id="501" r:id="rId29"/>
    <p:sldId id="502" r:id="rId30"/>
    <p:sldId id="503" r:id="rId31"/>
    <p:sldId id="524" r:id="rId32"/>
    <p:sldId id="517" r:id="rId33"/>
    <p:sldId id="518" r:id="rId34"/>
    <p:sldId id="519" r:id="rId35"/>
    <p:sldId id="520" r:id="rId36"/>
    <p:sldId id="504" r:id="rId37"/>
    <p:sldId id="476" r:id="rId3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C" initials="S" lastIdx="1" clrIdx="0"/>
  <p:cmAuthor id="1" name="STC" initials="STC" lastIdx="7" clrIdx="1"/>
  <p:cmAuthor id="2" name="valeria dangelo" initials="v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D1F8"/>
    <a:srgbClr val="CAD2EE"/>
    <a:srgbClr val="FFF6EF"/>
    <a:srgbClr val="EDF0F9"/>
    <a:srgbClr val="F8FAD8"/>
    <a:srgbClr val="FC96D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9247" autoAdjust="0"/>
    <p:restoredTop sz="94618"/>
  </p:normalViewPr>
  <p:slideViewPr>
    <p:cSldViewPr snapToGrid="0" snapToObjects="1">
      <p:cViewPr>
        <p:scale>
          <a:sx n="95" d="100"/>
          <a:sy n="95" d="100"/>
        </p:scale>
        <p:origin x="-228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11D0569-F6D2-4A1F-A412-1F4340BC1234}">
      <dgm:prSet phldrT="[Testo]" custT="1"/>
      <dgm:spPr>
        <a:solidFill>
          <a:srgbClr val="00B050"/>
        </a:solidFill>
      </dgm:spPr>
      <dgm:t>
        <a:bodyPr/>
        <a:lstStyle/>
        <a:p>
          <a:r>
            <a:rPr lang="it-IT" sz="1600" b="1" dirty="0" err="1"/>
            <a:t>Bénéficiaire</a:t>
          </a:r>
          <a:r>
            <a:rPr lang="it-IT" sz="1600" b="1" dirty="0"/>
            <a:t>/</a:t>
          </a:r>
          <a:r>
            <a:rPr lang="it-IT" sz="1600" b="1" dirty="0" err="1"/>
            <a:t>Partenaires</a:t>
          </a:r>
          <a:endParaRPr lang="it-IT" sz="1600" b="1" dirty="0"/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924C1992-1C03-49AD-8529-6E42C857C5DF}">
      <dgm:prSet phldrT="[Tes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sz="1600" b="1" dirty="0" err="1"/>
            <a:t>Auditeurs</a:t>
          </a:r>
          <a:endParaRPr lang="it-IT" sz="1600" b="1" dirty="0"/>
        </a:p>
      </dgm:t>
    </dgm:pt>
    <dgm:pt modelId="{B29A2595-CDDB-4706-942C-FE7301C169BC}" type="parTrans" cxnId="{AABC8E7D-DD6E-40AF-82B6-4B889859BEB8}">
      <dgm:prSet/>
      <dgm:spPr/>
      <dgm:t>
        <a:bodyPr/>
        <a:lstStyle/>
        <a:p>
          <a:endParaRPr lang="it-IT"/>
        </a:p>
      </dgm:t>
    </dgm:pt>
    <dgm:pt modelId="{5FEEDE4C-0969-4A0C-B07D-08832E64EBCC}" type="sibTrans" cxnId="{AABC8E7D-DD6E-40AF-82B6-4B889859BEB8}">
      <dgm:prSet/>
      <dgm:spPr/>
      <dgm:t>
        <a:bodyPr/>
        <a:lstStyle/>
        <a:p>
          <a:endParaRPr lang="it-IT"/>
        </a:p>
      </dgm:t>
    </dgm:pt>
    <dgm:pt modelId="{F3FDAFD6-34A8-4BCE-B917-CFF47262BEDE}">
      <dgm:prSet phldrT="[Testo]" custT="1"/>
      <dgm:spPr>
        <a:solidFill>
          <a:srgbClr val="00B050"/>
        </a:solidFill>
      </dgm:spPr>
      <dgm:t>
        <a:bodyPr/>
        <a:lstStyle/>
        <a:p>
          <a:r>
            <a:rPr lang="it-IT" sz="1600" b="1" dirty="0" err="1"/>
            <a:t>Partenaires</a:t>
          </a:r>
          <a:endParaRPr lang="it-IT" sz="1600" b="1" dirty="0"/>
        </a:p>
      </dgm:t>
    </dgm:pt>
    <dgm:pt modelId="{3342680B-E6A6-4113-AFC2-C35E813AFE1D}" type="parTrans" cxnId="{3445B432-4A5F-4C76-AD92-092F84517033}">
      <dgm:prSet/>
      <dgm:spPr/>
      <dgm:t>
        <a:bodyPr/>
        <a:lstStyle/>
        <a:p>
          <a:endParaRPr lang="fr-FR"/>
        </a:p>
      </dgm:t>
    </dgm:pt>
    <dgm:pt modelId="{7F8C7F7B-D58A-4BEE-A2BB-3926D6E2EBD2}" type="sibTrans" cxnId="{3445B432-4A5F-4C76-AD92-092F84517033}">
      <dgm:prSet/>
      <dgm:spPr/>
      <dgm:t>
        <a:bodyPr/>
        <a:lstStyle/>
        <a:p>
          <a:endParaRPr lang="fr-FR"/>
        </a:p>
      </dgm:t>
    </dgm:pt>
    <dgm:pt modelId="{35A03234-6904-4A7F-BC54-6F178CB73B43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/>
            <a:t>Bénéficiaire</a:t>
          </a:r>
        </a:p>
      </dgm:t>
    </dgm:pt>
    <dgm:pt modelId="{639E3E7C-DBDB-488B-AAB0-4C036B533499}" type="parTrans" cxnId="{FD9CB61B-1F9F-4E1B-B45B-17084485EB21}">
      <dgm:prSet/>
      <dgm:spPr/>
      <dgm:t>
        <a:bodyPr/>
        <a:lstStyle/>
        <a:p>
          <a:endParaRPr lang="it-IT"/>
        </a:p>
      </dgm:t>
    </dgm:pt>
    <dgm:pt modelId="{23B0876D-E8D9-42D2-8C56-6B4AEFF71A59}" type="sibTrans" cxnId="{FD9CB61B-1F9F-4E1B-B45B-17084485EB21}">
      <dgm:prSet/>
      <dgm:spPr/>
      <dgm:t>
        <a:bodyPr/>
        <a:lstStyle/>
        <a:p>
          <a:endParaRPr lang="it-IT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44B2FA5-42F2-4DB3-897B-D237D2D45402}" type="pres">
      <dgm:prSet presAssocID="{111D0569-F6D2-4A1F-A412-1F4340BC1234}" presName="parTxOnly" presStyleLbl="node1" presStyleIdx="0" presStyleCnt="4" custAng="0" custScaleX="196171" custScaleY="1224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B62CC5-3B58-4347-A2D3-F425849899E8}" type="pres">
      <dgm:prSet presAssocID="{9EDECC65-43F8-4DD1-AEA2-C1C97CB86046}" presName="parTxOnlySpace" presStyleCnt="0"/>
      <dgm:spPr/>
    </dgm:pt>
    <dgm:pt modelId="{E3898F73-873C-43D9-9F30-D0B30C027573}" type="pres">
      <dgm:prSet presAssocID="{924C1992-1C03-49AD-8529-6E42C857C5DF}" presName="parTxOnly" presStyleLbl="node1" presStyleIdx="1" presStyleCnt="4" custScaleX="119947" custScaleY="1244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CFA7D9-2642-49BB-8AC9-A6B12142D456}" type="pres">
      <dgm:prSet presAssocID="{5FEEDE4C-0969-4A0C-B07D-08832E64EBCC}" presName="parTxOnlySpace" presStyleCnt="0"/>
      <dgm:spPr/>
    </dgm:pt>
    <dgm:pt modelId="{0ECA46F6-79F9-4099-8325-E540D4B96A70}" type="pres">
      <dgm:prSet presAssocID="{F3FDAFD6-34A8-4BCE-B917-CFF47262BEDE}" presName="parTxOnly" presStyleLbl="node1" presStyleIdx="2" presStyleCnt="4" custScaleX="121007" custScaleY="1120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4BB3981-B76D-4DB9-AA05-53ECAA6948CB}" type="pres">
      <dgm:prSet presAssocID="{7F8C7F7B-D58A-4BEE-A2BB-3926D6E2EBD2}" presName="parTxOnlySpace" presStyleCnt="0"/>
      <dgm:spPr/>
    </dgm:pt>
    <dgm:pt modelId="{5D7A74DC-2263-4075-B4C2-A9A5AC9FBEFE}" type="pres">
      <dgm:prSet presAssocID="{35A03234-6904-4A7F-BC54-6F178CB73B43}" presName="parTxOnly" presStyleLbl="node1" presStyleIdx="3" presStyleCnt="4" custScaleX="121007" custScaleY="1120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445B432-4A5F-4C76-AD92-092F84517033}" srcId="{1B37BA1C-F73A-46B0-8671-B0FA2F9D6F29}" destId="{F3FDAFD6-34A8-4BCE-B917-CFF47262BEDE}" srcOrd="2" destOrd="0" parTransId="{3342680B-E6A6-4113-AFC2-C35E813AFE1D}" sibTransId="{7F8C7F7B-D58A-4BEE-A2BB-3926D6E2EBD2}"/>
    <dgm:cxn modelId="{F3255971-01BA-4377-98FC-362EED9C3FFD}" type="presOf" srcId="{924C1992-1C03-49AD-8529-6E42C857C5DF}" destId="{E3898F73-873C-43D9-9F30-D0B30C027573}" srcOrd="0" destOrd="0" presId="urn:microsoft.com/office/officeart/2005/8/layout/chevron1"/>
    <dgm:cxn modelId="{AABC8E7D-DD6E-40AF-82B6-4B889859BEB8}" srcId="{1B37BA1C-F73A-46B0-8671-B0FA2F9D6F29}" destId="{924C1992-1C03-49AD-8529-6E42C857C5DF}" srcOrd="1" destOrd="0" parTransId="{B29A2595-CDDB-4706-942C-FE7301C169BC}" sibTransId="{5FEEDE4C-0969-4A0C-B07D-08832E64EBCC}"/>
    <dgm:cxn modelId="{C3EA43BD-644D-44C9-9103-6C326DDC0036}" type="presOf" srcId="{1B37BA1C-F73A-46B0-8671-B0FA2F9D6F29}" destId="{F96D3852-4265-49F2-8255-5D8DD3728028}" srcOrd="0" destOrd="0" presId="urn:microsoft.com/office/officeart/2005/8/layout/chevron1"/>
    <dgm:cxn modelId="{9D689E85-3664-4D37-A4A9-C1EEA23DD41C}" srcId="{1B37BA1C-F73A-46B0-8671-B0FA2F9D6F29}" destId="{111D0569-F6D2-4A1F-A412-1F4340BC1234}" srcOrd="0" destOrd="0" parTransId="{794F488F-5F14-43B8-9580-B18AF36FA3CC}" sibTransId="{9EDECC65-43F8-4DD1-AEA2-C1C97CB86046}"/>
    <dgm:cxn modelId="{E05AE85D-810A-4B03-A0CD-5CD9C038EFD7}" type="presOf" srcId="{111D0569-F6D2-4A1F-A412-1F4340BC1234}" destId="{844B2FA5-42F2-4DB3-897B-D237D2D45402}" srcOrd="0" destOrd="0" presId="urn:microsoft.com/office/officeart/2005/8/layout/chevron1"/>
    <dgm:cxn modelId="{DAAF2804-2410-4E89-925E-B3E557127553}" type="presOf" srcId="{F3FDAFD6-34A8-4BCE-B917-CFF47262BEDE}" destId="{0ECA46F6-79F9-4099-8325-E540D4B96A70}" srcOrd="0" destOrd="0" presId="urn:microsoft.com/office/officeart/2005/8/layout/chevron1"/>
    <dgm:cxn modelId="{FD9CB61B-1F9F-4E1B-B45B-17084485EB21}" srcId="{1B37BA1C-F73A-46B0-8671-B0FA2F9D6F29}" destId="{35A03234-6904-4A7F-BC54-6F178CB73B43}" srcOrd="3" destOrd="0" parTransId="{639E3E7C-DBDB-488B-AAB0-4C036B533499}" sibTransId="{23B0876D-E8D9-42D2-8C56-6B4AEFF71A59}"/>
    <dgm:cxn modelId="{D461E1FA-B0AB-48B3-A6D0-0A404C3B2DA5}" type="presOf" srcId="{35A03234-6904-4A7F-BC54-6F178CB73B43}" destId="{5D7A74DC-2263-4075-B4C2-A9A5AC9FBEFE}" srcOrd="0" destOrd="0" presId="urn:microsoft.com/office/officeart/2005/8/layout/chevron1"/>
    <dgm:cxn modelId="{3869D844-8315-4992-BA8E-245FAB0D7D1D}" type="presParOf" srcId="{F96D3852-4265-49F2-8255-5D8DD3728028}" destId="{844B2FA5-42F2-4DB3-897B-D237D2D45402}" srcOrd="0" destOrd="0" presId="urn:microsoft.com/office/officeart/2005/8/layout/chevron1"/>
    <dgm:cxn modelId="{F78B98D6-6919-4553-BF62-F2909859DAC5}" type="presParOf" srcId="{F96D3852-4265-49F2-8255-5D8DD3728028}" destId="{B8B62CC5-3B58-4347-A2D3-F425849899E8}" srcOrd="1" destOrd="0" presId="urn:microsoft.com/office/officeart/2005/8/layout/chevron1"/>
    <dgm:cxn modelId="{2395B393-270B-4AE3-B263-A8387063F076}" type="presParOf" srcId="{F96D3852-4265-49F2-8255-5D8DD3728028}" destId="{E3898F73-873C-43D9-9F30-D0B30C027573}" srcOrd="2" destOrd="0" presId="urn:microsoft.com/office/officeart/2005/8/layout/chevron1"/>
    <dgm:cxn modelId="{AF9B05A1-113C-4B7D-B873-36D4850DB107}" type="presParOf" srcId="{F96D3852-4265-49F2-8255-5D8DD3728028}" destId="{1ACFA7D9-2642-49BB-8AC9-A6B12142D456}" srcOrd="3" destOrd="0" presId="urn:microsoft.com/office/officeart/2005/8/layout/chevron1"/>
    <dgm:cxn modelId="{B246CEF3-5BCD-467D-AC5C-04E7DFF00E8D}" type="presParOf" srcId="{F96D3852-4265-49F2-8255-5D8DD3728028}" destId="{0ECA46F6-79F9-4099-8325-E540D4B96A70}" srcOrd="4" destOrd="0" presId="urn:microsoft.com/office/officeart/2005/8/layout/chevron1"/>
    <dgm:cxn modelId="{87D66150-C09A-4BFF-9F55-0DCA54BCD802}" type="presParOf" srcId="{F96D3852-4265-49F2-8255-5D8DD3728028}" destId="{24BB3981-B76D-4DB9-AA05-53ECAA6948CB}" srcOrd="5" destOrd="0" presId="urn:microsoft.com/office/officeart/2005/8/layout/chevron1"/>
    <dgm:cxn modelId="{24FCB82A-4DC7-423B-87AF-DEB37ED849C8}" type="presParOf" srcId="{F96D3852-4265-49F2-8255-5D8DD3728028}" destId="{5D7A74DC-2263-4075-B4C2-A9A5AC9FBEFE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/>
            <a:t>STC</a:t>
          </a: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01AC4DFB-3635-49A0-91A8-E4CDBBCFCBE2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 err="1"/>
            <a:t>AdC</a:t>
          </a:r>
          <a:endParaRPr lang="it-IT" b="1" dirty="0"/>
        </a:p>
      </dgm:t>
    </dgm:pt>
    <dgm:pt modelId="{B2FB95A4-E2DA-4D51-A27D-3242A861F6C4}" type="parTrans" cxnId="{2DB859FA-0D08-4DDD-8339-93DE7E4EBA54}">
      <dgm:prSet/>
      <dgm:spPr/>
      <dgm:t>
        <a:bodyPr/>
        <a:lstStyle/>
        <a:p>
          <a:endParaRPr lang="it-IT"/>
        </a:p>
      </dgm:t>
    </dgm:pt>
    <dgm:pt modelId="{8FA98CC9-5FC7-411F-A63A-963B07851393}" type="sibTrans" cxnId="{2DB859FA-0D08-4DDD-8339-93DE7E4EBA54}">
      <dgm:prSet/>
      <dgm:spPr/>
      <dgm:t>
        <a:bodyPr/>
        <a:lstStyle/>
        <a:p>
          <a:endParaRPr lang="it-IT"/>
        </a:p>
      </dgm:t>
    </dgm:pt>
    <dgm:pt modelId="{93194627-798E-4FDC-B1B9-39DCE988189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/>
            <a:t>Bénéficiaire</a:t>
          </a:r>
        </a:p>
      </dgm:t>
    </dgm:pt>
    <dgm:pt modelId="{1D69BBAB-14FD-4949-8967-627857DC4A88}" type="parTrans" cxnId="{113707D5-9367-4270-B329-A2BA541C49B0}">
      <dgm:prSet/>
      <dgm:spPr/>
      <dgm:t>
        <a:bodyPr/>
        <a:lstStyle/>
        <a:p>
          <a:endParaRPr lang="fr-FR"/>
        </a:p>
      </dgm:t>
    </dgm:pt>
    <dgm:pt modelId="{80615AFA-EC49-4D0F-B9A3-CDC8ADAED41A}" type="sibTrans" cxnId="{113707D5-9367-4270-B329-A2BA541C49B0}">
      <dgm:prSet/>
      <dgm:spPr/>
      <dgm:t>
        <a:bodyPr/>
        <a:lstStyle/>
        <a:p>
          <a:endParaRPr lang="fr-FR"/>
        </a:p>
      </dgm:t>
    </dgm:pt>
    <dgm:pt modelId="{89F893E8-40F7-4B71-A7ED-D814EB2E82F9}">
      <dgm:prSet phldrT="[Testo]"/>
      <dgm:spPr>
        <a:solidFill>
          <a:srgbClr val="FFC000"/>
        </a:solidFill>
      </dgm:spPr>
      <dgm:t>
        <a:bodyPr/>
        <a:lstStyle/>
        <a:p>
          <a:r>
            <a:rPr lang="fr-FR" b="1" dirty="0"/>
            <a:t>demande de remboursement (DDR)</a:t>
          </a:r>
          <a:endParaRPr lang="it-IT" b="1" dirty="0"/>
        </a:p>
      </dgm:t>
    </dgm:pt>
    <dgm:pt modelId="{989D1DB7-4A5D-48CE-93AA-67FB72D3E723}" type="parTrans" cxnId="{B55572B7-2ED9-4116-8A2A-F491439BDA11}">
      <dgm:prSet/>
      <dgm:spPr/>
      <dgm:t>
        <a:bodyPr/>
        <a:lstStyle/>
        <a:p>
          <a:endParaRPr lang="fr-FR"/>
        </a:p>
      </dgm:t>
    </dgm:pt>
    <dgm:pt modelId="{549A4FE7-9DF4-4655-A12B-BE221D314D96}" type="sibTrans" cxnId="{B55572B7-2ED9-4116-8A2A-F491439BDA11}">
      <dgm:prSet/>
      <dgm:spPr/>
      <dgm:t>
        <a:bodyPr/>
        <a:lstStyle/>
        <a:p>
          <a:endParaRPr lang="fr-FR"/>
        </a:p>
      </dgm:t>
    </dgm:pt>
    <dgm:pt modelId="{10DA29DE-5791-4BD2-8E84-F27D430CB258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/>
            <a:t>AG</a:t>
          </a:r>
        </a:p>
      </dgm:t>
    </dgm:pt>
    <dgm:pt modelId="{6EE028CE-E2B7-4D1C-868B-E8178F866096}" type="parTrans" cxnId="{243EB92C-047D-46F4-921C-607F45663B7B}">
      <dgm:prSet/>
      <dgm:spPr/>
      <dgm:t>
        <a:bodyPr/>
        <a:lstStyle/>
        <a:p>
          <a:endParaRPr lang="fr-FR"/>
        </a:p>
      </dgm:t>
    </dgm:pt>
    <dgm:pt modelId="{992AD175-8920-401D-9CD9-1FBEA7ECBAD5}" type="sibTrans" cxnId="{243EB92C-047D-46F4-921C-607F45663B7B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C743AA91-9389-457B-BF56-0D408CF57E35}" type="pres">
      <dgm:prSet presAssocID="{93194627-798E-4FDC-B1B9-39DCE988189E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FB5346-F1A7-40F2-B72D-4FC2E66C0EB5}" type="pres">
      <dgm:prSet presAssocID="{80615AFA-EC49-4D0F-B9A3-CDC8ADAED41A}" presName="parTxOnlySpace" presStyleCnt="0"/>
      <dgm:spPr/>
    </dgm:pt>
    <dgm:pt modelId="{1BC6602F-7127-4AB0-B2BC-FC9C583DB604}" type="pres">
      <dgm:prSet presAssocID="{89F893E8-40F7-4B71-A7ED-D814EB2E82F9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4DF3A02-5AE1-4F43-BD6C-B7E752B54F7E}" type="pres">
      <dgm:prSet presAssocID="{549A4FE7-9DF4-4655-A12B-BE221D314D96}" presName="parTxOnlySpace" presStyleCnt="0"/>
      <dgm:spPr/>
    </dgm:pt>
    <dgm:pt modelId="{3B3F7E41-1178-4D1B-A528-DD402471925D}" type="pres">
      <dgm:prSet presAssocID="{10DA29DE-5791-4BD2-8E84-F27D430CB258}" presName="parTxOnly" presStyleLbl="node1" presStyleIdx="2" presStyleCnt="5" custLinFactX="81231" custLinFactNeighborX="100000" custLinFactNeighborY="11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38198D-7CF1-4B0E-97DE-538118770627}" type="pres">
      <dgm:prSet presAssocID="{992AD175-8920-401D-9CD9-1FBEA7ECBAD5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3" presStyleCnt="5" custLinFactX="-77106" custLinFactNeighborX="-100000" custLinFactNeighborY="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F6B555EA-E9CA-4F39-8A7B-31E5CF5A0829}" type="pres">
      <dgm:prSet presAssocID="{01AC4DFB-3635-49A0-91A8-E4CDBBCFCBE2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38E3497-1009-4A37-8D88-D290D40942A9}" type="presOf" srcId="{10DA29DE-5791-4BD2-8E84-F27D430CB258}" destId="{3B3F7E41-1178-4D1B-A528-DD402471925D}" srcOrd="0" destOrd="0" presId="urn:microsoft.com/office/officeart/2005/8/layout/chevron1"/>
    <dgm:cxn modelId="{B55572B7-2ED9-4116-8A2A-F491439BDA11}" srcId="{1B37BA1C-F73A-46B0-8671-B0FA2F9D6F29}" destId="{89F893E8-40F7-4B71-A7ED-D814EB2E82F9}" srcOrd="1" destOrd="0" parTransId="{989D1DB7-4A5D-48CE-93AA-67FB72D3E723}" sibTransId="{549A4FE7-9DF4-4655-A12B-BE221D314D96}"/>
    <dgm:cxn modelId="{5B4AF4F2-4D43-49CF-B261-0A53FB4CD108}" srcId="{1B37BA1C-F73A-46B0-8671-B0FA2F9D6F29}" destId="{05D9F649-6C27-49ED-B4EE-6B7309AB371F}" srcOrd="3" destOrd="0" parTransId="{47A2214A-1C14-48D4-8F73-058572B25697}" sibTransId="{907AD913-81D8-49A0-AB63-17C80CCA472C}"/>
    <dgm:cxn modelId="{2DB859FA-0D08-4DDD-8339-93DE7E4EBA54}" srcId="{1B37BA1C-F73A-46B0-8671-B0FA2F9D6F29}" destId="{01AC4DFB-3635-49A0-91A8-E4CDBBCFCBE2}" srcOrd="4" destOrd="0" parTransId="{B2FB95A4-E2DA-4D51-A27D-3242A861F6C4}" sibTransId="{8FA98CC9-5FC7-411F-A63A-963B07851393}"/>
    <dgm:cxn modelId="{BF5355E0-EFE1-4083-B340-B7A2BD20577C}" type="presOf" srcId="{93194627-798E-4FDC-B1B9-39DCE988189E}" destId="{C743AA91-9389-457B-BF56-0D408CF57E35}" srcOrd="0" destOrd="0" presId="urn:microsoft.com/office/officeart/2005/8/layout/chevron1"/>
    <dgm:cxn modelId="{243EB92C-047D-46F4-921C-607F45663B7B}" srcId="{1B37BA1C-F73A-46B0-8671-B0FA2F9D6F29}" destId="{10DA29DE-5791-4BD2-8E84-F27D430CB258}" srcOrd="2" destOrd="0" parTransId="{6EE028CE-E2B7-4D1C-868B-E8178F866096}" sibTransId="{992AD175-8920-401D-9CD9-1FBEA7ECBAD5}"/>
    <dgm:cxn modelId="{398D2AAA-3DFA-4304-A6FF-8E8D16DD6FFE}" type="presOf" srcId="{89F893E8-40F7-4B71-A7ED-D814EB2E82F9}" destId="{1BC6602F-7127-4AB0-B2BC-FC9C583DB604}" srcOrd="0" destOrd="0" presId="urn:microsoft.com/office/officeart/2005/8/layout/chevron1"/>
    <dgm:cxn modelId="{C4060DDA-7F79-4F9B-956B-F335D736C5CE}" type="presOf" srcId="{1B37BA1C-F73A-46B0-8671-B0FA2F9D6F29}" destId="{F96D3852-4265-49F2-8255-5D8DD3728028}" srcOrd="0" destOrd="0" presId="urn:microsoft.com/office/officeart/2005/8/layout/chevron1"/>
    <dgm:cxn modelId="{874AE7C3-90C6-4BE0-AC8A-E2DC8495E518}" type="presOf" srcId="{05D9F649-6C27-49ED-B4EE-6B7309AB371F}" destId="{DDFE24CF-A806-4EEC-971C-F81EB703C4E5}" srcOrd="0" destOrd="0" presId="urn:microsoft.com/office/officeart/2005/8/layout/chevron1"/>
    <dgm:cxn modelId="{113707D5-9367-4270-B329-A2BA541C49B0}" srcId="{1B37BA1C-F73A-46B0-8671-B0FA2F9D6F29}" destId="{93194627-798E-4FDC-B1B9-39DCE988189E}" srcOrd="0" destOrd="0" parTransId="{1D69BBAB-14FD-4949-8967-627857DC4A88}" sibTransId="{80615AFA-EC49-4D0F-B9A3-CDC8ADAED41A}"/>
    <dgm:cxn modelId="{3A54BAEF-0790-49F6-B9D7-12C2B336E444}" type="presOf" srcId="{01AC4DFB-3635-49A0-91A8-E4CDBBCFCBE2}" destId="{F6B555EA-E9CA-4F39-8A7B-31E5CF5A0829}" srcOrd="0" destOrd="0" presId="urn:microsoft.com/office/officeart/2005/8/layout/chevron1"/>
    <dgm:cxn modelId="{5F8823EF-9061-4D06-8F93-CF7322C8BE9A}" type="presParOf" srcId="{F96D3852-4265-49F2-8255-5D8DD3728028}" destId="{C743AA91-9389-457B-BF56-0D408CF57E35}" srcOrd="0" destOrd="0" presId="urn:microsoft.com/office/officeart/2005/8/layout/chevron1"/>
    <dgm:cxn modelId="{8EE1A6C9-1407-45F2-A585-F2B306CE92F3}" type="presParOf" srcId="{F96D3852-4265-49F2-8255-5D8DD3728028}" destId="{2EFB5346-F1A7-40F2-B72D-4FC2E66C0EB5}" srcOrd="1" destOrd="0" presId="urn:microsoft.com/office/officeart/2005/8/layout/chevron1"/>
    <dgm:cxn modelId="{C4C23C17-5442-469A-9E8C-F59FA70D2EA2}" type="presParOf" srcId="{F96D3852-4265-49F2-8255-5D8DD3728028}" destId="{1BC6602F-7127-4AB0-B2BC-FC9C583DB604}" srcOrd="2" destOrd="0" presId="urn:microsoft.com/office/officeart/2005/8/layout/chevron1"/>
    <dgm:cxn modelId="{A00AD21F-5DF5-4ACE-B77A-33EFFC3D3088}" type="presParOf" srcId="{F96D3852-4265-49F2-8255-5D8DD3728028}" destId="{84DF3A02-5AE1-4F43-BD6C-B7E752B54F7E}" srcOrd="3" destOrd="0" presId="urn:microsoft.com/office/officeart/2005/8/layout/chevron1"/>
    <dgm:cxn modelId="{C9051491-AABA-46EC-9515-DC58C10AEB6F}" type="presParOf" srcId="{F96D3852-4265-49F2-8255-5D8DD3728028}" destId="{3B3F7E41-1178-4D1B-A528-DD402471925D}" srcOrd="4" destOrd="0" presId="urn:microsoft.com/office/officeart/2005/8/layout/chevron1"/>
    <dgm:cxn modelId="{66E751B2-3B81-407E-B506-729E4DC9424B}" type="presParOf" srcId="{F96D3852-4265-49F2-8255-5D8DD3728028}" destId="{4238198D-7CF1-4B0E-97DE-538118770627}" srcOrd="5" destOrd="0" presId="urn:microsoft.com/office/officeart/2005/8/layout/chevron1"/>
    <dgm:cxn modelId="{B567D5FE-4036-4C54-A637-0981F16DBE29}" type="presParOf" srcId="{F96D3852-4265-49F2-8255-5D8DD3728028}" destId="{DDFE24CF-A806-4EEC-971C-F81EB703C4E5}" srcOrd="6" destOrd="0" presId="urn:microsoft.com/office/officeart/2005/8/layout/chevron1"/>
    <dgm:cxn modelId="{B35CD710-24F9-4329-8F95-48D6184E2E83}" type="presParOf" srcId="{F96D3852-4265-49F2-8255-5D8DD3728028}" destId="{4598EC5A-FB7C-41EE-9D85-80B5F76F0273}" srcOrd="7" destOrd="0" presId="urn:microsoft.com/office/officeart/2005/8/layout/chevron1"/>
    <dgm:cxn modelId="{CF05CC1A-97F6-484B-B073-009B89396318}" type="presParOf" srcId="{F96D3852-4265-49F2-8255-5D8DD3728028}" destId="{F6B555EA-E9CA-4F39-8A7B-31E5CF5A082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757D42E-296D-4D30-A1CE-BF1CF4522A5A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EC90ECFE-F3B0-4BBB-A123-B023716A6638}" type="parTrans" cxnId="{9491321E-AB05-47C6-A0C2-87B32E869BA7}">
      <dgm:prSet/>
      <dgm:spPr/>
      <dgm:t>
        <a:bodyPr/>
        <a:lstStyle/>
        <a:p>
          <a:endParaRPr lang="it-IT"/>
        </a:p>
      </dgm:t>
    </dgm:pt>
    <dgm:pt modelId="{6B3638EC-F7D7-45A9-86B1-F2E06091B2DC}" type="sibTrans" cxnId="{9491321E-AB05-47C6-A0C2-87B32E869BA7}">
      <dgm:prSet/>
      <dgm:spPr/>
      <dgm:t>
        <a:bodyPr/>
        <a:lstStyle/>
        <a:p>
          <a:endParaRPr lang="it-IT"/>
        </a:p>
      </dgm:t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Auditeur</a:t>
          </a:r>
          <a:r>
            <a:rPr lang="it-IT" b="1" dirty="0">
              <a:solidFill>
                <a:schemeClr val="accent1"/>
              </a:solidFill>
            </a:rPr>
            <a:t> </a:t>
          </a:r>
          <a:r>
            <a:rPr lang="it-IT" b="1" dirty="0" err="1">
              <a:solidFill>
                <a:schemeClr val="accent1"/>
              </a:solidFill>
            </a:rPr>
            <a:t>du</a:t>
          </a:r>
          <a:r>
            <a:rPr lang="it-IT" b="1" dirty="0">
              <a:solidFill>
                <a:schemeClr val="accent1"/>
              </a:solidFill>
            </a:rPr>
            <a:t> </a:t>
          </a:r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2C476DC6-9BE0-44D6-8583-4E401C12439B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1CF1EEBD-449C-467E-AC0F-B572FB405613}" type="parTrans" cxnId="{EDB26387-87B4-4093-97A6-9803FA1E8931}">
      <dgm:prSet/>
      <dgm:spPr/>
      <dgm:t>
        <a:bodyPr/>
        <a:lstStyle/>
        <a:p>
          <a:endParaRPr lang="it-IT"/>
        </a:p>
      </dgm:t>
    </dgm:pt>
    <dgm:pt modelId="{641DB4D4-05FD-47A6-AA4E-FCD49DAC9155}" type="sibTrans" cxnId="{EDB26387-87B4-4093-97A6-9803FA1E8931}">
      <dgm:prSet/>
      <dgm:spPr/>
      <dgm:t>
        <a:bodyPr/>
        <a:lstStyle/>
        <a:p>
          <a:endParaRPr lang="it-IT"/>
        </a:p>
      </dgm:t>
    </dgm:pt>
    <dgm:pt modelId="{111D0569-F6D2-4A1F-A412-1F4340BC1234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1A1CA52D-D2A2-4933-B654-85BF59D04C76}" type="pres">
      <dgm:prSet presAssocID="{E757D42E-296D-4D30-A1CE-BF1CF4522A5A}" presName="parTxOnly" presStyleLbl="node1" presStyleIdx="0" presStyleCnt="4" custLinFactNeighborY="-40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8AE920-C413-46DF-A621-5A4FF2F300FA}" type="pres">
      <dgm:prSet presAssocID="{6B3638EC-F7D7-45A9-86B1-F2E06091B2DC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1" presStyleCnt="4" custLinFactNeighborY="-40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3822BACA-2417-4B33-835D-876E0CD76644}" type="pres">
      <dgm:prSet presAssocID="{2C476DC6-9BE0-44D6-8583-4E401C12439B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259D60-0A4D-4B11-906B-7CD3F827DD85}" type="pres">
      <dgm:prSet presAssocID="{641DB4D4-05FD-47A6-AA4E-FCD49DAC9155}" presName="parTxOnlySpace" presStyleCnt="0"/>
      <dgm:spPr/>
    </dgm:pt>
    <dgm:pt modelId="{844B2FA5-42F2-4DB3-897B-D237D2D45402}" type="pres">
      <dgm:prSet presAssocID="{111D0569-F6D2-4A1F-A412-1F4340BC1234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DB26387-87B4-4093-97A6-9803FA1E8931}" srcId="{1B37BA1C-F73A-46B0-8671-B0FA2F9D6F29}" destId="{2C476DC6-9BE0-44D6-8583-4E401C12439B}" srcOrd="2" destOrd="0" parTransId="{1CF1EEBD-449C-467E-AC0F-B572FB405613}" sibTransId="{641DB4D4-05FD-47A6-AA4E-FCD49DAC9155}"/>
    <dgm:cxn modelId="{9D689E85-3664-4D37-A4A9-C1EEA23DD41C}" srcId="{1B37BA1C-F73A-46B0-8671-B0FA2F9D6F29}" destId="{111D0569-F6D2-4A1F-A412-1F4340BC1234}" srcOrd="3" destOrd="0" parTransId="{794F488F-5F14-43B8-9580-B18AF36FA3CC}" sibTransId="{9EDECC65-43F8-4DD1-AEA2-C1C97CB86046}"/>
    <dgm:cxn modelId="{5B4AF4F2-4D43-49CF-B261-0A53FB4CD108}" srcId="{1B37BA1C-F73A-46B0-8671-B0FA2F9D6F29}" destId="{05D9F649-6C27-49ED-B4EE-6B7309AB371F}" srcOrd="1" destOrd="0" parTransId="{47A2214A-1C14-48D4-8F73-058572B25697}" sibTransId="{907AD913-81D8-49A0-AB63-17C80CCA472C}"/>
    <dgm:cxn modelId="{161D6942-3CF6-417F-92F8-CC5A5CD85E78}" type="presOf" srcId="{1B37BA1C-F73A-46B0-8671-B0FA2F9D6F29}" destId="{F96D3852-4265-49F2-8255-5D8DD3728028}" srcOrd="0" destOrd="0" presId="urn:microsoft.com/office/officeart/2005/8/layout/chevron1"/>
    <dgm:cxn modelId="{9491321E-AB05-47C6-A0C2-87B32E869BA7}" srcId="{1B37BA1C-F73A-46B0-8671-B0FA2F9D6F29}" destId="{E757D42E-296D-4D30-A1CE-BF1CF4522A5A}" srcOrd="0" destOrd="0" parTransId="{EC90ECFE-F3B0-4BBB-A123-B023716A6638}" sibTransId="{6B3638EC-F7D7-45A9-86B1-F2E06091B2DC}"/>
    <dgm:cxn modelId="{075637E1-90B0-4731-A3FD-C4DE1BF5BC3F}" type="presOf" srcId="{E757D42E-296D-4D30-A1CE-BF1CF4522A5A}" destId="{1A1CA52D-D2A2-4933-B654-85BF59D04C76}" srcOrd="0" destOrd="0" presId="urn:microsoft.com/office/officeart/2005/8/layout/chevron1"/>
    <dgm:cxn modelId="{5CE58036-0E60-4E47-A916-C190A1F19063}" type="presOf" srcId="{111D0569-F6D2-4A1F-A412-1F4340BC1234}" destId="{844B2FA5-42F2-4DB3-897B-D237D2D45402}" srcOrd="0" destOrd="0" presId="urn:microsoft.com/office/officeart/2005/8/layout/chevron1"/>
    <dgm:cxn modelId="{FA5C8BB0-15C4-4BE0-930B-2645F5C4D4D6}" type="presOf" srcId="{2C476DC6-9BE0-44D6-8583-4E401C12439B}" destId="{3822BACA-2417-4B33-835D-876E0CD76644}" srcOrd="0" destOrd="0" presId="urn:microsoft.com/office/officeart/2005/8/layout/chevron1"/>
    <dgm:cxn modelId="{124D799E-D405-4E69-BE41-D75B5C6B5F99}" type="presOf" srcId="{05D9F649-6C27-49ED-B4EE-6B7309AB371F}" destId="{DDFE24CF-A806-4EEC-971C-F81EB703C4E5}" srcOrd="0" destOrd="0" presId="urn:microsoft.com/office/officeart/2005/8/layout/chevron1"/>
    <dgm:cxn modelId="{485F8002-32E7-4236-BA50-D9B4E9997E0E}" type="presParOf" srcId="{F96D3852-4265-49F2-8255-5D8DD3728028}" destId="{1A1CA52D-D2A2-4933-B654-85BF59D04C76}" srcOrd="0" destOrd="0" presId="urn:microsoft.com/office/officeart/2005/8/layout/chevron1"/>
    <dgm:cxn modelId="{F6C8302F-57A8-4289-9054-CF3D92EC77D9}" type="presParOf" srcId="{F96D3852-4265-49F2-8255-5D8DD3728028}" destId="{8C8AE920-C413-46DF-A621-5A4FF2F300FA}" srcOrd="1" destOrd="0" presId="urn:microsoft.com/office/officeart/2005/8/layout/chevron1"/>
    <dgm:cxn modelId="{D658E5BB-78B7-4761-9C04-81F6DCE71ACC}" type="presParOf" srcId="{F96D3852-4265-49F2-8255-5D8DD3728028}" destId="{DDFE24CF-A806-4EEC-971C-F81EB703C4E5}" srcOrd="2" destOrd="0" presId="urn:microsoft.com/office/officeart/2005/8/layout/chevron1"/>
    <dgm:cxn modelId="{8A232C4C-154C-42A2-A3D2-D0A11F9E74D2}" type="presParOf" srcId="{F96D3852-4265-49F2-8255-5D8DD3728028}" destId="{4598EC5A-FB7C-41EE-9D85-80B5F76F0273}" srcOrd="3" destOrd="0" presId="urn:microsoft.com/office/officeart/2005/8/layout/chevron1"/>
    <dgm:cxn modelId="{FCD4B081-A557-4580-BB28-3B0640F67598}" type="presParOf" srcId="{F96D3852-4265-49F2-8255-5D8DD3728028}" destId="{3822BACA-2417-4B33-835D-876E0CD76644}" srcOrd="4" destOrd="0" presId="urn:microsoft.com/office/officeart/2005/8/layout/chevron1"/>
    <dgm:cxn modelId="{86C5F3D2-9193-4F5A-85C0-33E7B3282DD5}" type="presParOf" srcId="{F96D3852-4265-49F2-8255-5D8DD3728028}" destId="{A0259D60-0A4D-4B11-906B-7CD3F827DD85}" srcOrd="5" destOrd="0" presId="urn:microsoft.com/office/officeart/2005/8/layout/chevron1"/>
    <dgm:cxn modelId="{91D10BE0-473F-4DE8-8060-94F47FDF3216}" type="presParOf" srcId="{F96D3852-4265-49F2-8255-5D8DD3728028}" destId="{844B2FA5-42F2-4DB3-897B-D237D2D45402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11D0569-F6D2-4A1F-A412-1F4340BC1234}">
      <dgm:prSet phldrT="[Testo]"/>
      <dgm:spPr>
        <a:solidFill>
          <a:srgbClr val="00B050"/>
        </a:solidFill>
      </dgm:spPr>
      <dgm:t>
        <a:bodyPr/>
        <a:lstStyle/>
        <a:p>
          <a:r>
            <a:rPr lang="fr-FR" b="1" noProof="0" dirty="0">
              <a:solidFill>
                <a:schemeClr val="accent1"/>
              </a:solidFill>
            </a:rPr>
            <a:t>Bénéficiaire</a:t>
          </a:r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924C1992-1C03-49AD-8529-6E42C857C5D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fr-FR" b="1" noProof="0" dirty="0">
              <a:solidFill>
                <a:schemeClr val="accent1"/>
              </a:solidFill>
            </a:rPr>
            <a:t>Auditeur</a:t>
          </a:r>
        </a:p>
      </dgm:t>
    </dgm:pt>
    <dgm:pt modelId="{B29A2595-CDDB-4706-942C-FE7301C169BC}" type="parTrans" cxnId="{AABC8E7D-DD6E-40AF-82B6-4B889859BEB8}">
      <dgm:prSet/>
      <dgm:spPr/>
      <dgm:t>
        <a:bodyPr/>
        <a:lstStyle/>
        <a:p>
          <a:endParaRPr lang="it-IT"/>
        </a:p>
      </dgm:t>
    </dgm:pt>
    <dgm:pt modelId="{5FEEDE4C-0969-4A0C-B07D-08832E64EBCC}" type="sibTrans" cxnId="{AABC8E7D-DD6E-40AF-82B6-4B889859BEB8}">
      <dgm:prSet/>
      <dgm:spPr/>
      <dgm:t>
        <a:bodyPr/>
        <a:lstStyle/>
        <a:p>
          <a:endParaRPr lang="it-IT"/>
        </a:p>
      </dgm:t>
    </dgm:pt>
    <dgm:pt modelId="{F3FDAFD6-34A8-4BCE-B917-CFF47262BED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3342680B-E6A6-4113-AFC2-C35E813AFE1D}" type="parTrans" cxnId="{3445B432-4A5F-4C76-AD92-092F84517033}">
      <dgm:prSet/>
      <dgm:spPr/>
      <dgm:t>
        <a:bodyPr/>
        <a:lstStyle/>
        <a:p>
          <a:endParaRPr lang="fr-FR"/>
        </a:p>
      </dgm:t>
    </dgm:pt>
    <dgm:pt modelId="{7F8C7F7B-D58A-4BEE-A2BB-3926D6E2EBD2}" type="sibTrans" cxnId="{3445B432-4A5F-4C76-AD92-092F84517033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44B2FA5-42F2-4DB3-897B-D237D2D45402}" type="pres">
      <dgm:prSet presAssocID="{111D0569-F6D2-4A1F-A412-1F4340BC1234}" presName="parTxOnly" presStyleLbl="node1" presStyleIdx="0" presStyleCnt="3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B62CC5-3B58-4347-A2D3-F425849899E8}" type="pres">
      <dgm:prSet presAssocID="{9EDECC65-43F8-4DD1-AEA2-C1C97CB86046}" presName="parTxOnlySpace" presStyleCnt="0"/>
      <dgm:spPr/>
    </dgm:pt>
    <dgm:pt modelId="{E3898F73-873C-43D9-9F30-D0B30C027573}" type="pres">
      <dgm:prSet presAssocID="{924C1992-1C03-49AD-8529-6E42C857C5D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CFA7D9-2642-49BB-8AC9-A6B12142D456}" type="pres">
      <dgm:prSet presAssocID="{5FEEDE4C-0969-4A0C-B07D-08832E64EBCC}" presName="parTxOnlySpace" presStyleCnt="0"/>
      <dgm:spPr/>
    </dgm:pt>
    <dgm:pt modelId="{0ECA46F6-79F9-4099-8325-E540D4B96A70}" type="pres">
      <dgm:prSet presAssocID="{F3FDAFD6-34A8-4BCE-B917-CFF47262BED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445B432-4A5F-4C76-AD92-092F84517033}" srcId="{1B37BA1C-F73A-46B0-8671-B0FA2F9D6F29}" destId="{F3FDAFD6-34A8-4BCE-B917-CFF47262BEDE}" srcOrd="2" destOrd="0" parTransId="{3342680B-E6A6-4113-AFC2-C35E813AFE1D}" sibTransId="{7F8C7F7B-D58A-4BEE-A2BB-3926D6E2EBD2}"/>
    <dgm:cxn modelId="{AABC8E7D-DD6E-40AF-82B6-4B889859BEB8}" srcId="{1B37BA1C-F73A-46B0-8671-B0FA2F9D6F29}" destId="{924C1992-1C03-49AD-8529-6E42C857C5DF}" srcOrd="1" destOrd="0" parTransId="{B29A2595-CDDB-4706-942C-FE7301C169BC}" sibTransId="{5FEEDE4C-0969-4A0C-B07D-08832E64EBCC}"/>
    <dgm:cxn modelId="{96C86243-130D-47B1-8F5B-1D8787B450A7}" type="presOf" srcId="{F3FDAFD6-34A8-4BCE-B917-CFF47262BEDE}" destId="{0ECA46F6-79F9-4099-8325-E540D4B96A70}" srcOrd="0" destOrd="0" presId="urn:microsoft.com/office/officeart/2005/8/layout/chevron1"/>
    <dgm:cxn modelId="{9D689E85-3664-4D37-A4A9-C1EEA23DD41C}" srcId="{1B37BA1C-F73A-46B0-8671-B0FA2F9D6F29}" destId="{111D0569-F6D2-4A1F-A412-1F4340BC1234}" srcOrd="0" destOrd="0" parTransId="{794F488F-5F14-43B8-9580-B18AF36FA3CC}" sibTransId="{9EDECC65-43F8-4DD1-AEA2-C1C97CB86046}"/>
    <dgm:cxn modelId="{F767EB8A-0ECF-4097-859C-08B59371F848}" type="presOf" srcId="{111D0569-F6D2-4A1F-A412-1F4340BC1234}" destId="{844B2FA5-42F2-4DB3-897B-D237D2D45402}" srcOrd="0" destOrd="0" presId="urn:microsoft.com/office/officeart/2005/8/layout/chevron1"/>
    <dgm:cxn modelId="{5F526BB1-90AA-42BB-944A-A60684B36287}" type="presOf" srcId="{924C1992-1C03-49AD-8529-6E42C857C5DF}" destId="{E3898F73-873C-43D9-9F30-D0B30C027573}" srcOrd="0" destOrd="0" presId="urn:microsoft.com/office/officeart/2005/8/layout/chevron1"/>
    <dgm:cxn modelId="{0B0C78A4-0A7B-4EE9-9BFE-AA26FD9D0E4F}" type="presOf" srcId="{1B37BA1C-F73A-46B0-8671-B0FA2F9D6F29}" destId="{F96D3852-4265-49F2-8255-5D8DD3728028}" srcOrd="0" destOrd="0" presId="urn:microsoft.com/office/officeart/2005/8/layout/chevron1"/>
    <dgm:cxn modelId="{D3FC5466-CFEA-4391-859B-11B999A5B26D}" type="presParOf" srcId="{F96D3852-4265-49F2-8255-5D8DD3728028}" destId="{844B2FA5-42F2-4DB3-897B-D237D2D45402}" srcOrd="0" destOrd="0" presId="urn:microsoft.com/office/officeart/2005/8/layout/chevron1"/>
    <dgm:cxn modelId="{FD7729AF-2E10-4E60-AA0A-FC92D7620B44}" type="presParOf" srcId="{F96D3852-4265-49F2-8255-5D8DD3728028}" destId="{B8B62CC5-3B58-4347-A2D3-F425849899E8}" srcOrd="1" destOrd="0" presId="urn:microsoft.com/office/officeart/2005/8/layout/chevron1"/>
    <dgm:cxn modelId="{6E574120-A5EE-4544-9857-C9FB53E6150A}" type="presParOf" srcId="{F96D3852-4265-49F2-8255-5D8DD3728028}" destId="{E3898F73-873C-43D9-9F30-D0B30C027573}" srcOrd="2" destOrd="0" presId="urn:microsoft.com/office/officeart/2005/8/layout/chevron1"/>
    <dgm:cxn modelId="{BF9DA54D-B737-48A2-9C74-B6A9F489096E}" type="presParOf" srcId="{F96D3852-4265-49F2-8255-5D8DD3728028}" destId="{1ACFA7D9-2642-49BB-8AC9-A6B12142D456}" srcOrd="3" destOrd="0" presId="urn:microsoft.com/office/officeart/2005/8/layout/chevron1"/>
    <dgm:cxn modelId="{A68559DE-4FB8-4E82-8623-6D621BC74B09}" type="presParOf" srcId="{F96D3852-4265-49F2-8255-5D8DD3728028}" destId="{0ECA46F6-79F9-4099-8325-E540D4B96A7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STC</a:t>
          </a: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01AC4DFB-3635-49A0-91A8-E4CDBBCFCBE2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AC</a:t>
          </a:r>
        </a:p>
      </dgm:t>
    </dgm:pt>
    <dgm:pt modelId="{B2FB95A4-E2DA-4D51-A27D-3242A861F6C4}" type="parTrans" cxnId="{2DB859FA-0D08-4DDD-8339-93DE7E4EBA54}">
      <dgm:prSet/>
      <dgm:spPr/>
      <dgm:t>
        <a:bodyPr/>
        <a:lstStyle/>
        <a:p>
          <a:endParaRPr lang="it-IT"/>
        </a:p>
      </dgm:t>
    </dgm:pt>
    <dgm:pt modelId="{8FA98CC9-5FC7-411F-A63A-963B07851393}" type="sibTrans" cxnId="{2DB859FA-0D08-4DDD-8339-93DE7E4EBA54}">
      <dgm:prSet/>
      <dgm:spPr/>
      <dgm:t>
        <a:bodyPr/>
        <a:lstStyle/>
        <a:p>
          <a:endParaRPr lang="it-IT"/>
        </a:p>
      </dgm:t>
    </dgm:pt>
    <dgm:pt modelId="{93194627-798E-4FDC-B1B9-39DCE988189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1D69BBAB-14FD-4949-8967-627857DC4A88}" type="parTrans" cxnId="{113707D5-9367-4270-B329-A2BA541C49B0}">
      <dgm:prSet/>
      <dgm:spPr/>
      <dgm:t>
        <a:bodyPr/>
        <a:lstStyle/>
        <a:p>
          <a:endParaRPr lang="fr-FR"/>
        </a:p>
      </dgm:t>
    </dgm:pt>
    <dgm:pt modelId="{80615AFA-EC49-4D0F-B9A3-CDC8ADAED41A}" type="sibTrans" cxnId="{113707D5-9367-4270-B329-A2BA541C49B0}">
      <dgm:prSet/>
      <dgm:spPr/>
      <dgm:t>
        <a:bodyPr/>
        <a:lstStyle/>
        <a:p>
          <a:endParaRPr lang="fr-FR"/>
        </a:p>
      </dgm:t>
    </dgm:pt>
    <dgm:pt modelId="{89F893E8-40F7-4B71-A7ED-D814EB2E82F9}">
      <dgm:prSet phldrT="[Testo]"/>
      <dgm:spPr>
        <a:solidFill>
          <a:srgbClr val="FFC00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DDR</a:t>
          </a:r>
        </a:p>
      </dgm:t>
    </dgm:pt>
    <dgm:pt modelId="{989D1DB7-4A5D-48CE-93AA-67FB72D3E723}" type="parTrans" cxnId="{B55572B7-2ED9-4116-8A2A-F491439BDA11}">
      <dgm:prSet/>
      <dgm:spPr/>
      <dgm:t>
        <a:bodyPr/>
        <a:lstStyle/>
        <a:p>
          <a:endParaRPr lang="fr-FR"/>
        </a:p>
      </dgm:t>
    </dgm:pt>
    <dgm:pt modelId="{549A4FE7-9DF4-4655-A12B-BE221D314D96}" type="sibTrans" cxnId="{B55572B7-2ED9-4116-8A2A-F491439BDA11}">
      <dgm:prSet/>
      <dgm:spPr/>
      <dgm:t>
        <a:bodyPr/>
        <a:lstStyle/>
        <a:p>
          <a:endParaRPr lang="fr-FR"/>
        </a:p>
      </dgm:t>
    </dgm:pt>
    <dgm:pt modelId="{10DA29DE-5791-4BD2-8E84-F27D430CB258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AG</a:t>
          </a:r>
        </a:p>
      </dgm:t>
    </dgm:pt>
    <dgm:pt modelId="{6EE028CE-E2B7-4D1C-868B-E8178F866096}" type="parTrans" cxnId="{243EB92C-047D-46F4-921C-607F45663B7B}">
      <dgm:prSet/>
      <dgm:spPr/>
      <dgm:t>
        <a:bodyPr/>
        <a:lstStyle/>
        <a:p>
          <a:endParaRPr lang="fr-FR"/>
        </a:p>
      </dgm:t>
    </dgm:pt>
    <dgm:pt modelId="{992AD175-8920-401D-9CD9-1FBEA7ECBAD5}" type="sibTrans" cxnId="{243EB92C-047D-46F4-921C-607F45663B7B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C743AA91-9389-457B-BF56-0D408CF57E35}" type="pres">
      <dgm:prSet presAssocID="{93194627-798E-4FDC-B1B9-39DCE988189E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FB5346-F1A7-40F2-B72D-4FC2E66C0EB5}" type="pres">
      <dgm:prSet presAssocID="{80615AFA-EC49-4D0F-B9A3-CDC8ADAED41A}" presName="parTxOnlySpace" presStyleCnt="0"/>
      <dgm:spPr/>
    </dgm:pt>
    <dgm:pt modelId="{1BC6602F-7127-4AB0-B2BC-FC9C583DB604}" type="pres">
      <dgm:prSet presAssocID="{89F893E8-40F7-4B71-A7ED-D814EB2E82F9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4DF3A02-5AE1-4F43-BD6C-B7E752B54F7E}" type="pres">
      <dgm:prSet presAssocID="{549A4FE7-9DF4-4655-A12B-BE221D314D96}" presName="parTxOnlySpace" presStyleCnt="0"/>
      <dgm:spPr/>
    </dgm:pt>
    <dgm:pt modelId="{3B3F7E41-1178-4D1B-A528-DD402471925D}" type="pres">
      <dgm:prSet presAssocID="{10DA29DE-5791-4BD2-8E84-F27D430CB258}" presName="parTxOnly" presStyleLbl="node1" presStyleIdx="2" presStyleCnt="5" custLinFactX="79566" custLinFactNeighborX="100000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38198D-7CF1-4B0E-97DE-538118770627}" type="pres">
      <dgm:prSet presAssocID="{992AD175-8920-401D-9CD9-1FBEA7ECBAD5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3" presStyleCnt="5" custLinFactX="-74666" custLinFactNeighborX="-100000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F6B555EA-E9CA-4F39-8A7B-31E5CF5A0829}" type="pres">
      <dgm:prSet presAssocID="{01AC4DFB-3635-49A0-91A8-E4CDBBCFCBE2}" presName="parTxOnly" presStyleLbl="node1" presStyleIdx="4" presStyleCnt="5" custLinFactNeighborX="-25366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5AFBE5D-712A-4E12-B8FC-0E9585497628}" type="presOf" srcId="{89F893E8-40F7-4B71-A7ED-D814EB2E82F9}" destId="{1BC6602F-7127-4AB0-B2BC-FC9C583DB604}" srcOrd="0" destOrd="0" presId="urn:microsoft.com/office/officeart/2005/8/layout/chevron1"/>
    <dgm:cxn modelId="{150C977B-50D0-49B6-8B23-BD06BDCF984E}" type="presOf" srcId="{93194627-798E-4FDC-B1B9-39DCE988189E}" destId="{C743AA91-9389-457B-BF56-0D408CF57E35}" srcOrd="0" destOrd="0" presId="urn:microsoft.com/office/officeart/2005/8/layout/chevron1"/>
    <dgm:cxn modelId="{FBA7BBAA-FAA0-444C-A251-F8DC87B38FEB}" type="presOf" srcId="{1B37BA1C-F73A-46B0-8671-B0FA2F9D6F29}" destId="{F96D3852-4265-49F2-8255-5D8DD3728028}" srcOrd="0" destOrd="0" presId="urn:microsoft.com/office/officeart/2005/8/layout/chevron1"/>
    <dgm:cxn modelId="{08615EAB-460C-4892-BAAA-1639FD03F319}" type="presOf" srcId="{10DA29DE-5791-4BD2-8E84-F27D430CB258}" destId="{3B3F7E41-1178-4D1B-A528-DD402471925D}" srcOrd="0" destOrd="0" presId="urn:microsoft.com/office/officeart/2005/8/layout/chevron1"/>
    <dgm:cxn modelId="{B55572B7-2ED9-4116-8A2A-F491439BDA11}" srcId="{1B37BA1C-F73A-46B0-8671-B0FA2F9D6F29}" destId="{89F893E8-40F7-4B71-A7ED-D814EB2E82F9}" srcOrd="1" destOrd="0" parTransId="{989D1DB7-4A5D-48CE-93AA-67FB72D3E723}" sibTransId="{549A4FE7-9DF4-4655-A12B-BE221D314D96}"/>
    <dgm:cxn modelId="{5B4AF4F2-4D43-49CF-B261-0A53FB4CD108}" srcId="{1B37BA1C-F73A-46B0-8671-B0FA2F9D6F29}" destId="{05D9F649-6C27-49ED-B4EE-6B7309AB371F}" srcOrd="3" destOrd="0" parTransId="{47A2214A-1C14-48D4-8F73-058572B25697}" sibTransId="{907AD913-81D8-49A0-AB63-17C80CCA472C}"/>
    <dgm:cxn modelId="{A9806065-A94C-4292-AE20-2AB8EBC40BEC}" type="presOf" srcId="{01AC4DFB-3635-49A0-91A8-E4CDBBCFCBE2}" destId="{F6B555EA-E9CA-4F39-8A7B-31E5CF5A0829}" srcOrd="0" destOrd="0" presId="urn:microsoft.com/office/officeart/2005/8/layout/chevron1"/>
    <dgm:cxn modelId="{2DB859FA-0D08-4DDD-8339-93DE7E4EBA54}" srcId="{1B37BA1C-F73A-46B0-8671-B0FA2F9D6F29}" destId="{01AC4DFB-3635-49A0-91A8-E4CDBBCFCBE2}" srcOrd="4" destOrd="0" parTransId="{B2FB95A4-E2DA-4D51-A27D-3242A861F6C4}" sibTransId="{8FA98CC9-5FC7-411F-A63A-963B07851393}"/>
    <dgm:cxn modelId="{243EB92C-047D-46F4-921C-607F45663B7B}" srcId="{1B37BA1C-F73A-46B0-8671-B0FA2F9D6F29}" destId="{10DA29DE-5791-4BD2-8E84-F27D430CB258}" srcOrd="2" destOrd="0" parTransId="{6EE028CE-E2B7-4D1C-868B-E8178F866096}" sibTransId="{992AD175-8920-401D-9CD9-1FBEA7ECBAD5}"/>
    <dgm:cxn modelId="{113707D5-9367-4270-B329-A2BA541C49B0}" srcId="{1B37BA1C-F73A-46B0-8671-B0FA2F9D6F29}" destId="{93194627-798E-4FDC-B1B9-39DCE988189E}" srcOrd="0" destOrd="0" parTransId="{1D69BBAB-14FD-4949-8967-627857DC4A88}" sibTransId="{80615AFA-EC49-4D0F-B9A3-CDC8ADAED41A}"/>
    <dgm:cxn modelId="{7CD50C11-2D65-4B86-A0C2-285195079B51}" type="presOf" srcId="{05D9F649-6C27-49ED-B4EE-6B7309AB371F}" destId="{DDFE24CF-A806-4EEC-971C-F81EB703C4E5}" srcOrd="0" destOrd="0" presId="urn:microsoft.com/office/officeart/2005/8/layout/chevron1"/>
    <dgm:cxn modelId="{C5525612-26E8-44D9-8F85-E3C95D50F61D}" type="presParOf" srcId="{F96D3852-4265-49F2-8255-5D8DD3728028}" destId="{C743AA91-9389-457B-BF56-0D408CF57E35}" srcOrd="0" destOrd="0" presId="urn:microsoft.com/office/officeart/2005/8/layout/chevron1"/>
    <dgm:cxn modelId="{49E6DC83-039E-4858-A34E-10B10D2A554F}" type="presParOf" srcId="{F96D3852-4265-49F2-8255-5D8DD3728028}" destId="{2EFB5346-F1A7-40F2-B72D-4FC2E66C0EB5}" srcOrd="1" destOrd="0" presId="urn:microsoft.com/office/officeart/2005/8/layout/chevron1"/>
    <dgm:cxn modelId="{3FE1B357-D962-4DAE-9DAC-0BA4C3F09C24}" type="presParOf" srcId="{F96D3852-4265-49F2-8255-5D8DD3728028}" destId="{1BC6602F-7127-4AB0-B2BC-FC9C583DB604}" srcOrd="2" destOrd="0" presId="urn:microsoft.com/office/officeart/2005/8/layout/chevron1"/>
    <dgm:cxn modelId="{E2AB7C91-4584-4125-AD1D-4E76A552863B}" type="presParOf" srcId="{F96D3852-4265-49F2-8255-5D8DD3728028}" destId="{84DF3A02-5AE1-4F43-BD6C-B7E752B54F7E}" srcOrd="3" destOrd="0" presId="urn:microsoft.com/office/officeart/2005/8/layout/chevron1"/>
    <dgm:cxn modelId="{57EAC874-6EB2-4CB7-99FE-705136B9DDEE}" type="presParOf" srcId="{F96D3852-4265-49F2-8255-5D8DD3728028}" destId="{3B3F7E41-1178-4D1B-A528-DD402471925D}" srcOrd="4" destOrd="0" presId="urn:microsoft.com/office/officeart/2005/8/layout/chevron1"/>
    <dgm:cxn modelId="{3A672FA9-D192-43F5-B01D-0FC3DFB8FADB}" type="presParOf" srcId="{F96D3852-4265-49F2-8255-5D8DD3728028}" destId="{4238198D-7CF1-4B0E-97DE-538118770627}" srcOrd="5" destOrd="0" presId="urn:microsoft.com/office/officeart/2005/8/layout/chevron1"/>
    <dgm:cxn modelId="{D76C4617-D616-4CED-8F8F-1B778437168D}" type="presParOf" srcId="{F96D3852-4265-49F2-8255-5D8DD3728028}" destId="{DDFE24CF-A806-4EEC-971C-F81EB703C4E5}" srcOrd="6" destOrd="0" presId="urn:microsoft.com/office/officeart/2005/8/layout/chevron1"/>
    <dgm:cxn modelId="{637E4DB7-EDC1-48D3-B981-5324B20072C3}" type="presParOf" srcId="{F96D3852-4265-49F2-8255-5D8DD3728028}" destId="{4598EC5A-FB7C-41EE-9D85-80B5F76F0273}" srcOrd="7" destOrd="0" presId="urn:microsoft.com/office/officeart/2005/8/layout/chevron1"/>
    <dgm:cxn modelId="{F12DAC30-3CC4-4F90-B094-FA4455BBFE5C}" type="presParOf" srcId="{F96D3852-4265-49F2-8255-5D8DD3728028}" destId="{F6B555EA-E9CA-4F39-8A7B-31E5CF5A082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B2FA5-42F2-4DB3-897B-D237D2D45402}">
      <dsp:nvSpPr>
        <dsp:cNvPr id="0" name=""/>
        <dsp:cNvSpPr/>
      </dsp:nvSpPr>
      <dsp:spPr>
        <a:xfrm>
          <a:off x="2793" y="313175"/>
          <a:ext cx="2852966" cy="712055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/>
            <a:t>Bénéficiaire</a:t>
          </a:r>
          <a:r>
            <a:rPr lang="it-IT" sz="1600" b="1" kern="1200" dirty="0"/>
            <a:t>/</a:t>
          </a:r>
          <a:r>
            <a:rPr lang="it-IT" sz="1600" b="1" kern="1200" dirty="0" err="1"/>
            <a:t>Partenaires</a:t>
          </a:r>
          <a:endParaRPr lang="it-IT" sz="1600" b="1" kern="1200" dirty="0"/>
        </a:p>
      </dsp:txBody>
      <dsp:txXfrm>
        <a:off x="358821" y="313175"/>
        <a:ext cx="2140911" cy="712055"/>
      </dsp:txXfrm>
    </dsp:sp>
    <dsp:sp modelId="{E3898F73-873C-43D9-9F30-D0B30C027573}">
      <dsp:nvSpPr>
        <dsp:cNvPr id="0" name=""/>
        <dsp:cNvSpPr/>
      </dsp:nvSpPr>
      <dsp:spPr>
        <a:xfrm>
          <a:off x="2710327" y="307279"/>
          <a:ext cx="1744420" cy="723847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/>
            <a:t>Auditeurs</a:t>
          </a:r>
          <a:endParaRPr lang="it-IT" sz="1600" b="1" kern="1200" dirty="0"/>
        </a:p>
      </dsp:txBody>
      <dsp:txXfrm>
        <a:off x="3072251" y="307279"/>
        <a:ext cx="1020573" cy="723847"/>
      </dsp:txXfrm>
    </dsp:sp>
    <dsp:sp modelId="{0ECA46F6-79F9-4099-8325-E540D4B96A70}">
      <dsp:nvSpPr>
        <dsp:cNvPr id="0" name=""/>
        <dsp:cNvSpPr/>
      </dsp:nvSpPr>
      <dsp:spPr>
        <a:xfrm>
          <a:off x="4309315" y="343155"/>
          <a:ext cx="1759836" cy="652096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/>
            <a:t>Partenaires</a:t>
          </a:r>
          <a:endParaRPr lang="it-IT" sz="1600" b="1" kern="1200" dirty="0"/>
        </a:p>
      </dsp:txBody>
      <dsp:txXfrm>
        <a:off x="4635363" y="343155"/>
        <a:ext cx="1107740" cy="652096"/>
      </dsp:txXfrm>
    </dsp:sp>
    <dsp:sp modelId="{5D7A74DC-2263-4075-B4C2-A9A5AC9FBEFE}">
      <dsp:nvSpPr>
        <dsp:cNvPr id="0" name=""/>
        <dsp:cNvSpPr/>
      </dsp:nvSpPr>
      <dsp:spPr>
        <a:xfrm>
          <a:off x="5923719" y="343155"/>
          <a:ext cx="1759836" cy="652096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/>
            <a:t>Bénéficiaire</a:t>
          </a:r>
        </a:p>
      </dsp:txBody>
      <dsp:txXfrm>
        <a:off x="6249767" y="343155"/>
        <a:ext cx="1107740" cy="6520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3AA91-9389-457B-BF56-0D408CF57E35}">
      <dsp:nvSpPr>
        <dsp:cNvPr id="0" name=""/>
        <dsp:cNvSpPr/>
      </dsp:nvSpPr>
      <dsp:spPr>
        <a:xfrm>
          <a:off x="2304" y="486142"/>
          <a:ext cx="2051244" cy="820497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/>
            <a:t>Bénéficiaire</a:t>
          </a:r>
        </a:p>
      </dsp:txBody>
      <dsp:txXfrm>
        <a:off x="412553" y="486142"/>
        <a:ext cx="1230747" cy="820497"/>
      </dsp:txXfrm>
    </dsp:sp>
    <dsp:sp modelId="{1BC6602F-7127-4AB0-B2BC-FC9C583DB604}">
      <dsp:nvSpPr>
        <dsp:cNvPr id="0" name=""/>
        <dsp:cNvSpPr/>
      </dsp:nvSpPr>
      <dsp:spPr>
        <a:xfrm>
          <a:off x="1848424" y="486142"/>
          <a:ext cx="2051244" cy="820497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/>
            <a:t>demande de remboursement (DDR)</a:t>
          </a:r>
          <a:endParaRPr lang="it-IT" sz="1300" b="1" kern="1200" dirty="0"/>
        </a:p>
      </dsp:txBody>
      <dsp:txXfrm>
        <a:off x="2258673" y="486142"/>
        <a:ext cx="1230747" cy="820497"/>
      </dsp:txXfrm>
    </dsp:sp>
    <dsp:sp modelId="{3B3F7E41-1178-4D1B-A528-DD402471925D}">
      <dsp:nvSpPr>
        <dsp:cNvPr id="0" name=""/>
        <dsp:cNvSpPr/>
      </dsp:nvSpPr>
      <dsp:spPr>
        <a:xfrm>
          <a:off x="5565915" y="495454"/>
          <a:ext cx="2051244" cy="820497"/>
        </a:xfrm>
        <a:prstGeom prst="chevron">
          <a:avLst/>
        </a:prstGeom>
        <a:solidFill>
          <a:srgbClr val="79D0E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/>
            <a:t>AG</a:t>
          </a:r>
        </a:p>
      </dsp:txBody>
      <dsp:txXfrm>
        <a:off x="5976164" y="495454"/>
        <a:ext cx="1230747" cy="820497"/>
      </dsp:txXfrm>
    </dsp:sp>
    <dsp:sp modelId="{DDFE24CF-A806-4EEC-971C-F81EB703C4E5}">
      <dsp:nvSpPr>
        <dsp:cNvPr id="0" name=""/>
        <dsp:cNvSpPr/>
      </dsp:nvSpPr>
      <dsp:spPr>
        <a:xfrm>
          <a:off x="3753907" y="493124"/>
          <a:ext cx="2051244" cy="820497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/>
            <a:t>STC</a:t>
          </a:r>
        </a:p>
      </dsp:txBody>
      <dsp:txXfrm>
        <a:off x="4164156" y="493124"/>
        <a:ext cx="1230747" cy="820497"/>
      </dsp:txXfrm>
    </dsp:sp>
    <dsp:sp modelId="{F6B555EA-E9CA-4F39-8A7B-31E5CF5A0829}">
      <dsp:nvSpPr>
        <dsp:cNvPr id="0" name=""/>
        <dsp:cNvSpPr/>
      </dsp:nvSpPr>
      <dsp:spPr>
        <a:xfrm>
          <a:off x="7386784" y="486142"/>
          <a:ext cx="2051244" cy="820497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err="1"/>
            <a:t>AdC</a:t>
          </a:r>
          <a:endParaRPr lang="it-IT" sz="1300" b="1" kern="1200" dirty="0"/>
        </a:p>
      </dsp:txBody>
      <dsp:txXfrm>
        <a:off x="7797033" y="486142"/>
        <a:ext cx="1230747" cy="8204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CA52D-D2A2-4933-B654-85BF59D04C76}">
      <dsp:nvSpPr>
        <dsp:cNvPr id="0" name=""/>
        <dsp:cNvSpPr/>
      </dsp:nvSpPr>
      <dsp:spPr>
        <a:xfrm>
          <a:off x="3529" y="0"/>
          <a:ext cx="2054721" cy="821888"/>
        </a:xfrm>
        <a:prstGeom prst="chevron">
          <a:avLst/>
        </a:prstGeom>
        <a:solidFill>
          <a:srgbClr val="79D0E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>
              <a:solidFill>
                <a:schemeClr val="accent1"/>
              </a:solidFill>
            </a:rPr>
            <a:t>Partenaire</a:t>
          </a:r>
          <a:endParaRPr lang="it-IT" sz="1800" b="1" kern="1200" dirty="0">
            <a:solidFill>
              <a:schemeClr val="accent1"/>
            </a:solidFill>
          </a:endParaRPr>
        </a:p>
      </dsp:txBody>
      <dsp:txXfrm>
        <a:off x="414473" y="0"/>
        <a:ext cx="1232833" cy="821888"/>
      </dsp:txXfrm>
    </dsp:sp>
    <dsp:sp modelId="{DDFE24CF-A806-4EEC-971C-F81EB703C4E5}">
      <dsp:nvSpPr>
        <dsp:cNvPr id="0" name=""/>
        <dsp:cNvSpPr/>
      </dsp:nvSpPr>
      <dsp:spPr>
        <a:xfrm>
          <a:off x="1852779" y="0"/>
          <a:ext cx="2054721" cy="821888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>
              <a:solidFill>
                <a:schemeClr val="accent1"/>
              </a:solidFill>
            </a:rPr>
            <a:t>Auditeur</a:t>
          </a:r>
          <a:r>
            <a:rPr lang="it-IT" sz="1800" b="1" kern="1200" dirty="0">
              <a:solidFill>
                <a:schemeClr val="accent1"/>
              </a:solidFill>
            </a:rPr>
            <a:t> </a:t>
          </a:r>
          <a:r>
            <a:rPr lang="it-IT" sz="1800" b="1" kern="1200" dirty="0" err="1">
              <a:solidFill>
                <a:schemeClr val="accent1"/>
              </a:solidFill>
            </a:rPr>
            <a:t>du</a:t>
          </a:r>
          <a:r>
            <a:rPr lang="it-IT" sz="1800" b="1" kern="1200" dirty="0">
              <a:solidFill>
                <a:schemeClr val="accent1"/>
              </a:solidFill>
            </a:rPr>
            <a:t> </a:t>
          </a:r>
          <a:r>
            <a:rPr lang="it-IT" sz="1800" b="1" kern="1200" dirty="0" err="1">
              <a:solidFill>
                <a:schemeClr val="accent1"/>
              </a:solidFill>
            </a:rPr>
            <a:t>partenaire</a:t>
          </a:r>
          <a:endParaRPr lang="it-IT" sz="1800" b="1" kern="1200" dirty="0">
            <a:solidFill>
              <a:schemeClr val="accent1"/>
            </a:solidFill>
          </a:endParaRPr>
        </a:p>
      </dsp:txBody>
      <dsp:txXfrm>
        <a:off x="2263723" y="0"/>
        <a:ext cx="1232833" cy="821888"/>
      </dsp:txXfrm>
    </dsp:sp>
    <dsp:sp modelId="{3822BACA-2417-4B33-835D-876E0CD76644}">
      <dsp:nvSpPr>
        <dsp:cNvPr id="0" name=""/>
        <dsp:cNvSpPr/>
      </dsp:nvSpPr>
      <dsp:spPr>
        <a:xfrm>
          <a:off x="3702028" y="5047"/>
          <a:ext cx="2054721" cy="821888"/>
        </a:xfrm>
        <a:prstGeom prst="chevron">
          <a:avLst/>
        </a:prstGeom>
        <a:solidFill>
          <a:srgbClr val="79D0E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>
              <a:solidFill>
                <a:schemeClr val="accent1"/>
              </a:solidFill>
            </a:rPr>
            <a:t>Partenaire</a:t>
          </a:r>
          <a:endParaRPr lang="it-IT" sz="1800" b="1" kern="1200" dirty="0">
            <a:solidFill>
              <a:schemeClr val="accent1"/>
            </a:solidFill>
          </a:endParaRPr>
        </a:p>
      </dsp:txBody>
      <dsp:txXfrm>
        <a:off x="4112972" y="5047"/>
        <a:ext cx="1232833" cy="821888"/>
      </dsp:txXfrm>
    </dsp:sp>
    <dsp:sp modelId="{844B2FA5-42F2-4DB3-897B-D237D2D45402}">
      <dsp:nvSpPr>
        <dsp:cNvPr id="0" name=""/>
        <dsp:cNvSpPr/>
      </dsp:nvSpPr>
      <dsp:spPr>
        <a:xfrm>
          <a:off x="5551277" y="5047"/>
          <a:ext cx="2054721" cy="821888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>
              <a:solidFill>
                <a:schemeClr val="accent1"/>
              </a:solidFill>
            </a:rPr>
            <a:t>Bénéficiaire</a:t>
          </a:r>
        </a:p>
      </dsp:txBody>
      <dsp:txXfrm>
        <a:off x="5962221" y="5047"/>
        <a:ext cx="1232833" cy="8218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B2FA5-42F2-4DB3-897B-D237D2D45402}">
      <dsp:nvSpPr>
        <dsp:cNvPr id="0" name=""/>
        <dsp:cNvSpPr/>
      </dsp:nvSpPr>
      <dsp:spPr>
        <a:xfrm>
          <a:off x="1663" y="189800"/>
          <a:ext cx="2026424" cy="810569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noProof="0" dirty="0">
              <a:solidFill>
                <a:schemeClr val="accent1"/>
              </a:solidFill>
            </a:rPr>
            <a:t>Bénéficiaire</a:t>
          </a:r>
        </a:p>
      </dsp:txBody>
      <dsp:txXfrm>
        <a:off x="406948" y="189800"/>
        <a:ext cx="1215855" cy="810569"/>
      </dsp:txXfrm>
    </dsp:sp>
    <dsp:sp modelId="{E3898F73-873C-43D9-9F30-D0B30C027573}">
      <dsp:nvSpPr>
        <dsp:cNvPr id="0" name=""/>
        <dsp:cNvSpPr/>
      </dsp:nvSpPr>
      <dsp:spPr>
        <a:xfrm>
          <a:off x="1825444" y="189800"/>
          <a:ext cx="2026424" cy="810569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noProof="0" dirty="0">
              <a:solidFill>
                <a:schemeClr val="accent1"/>
              </a:solidFill>
            </a:rPr>
            <a:t>Auditeur</a:t>
          </a:r>
        </a:p>
      </dsp:txBody>
      <dsp:txXfrm>
        <a:off x="2230729" y="189800"/>
        <a:ext cx="1215855" cy="810569"/>
      </dsp:txXfrm>
    </dsp:sp>
    <dsp:sp modelId="{0ECA46F6-79F9-4099-8325-E540D4B96A70}">
      <dsp:nvSpPr>
        <dsp:cNvPr id="0" name=""/>
        <dsp:cNvSpPr/>
      </dsp:nvSpPr>
      <dsp:spPr>
        <a:xfrm>
          <a:off x="3649226" y="189800"/>
          <a:ext cx="2026424" cy="810569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>
              <a:solidFill>
                <a:schemeClr val="accent1"/>
              </a:solidFill>
            </a:rPr>
            <a:t>Bénéficiaire</a:t>
          </a:r>
        </a:p>
      </dsp:txBody>
      <dsp:txXfrm>
        <a:off x="4054511" y="189800"/>
        <a:ext cx="1215855" cy="8105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3AA91-9389-457B-BF56-0D408CF57E35}">
      <dsp:nvSpPr>
        <dsp:cNvPr id="0" name=""/>
        <dsp:cNvSpPr/>
      </dsp:nvSpPr>
      <dsp:spPr>
        <a:xfrm>
          <a:off x="2039" y="533397"/>
          <a:ext cx="1814967" cy="725986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>
              <a:solidFill>
                <a:schemeClr val="accent1"/>
              </a:solidFill>
            </a:rPr>
            <a:t>Bénéficiaire</a:t>
          </a:r>
        </a:p>
      </dsp:txBody>
      <dsp:txXfrm>
        <a:off x="365032" y="533397"/>
        <a:ext cx="1088981" cy="725986"/>
      </dsp:txXfrm>
    </dsp:sp>
    <dsp:sp modelId="{1BC6602F-7127-4AB0-B2BC-FC9C583DB604}">
      <dsp:nvSpPr>
        <dsp:cNvPr id="0" name=""/>
        <dsp:cNvSpPr/>
      </dsp:nvSpPr>
      <dsp:spPr>
        <a:xfrm>
          <a:off x="1635509" y="533397"/>
          <a:ext cx="1814967" cy="725986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>
              <a:solidFill>
                <a:schemeClr val="accent1"/>
              </a:solidFill>
            </a:rPr>
            <a:t>DDR</a:t>
          </a:r>
        </a:p>
      </dsp:txBody>
      <dsp:txXfrm>
        <a:off x="1998502" y="533397"/>
        <a:ext cx="1088981" cy="725986"/>
      </dsp:txXfrm>
    </dsp:sp>
    <dsp:sp modelId="{3B3F7E41-1178-4D1B-A528-DD402471925D}">
      <dsp:nvSpPr>
        <dsp:cNvPr id="0" name=""/>
        <dsp:cNvSpPr/>
      </dsp:nvSpPr>
      <dsp:spPr>
        <a:xfrm>
          <a:off x="4894573" y="611717"/>
          <a:ext cx="1814967" cy="725986"/>
        </a:xfrm>
        <a:prstGeom prst="chevron">
          <a:avLst/>
        </a:prstGeom>
        <a:solidFill>
          <a:srgbClr val="79D0E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>
              <a:solidFill>
                <a:schemeClr val="accent1"/>
              </a:solidFill>
            </a:rPr>
            <a:t>AG</a:t>
          </a:r>
        </a:p>
      </dsp:txBody>
      <dsp:txXfrm>
        <a:off x="5257566" y="611717"/>
        <a:ext cx="1088981" cy="725986"/>
      </dsp:txXfrm>
    </dsp:sp>
    <dsp:sp modelId="{DDFE24CF-A806-4EEC-971C-F81EB703C4E5}">
      <dsp:nvSpPr>
        <dsp:cNvPr id="0" name=""/>
        <dsp:cNvSpPr/>
      </dsp:nvSpPr>
      <dsp:spPr>
        <a:xfrm>
          <a:off x="3365790" y="611717"/>
          <a:ext cx="1814967" cy="725986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>
              <a:solidFill>
                <a:schemeClr val="accent1"/>
              </a:solidFill>
            </a:rPr>
            <a:t>STC</a:t>
          </a:r>
        </a:p>
      </dsp:txBody>
      <dsp:txXfrm>
        <a:off x="3728783" y="611717"/>
        <a:ext cx="1088981" cy="725986"/>
      </dsp:txXfrm>
    </dsp:sp>
    <dsp:sp modelId="{F6B555EA-E9CA-4F39-8A7B-31E5CF5A0829}">
      <dsp:nvSpPr>
        <dsp:cNvPr id="0" name=""/>
        <dsp:cNvSpPr/>
      </dsp:nvSpPr>
      <dsp:spPr>
        <a:xfrm>
          <a:off x="6489882" y="611717"/>
          <a:ext cx="1814967" cy="725986"/>
        </a:xfrm>
        <a:prstGeom prst="chevron">
          <a:avLst/>
        </a:prstGeom>
        <a:solidFill>
          <a:srgbClr val="00B05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>
              <a:solidFill>
                <a:schemeClr val="accent1"/>
              </a:solidFill>
            </a:rPr>
            <a:t>AC</a:t>
          </a:r>
        </a:p>
      </dsp:txBody>
      <dsp:txXfrm>
        <a:off x="6852875" y="611717"/>
        <a:ext cx="1088981" cy="725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9B273-5C27-0E4B-A42E-A37A0441C835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481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65217-397C-864A-8232-1ECA772BE37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87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egnaposto immagine diapositiva 1">
            <a:extLst>
              <a:ext uri="{FF2B5EF4-FFF2-40B4-BE49-F238E27FC236}">
                <a16:creationId xmlns="" xmlns:a16="http://schemas.microsoft.com/office/drawing/2014/main" id="{8898FE56-C970-D0DB-F8C4-96CF1806CE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Segnaposto note 2">
            <a:extLst>
              <a:ext uri="{FF2B5EF4-FFF2-40B4-BE49-F238E27FC236}">
                <a16:creationId xmlns="" xmlns:a16="http://schemas.microsoft.com/office/drawing/2014/main" id="{B4DB52FF-5E20-44CD-70D7-741F03124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1268" name="Segnaposto numero diapositiva 3">
            <a:extLst>
              <a:ext uri="{FF2B5EF4-FFF2-40B4-BE49-F238E27FC236}">
                <a16:creationId xmlns="" xmlns:a16="http://schemas.microsoft.com/office/drawing/2014/main" id="{D181D325-D30E-B119-62B3-58A2CD7DD2B7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9C72E92-B8CA-BA40-9D54-017833AF331E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26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4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795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741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869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707707" y="3031299"/>
            <a:ext cx="7646096" cy="31456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686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083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5879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07707" y="3031299"/>
            <a:ext cx="7646096" cy="31456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8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2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257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19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0778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980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935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9" y="987427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87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9" y="987427"/>
            <a:ext cx="6172201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02/03/2023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379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 descr="Risultati immagini per logo unione europea 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 userDrawn="1"/>
        </p:nvSpPr>
        <p:spPr>
          <a:xfrm>
            <a:off x="359564" y="6412437"/>
            <a:ext cx="1821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Programme cofinancé par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l’</a:t>
            </a:r>
            <a:r>
              <a:rPr lang="fr-FR" sz="1000" b="1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UNION</a:t>
            </a:r>
            <a:r>
              <a:rPr lang="fr-FR" sz="1000" b="1" kern="1200" baseline="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 EUROPEENNE</a:t>
            </a:r>
            <a:endParaRPr lang="it-IT" sz="1000" b="1" kern="1200" dirty="0">
              <a:solidFill>
                <a:schemeClr val="tx1"/>
              </a:solidFill>
              <a:effectLst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256" y="5450424"/>
            <a:ext cx="2329841" cy="116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Risultati immagini per logo unione europea 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7" y="5587489"/>
            <a:ext cx="1318321" cy="87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8"/>
            <a:ext cx="1219200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CasellaDiTesto 13"/>
          <p:cNvSpPr txBox="1"/>
          <p:nvPr userDrawn="1"/>
        </p:nvSpPr>
        <p:spPr>
          <a:xfrm>
            <a:off x="3858016" y="5587487"/>
            <a:ext cx="430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497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ulysses.regione.sicilia.it/ITTUN14-20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111514" y="1341356"/>
            <a:ext cx="12191999" cy="5881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  <a:tabLst>
                <a:tab pos="4304030" algn="l"/>
              </a:tabLst>
            </a:pPr>
            <a:endParaRPr lang="fr-FR" sz="3200" b="1" kern="50" cap="small" dirty="0">
              <a:solidFill>
                <a:srgbClr val="002060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ctr">
              <a:spcBef>
                <a:spcPts val="450"/>
              </a:spcBef>
              <a:buClr>
                <a:srgbClr val="000000"/>
              </a:buClr>
              <a:buSzPct val="100000"/>
              <a:buNone/>
              <a:defRPr/>
            </a:pPr>
            <a:r>
              <a:rPr lang="fr-FR" altLang="it-IT" sz="3200" dirty="0">
                <a:solidFill>
                  <a:srgbClr val="1D528D"/>
                </a:solidFill>
              </a:rPr>
              <a:t>LE SYSTÈME INFORMATIQUE EN LIGNE </a:t>
            </a:r>
            <a:br>
              <a:rPr lang="fr-FR" altLang="it-IT" sz="3200" dirty="0">
                <a:solidFill>
                  <a:srgbClr val="1D528D"/>
                </a:solidFill>
              </a:rPr>
            </a:br>
            <a:r>
              <a:rPr lang="fr-FR" altLang="it-IT" sz="3200" dirty="0">
                <a:solidFill>
                  <a:srgbClr val="1D528D"/>
                </a:solidFill>
              </a:rPr>
              <a:t>POUR LA GESTION ET LE SUIVI</a:t>
            </a:r>
          </a:p>
          <a:p>
            <a:pPr algn="ctr">
              <a:buClr>
                <a:srgbClr val="FF6600"/>
              </a:buClr>
              <a:defRPr/>
            </a:pPr>
            <a:r>
              <a:rPr lang="fr-FR" altLang="it-IT" sz="3200" dirty="0">
                <a:solidFill>
                  <a:srgbClr val="1D528D"/>
                </a:solidFill>
              </a:rPr>
              <a:t>DES PROJETS</a:t>
            </a:r>
            <a:endParaRPr lang="fr-FR" altLang="it-IT" sz="2800" dirty="0">
              <a:solidFill>
                <a:srgbClr val="007399"/>
              </a:solidFill>
            </a:endParaRPr>
          </a:p>
          <a:p>
            <a:endParaRPr lang="fr-FR" sz="2800" dirty="0">
              <a:solidFill>
                <a:srgbClr val="007399"/>
              </a:solidFill>
            </a:endParaRPr>
          </a:p>
          <a:p>
            <a:pPr algn="ctr">
              <a:buClr>
                <a:srgbClr val="FF6600"/>
              </a:buClr>
              <a:defRPr/>
            </a:pPr>
            <a:r>
              <a:rPr lang="fr-FR" sz="3200" dirty="0">
                <a:solidFill>
                  <a:srgbClr val="1D528D"/>
                </a:solidFill>
              </a:rPr>
              <a:t>ULYSSES</a:t>
            </a:r>
            <a:endParaRPr lang="it-IT" sz="32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tabLst>
                <a:tab pos="4304030" algn="l"/>
              </a:tabLst>
            </a:pPr>
            <a:endParaRPr lang="fr-FR" sz="3200" b="1" kern="50" cap="small" dirty="0">
              <a:solidFill>
                <a:srgbClr val="002060"/>
              </a:solidFill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>
                <a:solidFill>
                  <a:srgbClr val="1D528D"/>
                </a:solidFill>
              </a:rPr>
              <a:t>Session de formation</a:t>
            </a: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endParaRPr lang="it-IT" sz="24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>
                <a:solidFill>
                  <a:srgbClr val="1D528D"/>
                </a:solidFill>
              </a:rPr>
              <a:t>PROGRAMME IEV CT ITALIE TUNISIE 2014-2020</a:t>
            </a: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endParaRPr lang="fr-FR" sz="24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 smtClean="0">
                <a:solidFill>
                  <a:srgbClr val="1D528D"/>
                </a:solidFill>
              </a:rPr>
              <a:t>6 MARS 2023</a:t>
            </a:r>
            <a:endParaRPr lang="fr-FR" sz="2400" dirty="0">
              <a:solidFill>
                <a:srgbClr val="1D528D"/>
              </a:solidFill>
            </a:endParaRPr>
          </a:p>
          <a:p>
            <a:pPr algn="ctr">
              <a:defRPr/>
            </a:pPr>
            <a:endParaRPr lang="fr-FR" sz="32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60648"/>
            <a:ext cx="12192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PROGRAMME IEV DE COOPERATION TRANSFRONTALIERE</a:t>
            </a:r>
          </a:p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 ITALIE – TUNISIE 2014-2020</a:t>
            </a:r>
          </a:p>
        </p:txBody>
      </p:sp>
    </p:spTree>
    <p:extLst>
      <p:ext uri="{BB962C8B-B14F-4D97-AF65-F5344CB8AC3E}">
        <p14:creationId xmlns:p14="http://schemas.microsoft.com/office/powerpoint/2010/main" val="667149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718" y="5663473"/>
            <a:ext cx="1728262" cy="1160585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" t="20221" r="9032" b="37136"/>
          <a:stretch/>
        </p:blipFill>
        <p:spPr bwMode="auto">
          <a:xfrm>
            <a:off x="467983" y="1436914"/>
            <a:ext cx="10213416" cy="30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29539" r="6769" b="53693"/>
          <a:stretch/>
        </p:blipFill>
        <p:spPr bwMode="auto">
          <a:xfrm>
            <a:off x="467983" y="4456437"/>
            <a:ext cx="10474672" cy="113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341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44548"/>
            <a:ext cx="10515600" cy="1021546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  <a:endParaRPr lang="it-IT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" r="1568" b="42926"/>
          <a:stretch/>
        </p:blipFill>
        <p:spPr bwMode="auto">
          <a:xfrm>
            <a:off x="259382" y="1467059"/>
            <a:ext cx="11535508" cy="42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169" y="4516914"/>
            <a:ext cx="1408644" cy="10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90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24450"/>
            <a:ext cx="11018852" cy="1142125"/>
          </a:xfrm>
        </p:spPr>
        <p:txBody>
          <a:bodyPr/>
          <a:lstStyle/>
          <a:p>
            <a:pPr algn="ctr"/>
            <a:r>
              <a:rPr lang="it-IT" dirty="0" err="1" smtClean="0">
                <a:solidFill>
                  <a:schemeClr val="bg1"/>
                </a:solidFill>
              </a:rPr>
              <a:t>Initialisation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du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projet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r>
              <a:rPr lang="it-IT" dirty="0" err="1" smtClean="0">
                <a:solidFill>
                  <a:schemeClr val="bg1"/>
                </a:solidFill>
              </a:rPr>
              <a:t>création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du</a:t>
            </a:r>
            <a:r>
              <a:rPr lang="it-IT" dirty="0" smtClean="0">
                <a:solidFill>
                  <a:schemeClr val="bg1"/>
                </a:solidFill>
              </a:rPr>
              <a:t> BUDGET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200" dirty="0" err="1" smtClean="0">
                <a:solidFill>
                  <a:schemeClr val="bg1"/>
                </a:solidFill>
              </a:rPr>
              <a:t>Admin</a:t>
            </a:r>
            <a:endParaRPr lang="it-IT" sz="3200" dirty="0">
              <a:solidFill>
                <a:schemeClr val="bg1"/>
              </a:solidFill>
            </a:endParaRPr>
          </a:p>
        </p:txBody>
      </p:sp>
      <p:pic>
        <p:nvPicPr>
          <p:cNvPr id="5" name="Segnaposto contenuto 4">
            <a:extLst>
              <a:ext uri="{FF2B5EF4-FFF2-40B4-BE49-F238E27FC236}">
                <a16:creationId xmlns="" xmlns:a16="http://schemas.microsoft.com/office/drawing/2014/main" id="{CC4D0A21-2D97-90CA-736F-248486B4A2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40438" y="2371072"/>
            <a:ext cx="3606349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94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3" y="183923"/>
            <a:ext cx="10515600" cy="951541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 (tableau 8 de l’Annexe B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971" y="4190386"/>
            <a:ext cx="2350407" cy="1464866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0" t="26241" r="921" b="51643"/>
          <a:stretch/>
        </p:blipFill>
        <p:spPr bwMode="auto">
          <a:xfrm>
            <a:off x="411982" y="1527349"/>
            <a:ext cx="11474387" cy="238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367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3" y="183923"/>
            <a:ext cx="11223168" cy="1171541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 par PP(Tableau 5-6-7 de l’annexe B)</a:t>
            </a:r>
          </a:p>
        </p:txBody>
      </p:sp>
      <p:sp>
        <p:nvSpPr>
          <p:cNvPr id="3" name="Freccia in giù 2"/>
          <p:cNvSpPr/>
          <p:nvPr/>
        </p:nvSpPr>
        <p:spPr>
          <a:xfrm>
            <a:off x="3031566" y="1483925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6094641" y="1468944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9659935" y="1468944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" t="20496" r="4517" b="41263"/>
          <a:stretch/>
        </p:blipFill>
        <p:spPr bwMode="auto">
          <a:xfrm>
            <a:off x="253642" y="1991925"/>
            <a:ext cx="11512977" cy="352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819" y="4933655"/>
            <a:ext cx="2350407" cy="146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97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BUDGET: Remodulation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6" r="2666" b="13771"/>
          <a:stretch/>
        </p:blipFill>
        <p:spPr bwMode="auto">
          <a:xfrm>
            <a:off x="241160" y="1419056"/>
            <a:ext cx="11746523" cy="407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9442" y="1989572"/>
            <a:ext cx="1300566" cy="854111"/>
          </a:xfrm>
          <a:prstGeom prst="rect">
            <a:avLst/>
          </a:prstGeom>
        </p:spPr>
      </p:pic>
      <p:sp>
        <p:nvSpPr>
          <p:cNvPr id="4" name="Rettangolo arrotondato 3"/>
          <p:cNvSpPr/>
          <p:nvPr/>
        </p:nvSpPr>
        <p:spPr>
          <a:xfrm>
            <a:off x="1959431" y="5560086"/>
            <a:ext cx="7556358" cy="9694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2039818" y="5573485"/>
            <a:ext cx="732524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Le budget peut être révisé seulement par le </a:t>
            </a:r>
            <a:r>
              <a:rPr lang="fr-FR" b="1" dirty="0" smtClean="0">
                <a:solidFill>
                  <a:srgbClr val="FF0000"/>
                </a:solidFill>
              </a:rPr>
              <a:t>BP (« Avenant ») </a:t>
            </a:r>
            <a:r>
              <a:rPr lang="fr-FR" b="1" dirty="0">
                <a:solidFill>
                  <a:srgbClr val="FF0000"/>
                </a:solidFill>
              </a:rPr>
              <a:t>et  approuvé par le STC/AG</a:t>
            </a:r>
          </a:p>
          <a:p>
            <a:endParaRPr lang="fr-FR" sz="500" b="1" dirty="0">
              <a:solidFill>
                <a:srgbClr val="FF0000"/>
              </a:solidFill>
            </a:endParaRPr>
          </a:p>
          <a:p>
            <a:pPr algn="ctr"/>
            <a:r>
              <a:rPr lang="fr-FR" sz="1600" b="1" dirty="0">
                <a:solidFill>
                  <a:srgbClr val="FF0000"/>
                </a:solidFill>
              </a:rPr>
              <a:t>Les partenaires peuvent afficher les 3 TAB en modalité visualisation</a:t>
            </a:r>
          </a:p>
        </p:txBody>
      </p:sp>
    </p:spTree>
    <p:extLst>
      <p:ext uri="{BB962C8B-B14F-4D97-AF65-F5344CB8AC3E}">
        <p14:creationId xmlns:p14="http://schemas.microsoft.com/office/powerpoint/2010/main" val="267872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60841" y="502608"/>
            <a:ext cx="8281083" cy="763457"/>
          </a:xfrm>
        </p:spPr>
        <p:txBody>
          <a:bodyPr/>
          <a:lstStyle/>
          <a:p>
            <a:pPr>
              <a:tabLst>
                <a:tab pos="177800" algn="l"/>
              </a:tabLst>
            </a:pPr>
            <a:r>
              <a:rPr lang="fr-FR" sz="3200" b="1" dirty="0">
                <a:solidFill>
                  <a:schemeClr val="bg1"/>
                </a:solidFill>
                <a:latin typeface="Trebuchet MS" panose="020B0603020202020204" pitchFamily="34" charset="0"/>
                <a:ea typeface="ＭＳ Ｐゴシック" charset="0"/>
                <a:cs typeface="Arial Unicode MS" charset="0"/>
              </a:rPr>
              <a:t>Procédure de Vérification des Dépenses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93522" y="1607794"/>
            <a:ext cx="7646096" cy="537529"/>
          </a:xfrm>
        </p:spPr>
        <p:txBody>
          <a:bodyPr/>
          <a:lstStyle/>
          <a:p>
            <a:pPr marL="0" indent="0" algn="ctr">
              <a:buNone/>
            </a:pP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Flux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de validation des dépenses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868357038"/>
              </p:ext>
            </p:extLst>
          </p:nvPr>
        </p:nvGraphicFramePr>
        <p:xfrm>
          <a:off x="641445" y="2087157"/>
          <a:ext cx="7686350" cy="133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uppo 11"/>
          <p:cNvGrpSpPr>
            <a:grpSpLocks/>
          </p:cNvGrpSpPr>
          <p:nvPr/>
        </p:nvGrpSpPr>
        <p:grpSpPr bwMode="auto">
          <a:xfrm>
            <a:off x="8304118" y="2275183"/>
            <a:ext cx="2447324" cy="978360"/>
            <a:chOff x="5583046" y="534886"/>
            <a:chExt cx="1723124" cy="689249"/>
          </a:xfrm>
        </p:grpSpPr>
        <p:sp>
          <p:nvSpPr>
            <p:cNvPr id="7" name="Gallone 6"/>
            <p:cNvSpPr/>
            <p:nvPr/>
          </p:nvSpPr>
          <p:spPr>
            <a:xfrm>
              <a:off x="5583046" y="534886"/>
              <a:ext cx="1723124" cy="689249"/>
            </a:xfrm>
            <a:prstGeom prst="chevron">
              <a:avLst/>
            </a:prstGeom>
            <a:solidFill>
              <a:srgbClr val="FFC000"/>
            </a:solidFill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Gallone 4"/>
            <p:cNvSpPr/>
            <p:nvPr/>
          </p:nvSpPr>
          <p:spPr>
            <a:xfrm>
              <a:off x="5867344" y="534886"/>
              <a:ext cx="1257915" cy="689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8006" tIns="16002" rIns="16002" bIns="16002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/>
                <a:t>Création de la demande de remboursement (DDR )  à  envoyer à l’AGC</a:t>
              </a:r>
            </a:p>
          </p:txBody>
        </p:sp>
      </p:grpSp>
      <p:sp>
        <p:nvSpPr>
          <p:cNvPr id="9" name="Segnaposto contenuto 2"/>
          <p:cNvSpPr txBox="1">
            <a:spLocks/>
          </p:cNvSpPr>
          <p:nvPr/>
        </p:nvSpPr>
        <p:spPr>
          <a:xfrm>
            <a:off x="1402288" y="3601408"/>
            <a:ext cx="9220200" cy="5720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Les niveaux et les passages de la vérification des dépenses </a:t>
            </a:r>
          </a:p>
          <a:p>
            <a:pPr marL="0" indent="0" algn="ctr">
              <a:buFont typeface="Arial"/>
              <a:buNone/>
            </a:pP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3" name="Diagramma 12"/>
          <p:cNvGraphicFramePr/>
          <p:nvPr>
            <p:extLst>
              <p:ext uri="{D42A27DB-BD31-4B8C-83A1-F6EECF244321}">
                <p14:modId xmlns:p14="http://schemas.microsoft.com/office/powerpoint/2010/main" val="444474460"/>
              </p:ext>
            </p:extLst>
          </p:nvPr>
        </p:nvGraphicFramePr>
        <p:xfrm>
          <a:off x="1270000" y="3960026"/>
          <a:ext cx="9440333" cy="1792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146265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24450"/>
            <a:ext cx="11018852" cy="1142125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Mise en Œuvre: Dépenses et payements </a:t>
            </a:r>
            <a:r>
              <a:rPr lang="fr-FR" dirty="0" smtClean="0">
                <a:solidFill>
                  <a:schemeClr val="bg1"/>
                </a:solidFill>
              </a:rPr>
              <a:t/>
            </a:r>
            <a:br>
              <a:rPr lang="fr-FR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Utilisateur: BP et PP</a:t>
            </a:r>
            <a:endParaRPr lang="it-IT" sz="3600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2" y="2487709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225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Mise en Œuvre: Dépenses et payements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5CD7A57B-B5FE-4E12-131B-420C2725F3A5}"/>
              </a:ext>
            </a:extLst>
          </p:cNvPr>
          <p:cNvSpPr/>
          <p:nvPr/>
        </p:nvSpPr>
        <p:spPr>
          <a:xfrm>
            <a:off x="307975" y="1479208"/>
            <a:ext cx="10838996" cy="10696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000" dirty="0">
                <a:solidFill>
                  <a:srgbClr val="FF6600"/>
                </a:solidFill>
                <a:latin typeface="Cambria" pitchFamily="18" charset="0"/>
              </a:rPr>
              <a:t>DÉPENSES ET PAIEMENTS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dirty="0">
              <a:solidFill>
                <a:srgbClr val="FF6600"/>
              </a:solidFill>
              <a:latin typeface="Cambria" pitchFamily="18" charset="0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000" dirty="0">
                <a:solidFill>
                  <a:srgbClr val="0070C0"/>
                </a:solidFill>
                <a:latin typeface="Cambria" pitchFamily="18" charset="0"/>
              </a:rPr>
              <a:t>Cette section su Système vous permet de charger et afficher les dépenses </a:t>
            </a:r>
          </a:p>
        </p:txBody>
      </p:sp>
      <p:sp>
        <p:nvSpPr>
          <p:cNvPr id="3" name="AutoShape 2" descr="Guida alla Prima Fattura: Gli Elementi di Base | Contabilita Faci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052081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18" r="80701" b="18652"/>
          <a:stretch/>
        </p:blipFill>
        <p:spPr bwMode="auto">
          <a:xfrm>
            <a:off x="3917813" y="3047998"/>
            <a:ext cx="2394857" cy="357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ccia in giù 4"/>
          <p:cNvSpPr/>
          <p:nvPr/>
        </p:nvSpPr>
        <p:spPr>
          <a:xfrm>
            <a:off x="8054385" y="2663359"/>
            <a:ext cx="306050" cy="3338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7" r="80692" b="35082"/>
          <a:stretch/>
        </p:blipFill>
        <p:spPr bwMode="auto">
          <a:xfrm>
            <a:off x="6941670" y="3047998"/>
            <a:ext cx="2531480" cy="357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ccia in giù 10"/>
          <p:cNvSpPr/>
          <p:nvPr/>
        </p:nvSpPr>
        <p:spPr>
          <a:xfrm>
            <a:off x="5115242" y="2648851"/>
            <a:ext cx="306050" cy="3338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85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4" r="1053" b="10119"/>
          <a:stretch/>
        </p:blipFill>
        <p:spPr bwMode="auto">
          <a:xfrm>
            <a:off x="914401" y="1630023"/>
            <a:ext cx="11277600" cy="3696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17" y="1499393"/>
            <a:ext cx="2159454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e 4"/>
          <p:cNvSpPr/>
          <p:nvPr/>
        </p:nvSpPr>
        <p:spPr>
          <a:xfrm>
            <a:off x="1944914" y="5856515"/>
            <a:ext cx="6284686" cy="914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fr-FR" sz="1400" dirty="0">
                <a:solidFill>
                  <a:srgbClr val="FF0000"/>
                </a:solidFill>
                <a:latin typeface="Cambria" pitchFamily="18" charset="0"/>
              </a:rPr>
              <a:t>en cliquant sur le bouton "ajouter ", vous pourrez charger une nouvelle dépense</a:t>
            </a:r>
            <a:endParaRPr lang="it-IT" sz="14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8" name="Freccia in su 7"/>
          <p:cNvSpPr/>
          <p:nvPr/>
        </p:nvSpPr>
        <p:spPr>
          <a:xfrm>
            <a:off x="2946400" y="3305176"/>
            <a:ext cx="246743" cy="2674710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14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="" xmlns:a16="http://schemas.microsoft.com/office/drawing/2014/main" id="{00BBEFBB-E114-5F7C-6B13-87A4EC673B0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2426"/>
            <a:ext cx="9180513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lang="it-IT" sz="1100" cap="all">
                <a:solidFill>
                  <a:srgbClr val="FFFFFF"/>
                </a:solidFill>
                <a:latin typeface="Trebuchet MS" panose="020B0603020202020204" pitchFamily="34" charset="0"/>
                <a:ea typeface="+mj-ea"/>
                <a:cs typeface="Trebuchet MS" panose="020B0603020202020204" pitchFamily="34" charset="0"/>
              </a:defRPr>
            </a:lvl1pPr>
            <a:lvl2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2pPr>
            <a:lvl3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3pPr>
            <a:lvl4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4pPr>
            <a:lvl5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5pPr>
            <a:lvl6pPr marL="25146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450"/>
              </a:spcBef>
              <a:defRPr/>
            </a:pPr>
            <a:r>
              <a:rPr lang="it-IT" sz="4400" dirty="0">
                <a:solidFill>
                  <a:schemeClr val="bg1"/>
                </a:solidFill>
              </a:rPr>
              <a:t>Le </a:t>
            </a:r>
            <a:r>
              <a:rPr lang="fr-FR" sz="4400" dirty="0">
                <a:solidFill>
                  <a:schemeClr val="bg1"/>
                </a:solidFill>
              </a:rPr>
              <a:t>système</a:t>
            </a:r>
            <a:r>
              <a:rPr lang="it-IT" sz="4400" dirty="0">
                <a:solidFill>
                  <a:schemeClr val="bg1"/>
                </a:solidFill>
              </a:rPr>
              <a:t> Ulysses </a:t>
            </a:r>
            <a:endParaRPr altLang="it-IT" sz="4400" b="1" dirty="0">
              <a:solidFill>
                <a:schemeClr val="bg1"/>
              </a:solidFill>
            </a:endParaRPr>
          </a:p>
        </p:txBody>
      </p:sp>
      <p:sp>
        <p:nvSpPr>
          <p:cNvPr id="10243" name="Rectangle 10">
            <a:extLst>
              <a:ext uri="{FF2B5EF4-FFF2-40B4-BE49-F238E27FC236}">
                <a16:creationId xmlns="" xmlns:a16="http://schemas.microsoft.com/office/drawing/2014/main" id="{C9C13108-6215-C09F-44F4-E55E95BD1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9450" y="14843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0244" name="Rectangle 10">
            <a:extLst>
              <a:ext uri="{FF2B5EF4-FFF2-40B4-BE49-F238E27FC236}">
                <a16:creationId xmlns="" xmlns:a16="http://schemas.microsoft.com/office/drawing/2014/main" id="{0FD66396-A46E-084B-D034-D1C64D761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589CA63E-9979-CF47-44AA-6DF58C33DBF0}"/>
              </a:ext>
            </a:extLst>
          </p:cNvPr>
          <p:cNvSpPr/>
          <p:nvPr/>
        </p:nvSpPr>
        <p:spPr>
          <a:xfrm>
            <a:off x="1282390" y="1557336"/>
            <a:ext cx="8968872" cy="3816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Première partie: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- Qu’est-ce que «Ulysses»?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- A quoi ça sert?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800" b="0" dirty="0">
              <a:solidFill>
                <a:srgbClr val="1D528D"/>
              </a:solidFill>
              <a:latin typeface="Cambria" pitchFamily="18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Deuxième partie: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- Comment l’utiliser? </a:t>
            </a:r>
          </a:p>
        </p:txBody>
      </p:sp>
      <p:pic>
        <p:nvPicPr>
          <p:cNvPr id="10246" name="Immagine 1">
            <a:extLst>
              <a:ext uri="{FF2B5EF4-FFF2-40B4-BE49-F238E27FC236}">
                <a16:creationId xmlns="" xmlns:a16="http://schemas.microsoft.com/office/drawing/2014/main" id="{0912E3BC-AFD6-FFF6-0969-A619301DD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787" y="2819398"/>
            <a:ext cx="36734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139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8" y="1499393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16072" r="2057" b="6250"/>
          <a:stretch/>
        </p:blipFill>
        <p:spPr bwMode="auto">
          <a:xfrm>
            <a:off x="2399612" y="1474786"/>
            <a:ext cx="9634733" cy="414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ccia angolare in su 2"/>
          <p:cNvSpPr/>
          <p:nvPr/>
        </p:nvSpPr>
        <p:spPr>
          <a:xfrm>
            <a:off x="2399612" y="2228964"/>
            <a:ext cx="1008742" cy="2067265"/>
          </a:xfrm>
          <a:prstGeom prst="bentUp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54743" y="447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8" name="Ovale 7"/>
          <p:cNvSpPr/>
          <p:nvPr/>
        </p:nvSpPr>
        <p:spPr>
          <a:xfrm>
            <a:off x="0" y="3589048"/>
            <a:ext cx="2126268" cy="106601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r>
              <a:rPr lang="fr-FR" sz="1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Le BP/PP peut choisir la devise pour charger la dépense</a:t>
            </a:r>
          </a:p>
        </p:txBody>
      </p:sp>
    </p:spTree>
    <p:extLst>
      <p:ext uri="{BB962C8B-B14F-4D97-AF65-F5344CB8AC3E}">
        <p14:creationId xmlns:p14="http://schemas.microsoft.com/office/powerpoint/2010/main" val="2355630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902495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" t="22464" r="1559" b="26619"/>
          <a:stretch/>
        </p:blipFill>
        <p:spPr bwMode="auto">
          <a:xfrm>
            <a:off x="396324" y="1438275"/>
            <a:ext cx="11643276" cy="396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ccia in giù 5"/>
          <p:cNvSpPr/>
          <p:nvPr/>
        </p:nvSpPr>
        <p:spPr>
          <a:xfrm>
            <a:off x="6064937" y="1615524"/>
            <a:ext cx="306050" cy="533400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90" y="2798195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262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" t="31584" r="5210" b="24822"/>
          <a:stretch/>
        </p:blipFill>
        <p:spPr bwMode="auto">
          <a:xfrm>
            <a:off x="234461" y="1645920"/>
            <a:ext cx="11633982" cy="393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ccia in giù 6"/>
          <p:cNvSpPr/>
          <p:nvPr/>
        </p:nvSpPr>
        <p:spPr>
          <a:xfrm>
            <a:off x="8118862" y="1232693"/>
            <a:ext cx="306050" cy="533400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322" y="3192092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06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9A903554-4522-78CA-94E0-D2B2A6196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931" y="1629590"/>
            <a:ext cx="3212176" cy="1901401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592046" y="1716259"/>
            <a:ext cx="782043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rgbClr val="1D528D"/>
                </a:solidFill>
              </a:rPr>
              <a:t>Cette fonction vous permet d’envoyer les dépenses chargées au flux de validation,  selon les différents acteurs impliqués (Bénéficiaire, Partenaire, AUD/REV)</a:t>
            </a:r>
          </a:p>
          <a:p>
            <a:pPr>
              <a:defRPr/>
            </a:pPr>
            <a:r>
              <a:rPr lang="fr-FR" sz="2000" dirty="0">
                <a:solidFill>
                  <a:srgbClr val="1D528D"/>
                </a:solidFill>
              </a:rPr>
              <a:t> </a:t>
            </a:r>
          </a:p>
          <a:p>
            <a:pPr>
              <a:defRPr/>
            </a:pPr>
            <a:endParaRPr lang="fr-FR" sz="100" dirty="0">
              <a:solidFill>
                <a:srgbClr val="1D528D"/>
              </a:solidFill>
            </a:endParaRPr>
          </a:p>
          <a:p>
            <a:pPr>
              <a:defRPr/>
            </a:pPr>
            <a:endParaRPr lang="fr-FR" sz="800" dirty="0">
              <a:solidFill>
                <a:srgbClr val="1D528D"/>
              </a:solidFill>
            </a:endParaRPr>
          </a:p>
          <a:p>
            <a:pPr algn="ctr">
              <a:defRPr/>
            </a:pPr>
            <a:r>
              <a:rPr lang="fr-FR" sz="2000" dirty="0">
                <a:solidFill>
                  <a:srgbClr val="FF6600"/>
                </a:solidFill>
              </a:rPr>
              <a:t>FLUX DE VALIDATION DE L’UTILISATEUR PARTENAIRE:</a:t>
            </a:r>
          </a:p>
          <a:p>
            <a:pPr algn="ctr">
              <a:defRPr/>
            </a:pPr>
            <a:r>
              <a:rPr lang="fr-FR" sz="2000" dirty="0">
                <a:solidFill>
                  <a:srgbClr val="1D528D"/>
                </a:solidFill>
              </a:rPr>
              <a:t>        Pour les Dépenses chargées par le partenaire</a:t>
            </a:r>
            <a:endParaRPr lang="fr-FR" sz="2000" dirty="0">
              <a:solidFill>
                <a:srgbClr val="1D528D"/>
              </a:solidFill>
              <a:latin typeface="Cambria" pitchFamily="18" charset="0"/>
            </a:endParaRPr>
          </a:p>
        </p:txBody>
      </p:sp>
      <p:graphicFrame>
        <p:nvGraphicFramePr>
          <p:cNvPr id="15" name="Diagramma 14">
            <a:extLst>
              <a:ext uri="{FF2B5EF4-FFF2-40B4-BE49-F238E27FC236}">
                <a16:creationId xmlns="" xmlns:a16="http://schemas.microsoft.com/office/drawing/2014/main" id="{58F0658F-622E-C3C0-B0CE-6F03D6E876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439897"/>
              </p:ext>
            </p:extLst>
          </p:nvPr>
        </p:nvGraphicFramePr>
        <p:xfrm>
          <a:off x="1956612" y="4397217"/>
          <a:ext cx="7609529" cy="83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0307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151548"/>
            <a:ext cx="10515600" cy="913577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r="4148" b="28391"/>
          <a:stretch/>
        </p:blipFill>
        <p:spPr bwMode="auto">
          <a:xfrm>
            <a:off x="78297" y="1477108"/>
            <a:ext cx="11816862" cy="413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ccia in giù 5"/>
          <p:cNvSpPr/>
          <p:nvPr/>
        </p:nvSpPr>
        <p:spPr>
          <a:xfrm>
            <a:off x="787961" y="4823206"/>
            <a:ext cx="422030" cy="602901"/>
          </a:xfrm>
          <a:prstGeom prst="down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8" name="Freccia in giù 7"/>
          <p:cNvSpPr/>
          <p:nvPr/>
        </p:nvSpPr>
        <p:spPr>
          <a:xfrm>
            <a:off x="1747161" y="2553119"/>
            <a:ext cx="335779" cy="463898"/>
          </a:xfrm>
          <a:prstGeom prst="down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9" t="64113" r="3914" b="9499"/>
          <a:stretch/>
        </p:blipFill>
        <p:spPr bwMode="auto">
          <a:xfrm>
            <a:off x="1747161" y="4330834"/>
            <a:ext cx="10268581" cy="204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ccia a destra 6"/>
          <p:cNvSpPr/>
          <p:nvPr/>
        </p:nvSpPr>
        <p:spPr>
          <a:xfrm>
            <a:off x="4421276" y="5858185"/>
            <a:ext cx="1034979" cy="401938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7817616" y="5124655"/>
            <a:ext cx="3918859" cy="169816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Après avoir sélectionné les dépenses, en </a:t>
            </a:r>
            <a:r>
              <a:rPr lang="fr-FR" sz="1200" dirty="0">
                <a:solidFill>
                  <a:srgbClr val="FF0000"/>
                </a:solidFill>
                <a:latin typeface="Cambria" pitchFamily="18" charset="0"/>
              </a:rPr>
              <a:t>cliquant sur le bouton 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«</a:t>
            </a:r>
            <a:r>
              <a:rPr lang="fr-FR" sz="1200" b="1" dirty="0" smtClean="0">
                <a:solidFill>
                  <a:srgbClr val="FF0000"/>
                </a:solidFill>
                <a:latin typeface="Cambria" pitchFamily="18" charset="0"/>
              </a:rPr>
              <a:t> </a:t>
            </a:r>
            <a:r>
              <a:rPr lang="fr-FR" sz="1200" b="1" dirty="0" smtClean="0">
                <a:solidFill>
                  <a:srgbClr val="FF0000"/>
                </a:solidFill>
                <a:latin typeface="Cambria" pitchFamily="18" charset="0"/>
              </a:rPr>
              <a:t>Rapport technico-administratif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 », 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le BP/PP, devra annexer 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son 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Rapport Narratif.</a:t>
            </a:r>
            <a:endParaRPr lang="fr-FR" sz="1200" dirty="0" smtClean="0">
              <a:solidFill>
                <a:srgbClr val="FF0000"/>
              </a:solidFill>
              <a:latin typeface="Cambria" pitchFamily="18" charset="0"/>
            </a:endParaRPr>
          </a:p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Enfin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envoyer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les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dépenses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à L’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Auditeur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, en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cliquant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le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bouton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«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Enoyer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le 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flux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à l’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étape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suivante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»</a:t>
            </a:r>
            <a:endParaRPr lang="it-IT" sz="1200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465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3" r="2149" b="37031"/>
          <a:stretch/>
        </p:blipFill>
        <p:spPr bwMode="auto">
          <a:xfrm>
            <a:off x="271593" y="1457005"/>
            <a:ext cx="11706041" cy="4115835"/>
          </a:xfrm>
          <a:prstGeom prst="rect">
            <a:avLst/>
          </a:prstGeom>
          <a:solidFill>
            <a:srgbClr val="FFC000"/>
          </a:solidFill>
          <a:ln>
            <a:noFill/>
          </a:ln>
        </p:spPr>
      </p:pic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643095" y="113830"/>
            <a:ext cx="11113475" cy="1082675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Partenaire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7" name="Freccia angolare bidirezionale 6"/>
          <p:cNvSpPr/>
          <p:nvPr/>
        </p:nvSpPr>
        <p:spPr>
          <a:xfrm>
            <a:off x="9425355" y="3627455"/>
            <a:ext cx="753626" cy="733530"/>
          </a:xfrm>
          <a:prstGeom prst="left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933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3069" b="3832"/>
          <a:stretch/>
        </p:blipFill>
        <p:spPr bwMode="auto">
          <a:xfrm>
            <a:off x="123824" y="1426254"/>
            <a:ext cx="11880005" cy="480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1325563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Partenaire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6" name="Freccia in su 5"/>
          <p:cNvSpPr/>
          <p:nvPr/>
        </p:nvSpPr>
        <p:spPr>
          <a:xfrm>
            <a:off x="6235752" y="6077263"/>
            <a:ext cx="585115" cy="700349"/>
          </a:xfrm>
          <a:prstGeom prst="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243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0" r="1171" b="17460"/>
          <a:stretch/>
        </p:blipFill>
        <p:spPr bwMode="auto">
          <a:xfrm>
            <a:off x="1019069" y="1509820"/>
            <a:ext cx="10446100" cy="404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838203" y="103870"/>
            <a:ext cx="10515600" cy="1325563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r>
              <a:rPr lang="it-IT" dirty="0" err="1" smtClean="0">
                <a:solidFill>
                  <a:schemeClr val="bg1"/>
                </a:solidFill>
              </a:rPr>
              <a:t>dépense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Partenaire</a:t>
            </a:r>
            <a:r>
              <a:rPr lang="it-IT" dirty="0" smtClean="0">
                <a:solidFill>
                  <a:schemeClr val="bg1"/>
                </a:solidFill>
              </a:rPr>
              <a:t/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Bén</a:t>
            </a:r>
            <a:r>
              <a:rPr lang="it-IT" sz="3600" dirty="0" err="1">
                <a:solidFill>
                  <a:schemeClr val="bg1"/>
                </a:solidFill>
              </a:rPr>
              <a:t>é</a:t>
            </a:r>
            <a:r>
              <a:rPr lang="it-IT" sz="3600" dirty="0" err="1" smtClean="0">
                <a:solidFill>
                  <a:schemeClr val="bg1"/>
                </a:solidFill>
              </a:rPr>
              <a:t>ficiaire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6" name="Freccia in su 5"/>
          <p:cNvSpPr/>
          <p:nvPr/>
        </p:nvSpPr>
        <p:spPr>
          <a:xfrm>
            <a:off x="6692202" y="5395964"/>
            <a:ext cx="484632" cy="978408"/>
          </a:xfrm>
          <a:prstGeom prst="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7" name="Freccia a destra 6"/>
          <p:cNvSpPr/>
          <p:nvPr/>
        </p:nvSpPr>
        <p:spPr>
          <a:xfrm>
            <a:off x="261257" y="5395963"/>
            <a:ext cx="757812" cy="231113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080009" y="2984360"/>
            <a:ext cx="9455499" cy="2059913"/>
          </a:xfrm>
          <a:prstGeom prst="ellipse">
            <a:avLst/>
          </a:prstGeom>
          <a:noFill/>
          <a:ln w="15875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2" name="Freccia a destra 11"/>
          <p:cNvSpPr/>
          <p:nvPr/>
        </p:nvSpPr>
        <p:spPr>
          <a:xfrm>
            <a:off x="3699468" y="2373084"/>
            <a:ext cx="757812" cy="231113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348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9A903554-4522-78CA-94E0-D2B2A6196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510" y="1473564"/>
            <a:ext cx="3221490" cy="190691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="" xmlns:a16="http://schemas.microsoft.com/office/drawing/2014/main" id="{AC87949C-8073-F806-2FCB-F1BD357BB0DB}"/>
              </a:ext>
            </a:extLst>
          </p:cNvPr>
          <p:cNvSpPr txBox="1"/>
          <p:nvPr/>
        </p:nvSpPr>
        <p:spPr>
          <a:xfrm>
            <a:off x="1175486" y="1867043"/>
            <a:ext cx="60982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FF6600"/>
                </a:solidFill>
              </a:rPr>
              <a:t> </a:t>
            </a:r>
            <a:r>
              <a:rPr lang="en-US" sz="2000" dirty="0">
                <a:solidFill>
                  <a:srgbClr val="FF6600"/>
                </a:solidFill>
              </a:rPr>
              <a:t>FLUX DE VALIDATION DE L’UTILISATEUR </a:t>
            </a:r>
            <a:r>
              <a:rPr lang="it-IT" sz="2000" dirty="0">
                <a:solidFill>
                  <a:srgbClr val="FF6600"/>
                </a:solidFill>
              </a:rPr>
              <a:t>BÉNÉFICIAIRE: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rgbClr val="1D528D"/>
                </a:solidFill>
              </a:rPr>
              <a:t>                      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rgbClr val="1D528D"/>
                </a:solidFill>
              </a:rPr>
              <a:t>     </a:t>
            </a:r>
            <a:r>
              <a:rPr lang="fr-FR" sz="2000" dirty="0">
                <a:solidFill>
                  <a:srgbClr val="1D528D"/>
                </a:solidFill>
              </a:rPr>
              <a:t>Pour les Dépenses  consolidées au niveau du projet</a:t>
            </a:r>
            <a:r>
              <a:rPr lang="it-IT" sz="2000" dirty="0">
                <a:solidFill>
                  <a:srgbClr val="1D528D"/>
                </a:solidFill>
              </a:rPr>
              <a:t>:</a:t>
            </a:r>
          </a:p>
        </p:txBody>
      </p:sp>
      <p:graphicFrame>
        <p:nvGraphicFramePr>
          <p:cNvPr id="11" name="Diagramma 10">
            <a:extLst>
              <a:ext uri="{FF2B5EF4-FFF2-40B4-BE49-F238E27FC236}">
                <a16:creationId xmlns="" xmlns:a16="http://schemas.microsoft.com/office/drawing/2014/main" id="{63818B27-6434-6B95-84AD-C94922AA79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7401885"/>
              </p:ext>
            </p:extLst>
          </p:nvPr>
        </p:nvGraphicFramePr>
        <p:xfrm>
          <a:off x="714524" y="3412640"/>
          <a:ext cx="5677314" cy="119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Gruppo 11">
            <a:extLst>
              <a:ext uri="{FF2B5EF4-FFF2-40B4-BE49-F238E27FC236}">
                <a16:creationId xmlns="" xmlns:a16="http://schemas.microsoft.com/office/drawing/2014/main" id="{6C424D43-31AA-75FD-740B-1A4F8963E1E3}"/>
              </a:ext>
            </a:extLst>
          </p:cNvPr>
          <p:cNvGrpSpPr>
            <a:grpSpLocks/>
          </p:cNvGrpSpPr>
          <p:nvPr/>
        </p:nvGrpSpPr>
        <p:grpSpPr bwMode="auto">
          <a:xfrm>
            <a:off x="5971183" y="3451254"/>
            <a:ext cx="2506662" cy="1079500"/>
            <a:chOff x="5583046" y="534886"/>
            <a:chExt cx="1723124" cy="689249"/>
          </a:xfrm>
        </p:grpSpPr>
        <p:sp>
          <p:nvSpPr>
            <p:cNvPr id="15" name="Gallone 12">
              <a:extLst>
                <a:ext uri="{FF2B5EF4-FFF2-40B4-BE49-F238E27FC236}">
                  <a16:creationId xmlns="" xmlns:a16="http://schemas.microsoft.com/office/drawing/2014/main" id="{640EBB42-0172-D327-AE62-8E4856BF6E69}"/>
                </a:ext>
              </a:extLst>
            </p:cNvPr>
            <p:cNvSpPr/>
            <p:nvPr/>
          </p:nvSpPr>
          <p:spPr>
            <a:xfrm>
              <a:off x="5583046" y="534886"/>
              <a:ext cx="1723124" cy="689249"/>
            </a:xfrm>
            <a:prstGeom prst="chevron">
              <a:avLst/>
            </a:prstGeom>
            <a:solidFill>
              <a:srgbClr val="FFC000"/>
            </a:solidFill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Gallone 4">
              <a:extLst>
                <a:ext uri="{FF2B5EF4-FFF2-40B4-BE49-F238E27FC236}">
                  <a16:creationId xmlns="" xmlns:a16="http://schemas.microsoft.com/office/drawing/2014/main" id="{012B536D-5A4F-B48D-1E7A-84A2BB57DAE5}"/>
                </a:ext>
              </a:extLst>
            </p:cNvPr>
            <p:cNvSpPr/>
            <p:nvPr/>
          </p:nvSpPr>
          <p:spPr>
            <a:xfrm>
              <a:off x="5961718" y="534886"/>
              <a:ext cx="1033438" cy="689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8006" tIns="16002" rIns="16002" bIns="16002" spcCol="1270" anchor="ctr"/>
            <a:lstStyle>
              <a:lvl1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dirty="0">
                  <a:solidFill>
                    <a:schemeClr val="accent1"/>
                  </a:solidFill>
                </a:rPr>
                <a:t>Création de la demande de remboursement </a:t>
              </a:r>
              <a:r>
                <a:rPr lang="fr-FR" sz="1200" dirty="0">
                  <a:solidFill>
                    <a:schemeClr val="accent1"/>
                  </a:solidFill>
                </a:rPr>
                <a:t>(</a:t>
              </a:r>
              <a:r>
                <a:rPr lang="fr-FR" sz="1400" dirty="0">
                  <a:solidFill>
                    <a:schemeClr val="accent1"/>
                  </a:solidFill>
                </a:rPr>
                <a:t>DDR </a:t>
              </a:r>
              <a:r>
                <a:rPr lang="fr-FR" sz="1200" dirty="0">
                  <a:solidFill>
                    <a:schemeClr val="accent1"/>
                  </a:solidFill>
                </a:rPr>
                <a:t>  </a:t>
              </a:r>
              <a:r>
                <a:rPr lang="fr-FR" sz="1400" dirty="0">
                  <a:solidFill>
                    <a:schemeClr val="accent1"/>
                  </a:solidFill>
                </a:rPr>
                <a:t>à</a:t>
              </a:r>
              <a:r>
                <a:rPr lang="fr-FR" sz="1200" dirty="0">
                  <a:solidFill>
                    <a:schemeClr val="accent1"/>
                  </a:solidFill>
                </a:rPr>
                <a:t> </a:t>
              </a:r>
              <a:r>
                <a:rPr lang="fr-FR" sz="1400" dirty="0">
                  <a:solidFill>
                    <a:schemeClr val="accent1"/>
                  </a:solidFill>
                </a:rPr>
                <a:t> envoyer à l’AGC)</a:t>
              </a:r>
            </a:p>
          </p:txBody>
        </p:sp>
      </p:grpSp>
      <p:pic>
        <p:nvPicPr>
          <p:cNvPr id="19" name="Immagine 18">
            <a:extLst>
              <a:ext uri="{FF2B5EF4-FFF2-40B4-BE49-F238E27FC236}">
                <a16:creationId xmlns="" xmlns:a16="http://schemas.microsoft.com/office/drawing/2014/main" id="{467ED1C2-4C13-9AE4-3341-8D216EE14A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3733" y="4971265"/>
            <a:ext cx="2728083" cy="18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54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="" xmlns:a16="http://schemas.microsoft.com/office/drawing/2014/main" id="{00F6216D-9954-07A2-77BA-DBB58CEA0678}"/>
              </a:ext>
            </a:extLst>
          </p:cNvPr>
          <p:cNvSpPr txBox="1"/>
          <p:nvPr/>
        </p:nvSpPr>
        <p:spPr>
          <a:xfrm>
            <a:off x="705125" y="2464153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00" dirty="0">
                <a:solidFill>
                  <a:srgbClr val="FF6600"/>
                </a:solidFill>
              </a:rPr>
              <a:t>CREATION DE LA DEMANDE DE REMBOURSEMENT  (DDR)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="" xmlns:a16="http://schemas.microsoft.com/office/drawing/2014/main" id="{288B50DF-2D87-9937-593C-24FCC68E1AAB}"/>
              </a:ext>
            </a:extLst>
          </p:cNvPr>
          <p:cNvSpPr txBox="1"/>
          <p:nvPr/>
        </p:nvSpPr>
        <p:spPr>
          <a:xfrm>
            <a:off x="326364" y="3299639"/>
            <a:ext cx="1098565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0" dirty="0">
                <a:solidFill>
                  <a:srgbClr val="1D528D"/>
                </a:solidFill>
              </a:rPr>
              <a:t>Le bénéficiaire, après la validation de l’AUD/REV, envoie toutes les dépenses validées au niveau du projet, dans la section dédiée à la DDR. </a:t>
            </a: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2000" b="0" dirty="0">
              <a:solidFill>
                <a:srgbClr val="1D528D"/>
              </a:solidFill>
            </a:endParaRP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0" dirty="0">
                <a:solidFill>
                  <a:srgbClr val="1D528D"/>
                </a:solidFill>
              </a:rPr>
              <a:t>Cette fonction vous permet de remplir le document DDR (Demande de remboursement), à être envoyés aux utilisateurs autorisés de la validation ultérieure (STC, AG, </a:t>
            </a:r>
            <a:r>
              <a:rPr lang="fr-FR" sz="2000" b="0" dirty="0" err="1">
                <a:solidFill>
                  <a:srgbClr val="1D528D"/>
                </a:solidFill>
              </a:rPr>
              <a:t>AdC</a:t>
            </a:r>
            <a:r>
              <a:rPr lang="fr-FR" sz="2000" b="0" dirty="0">
                <a:solidFill>
                  <a:srgbClr val="1D528D"/>
                </a:solidFill>
              </a:rPr>
              <a:t>).  </a:t>
            </a:r>
            <a:endParaRPr 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C7063E1D-B692-C2AE-B9FA-5E95A8858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386" y="1441876"/>
            <a:ext cx="2448911" cy="185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31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2191999" cy="1412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Instruments pour la vérification des dépenses: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Le Système d’information de gestion du POC Italie- Tunisie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 </a:t>
            </a:r>
            <a:endParaRPr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62354" y="2513011"/>
            <a:ext cx="10867292" cy="105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ULYSSES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UN SYSTÈME INFORMATIQUE BILINGUE EN LIGNE  POUR LA GESTION ET LE SUIVI DES PROJETS.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 </a:t>
            </a:r>
            <a:r>
              <a:rPr lang="fr-FR" altLang="it-IT" sz="1600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IL PERMET LA GESTION, LE SUIVI, LA VÉRIFICATION ET LE CONTROL DU PROGRAMME ET DES PROJETS FINANCÉS</a:t>
            </a:r>
            <a:r>
              <a:rPr lang="fr-FR" altLang="it-IT" b="1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8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504" y="3918857"/>
            <a:ext cx="3673475" cy="17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262555" y="5905882"/>
            <a:ext cx="7280030" cy="6615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342900" indent="-342900"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fr-FR" altLang="it-IT" sz="18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Facilite la transmission /circulation des rapports financiers sans papier </a:t>
            </a:r>
          </a:p>
          <a:p>
            <a:pPr marL="342900" indent="-342900"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fr-FR" altLang="it-IT" sz="18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Rends la gestion des projets transparents, partagés et traçables.</a:t>
            </a:r>
          </a:p>
        </p:txBody>
      </p:sp>
      <p:sp>
        <p:nvSpPr>
          <p:cNvPr id="9" name="Rettangolo 8"/>
          <p:cNvSpPr/>
          <p:nvPr/>
        </p:nvSpPr>
        <p:spPr>
          <a:xfrm>
            <a:off x="219460" y="1551514"/>
            <a:ext cx="1187547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Le système d’information de gestion du programme permet de gérer toutes les données pour la réalisation du POC Italie-Tunisie: </a:t>
            </a:r>
          </a:p>
          <a:p>
            <a:pPr algn="ctr">
              <a:spcBef>
                <a:spcPts val="600"/>
              </a:spcBef>
              <a:buClr>
                <a:srgbClr val="FF6600"/>
              </a:buClr>
              <a:defRPr/>
            </a:pPr>
            <a:r>
              <a:rPr lang="fr-FR" altLang="it-IT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Toute information sera saisie dans le système informatique du programme</a:t>
            </a:r>
            <a:endParaRPr lang="fr-FR" altLang="it-IT" sz="1400" kern="50" cap="small" dirty="0">
              <a:solidFill>
                <a:srgbClr val="002060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69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="" xmlns:a16="http://schemas.microsoft.com/office/drawing/2014/main" id="{CA0B26C1-2715-7DFC-E7A3-266AA198465F}"/>
              </a:ext>
            </a:extLst>
          </p:cNvPr>
          <p:cNvSpPr txBox="1"/>
          <p:nvPr/>
        </p:nvSpPr>
        <p:spPr>
          <a:xfrm>
            <a:off x="2522482" y="6195062"/>
            <a:ext cx="6842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cliquez sur « Ajouter »  pour créer une Demande de remboursement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21754" r="6995" b="29537"/>
          <a:stretch/>
        </p:blipFill>
        <p:spPr bwMode="auto">
          <a:xfrm>
            <a:off x="179512" y="1340770"/>
            <a:ext cx="12012487" cy="448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01506"/>
            <a:ext cx="1592317" cy="1251992"/>
          </a:xfrm>
          <a:prstGeom prst="rect">
            <a:avLst/>
          </a:prstGeom>
        </p:spPr>
      </p:pic>
      <p:sp>
        <p:nvSpPr>
          <p:cNvPr id="3" name="Freccia in giù 2"/>
          <p:cNvSpPr/>
          <p:nvPr/>
        </p:nvSpPr>
        <p:spPr>
          <a:xfrm>
            <a:off x="2096812" y="2963917"/>
            <a:ext cx="299547" cy="970463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107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="" xmlns:a16="http://schemas.microsoft.com/office/drawing/2014/main" id="{CA0B26C1-2715-7DFC-E7A3-266AA198465F}"/>
              </a:ext>
            </a:extLst>
          </p:cNvPr>
          <p:cNvSpPr txBox="1"/>
          <p:nvPr/>
        </p:nvSpPr>
        <p:spPr>
          <a:xfrm>
            <a:off x="1907625" y="5882883"/>
            <a:ext cx="77408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600" b="0" dirty="0">
                <a:solidFill>
                  <a:schemeClr val="accent1">
                    <a:lumMod val="75000"/>
                  </a:schemeClr>
                </a:solidFill>
              </a:rPr>
              <a:t>Après avoir rempli et sauvegardé les données dans les onglets ci-dessus, sélectionner les dépenses et cliquez sur « Valider /sauve»  pour envoyer la DDR à l'étape suivante de la validation</a:t>
            </a:r>
            <a:endParaRPr lang="fr-FR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7" t="6729" r="4450" b="42883"/>
          <a:stretch/>
        </p:blipFill>
        <p:spPr bwMode="auto">
          <a:xfrm>
            <a:off x="167162" y="1340769"/>
            <a:ext cx="11892927" cy="410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451" y="3342288"/>
            <a:ext cx="1933353" cy="1520139"/>
          </a:xfrm>
          <a:prstGeom prst="rect">
            <a:avLst/>
          </a:prstGeom>
        </p:spPr>
      </p:pic>
      <p:sp>
        <p:nvSpPr>
          <p:cNvPr id="3" name="Freccia in su 2"/>
          <p:cNvSpPr/>
          <p:nvPr/>
        </p:nvSpPr>
        <p:spPr>
          <a:xfrm>
            <a:off x="6212999" y="5472726"/>
            <a:ext cx="242316" cy="489204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4" name="Freccia a sinistra 3"/>
          <p:cNvSpPr/>
          <p:nvPr/>
        </p:nvSpPr>
        <p:spPr>
          <a:xfrm>
            <a:off x="8347877" y="3984038"/>
            <a:ext cx="944545" cy="236638"/>
          </a:xfrm>
          <a:prstGeom prst="leftArrow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5" name="Rettangolo con singolo angolo arrotondato 4"/>
          <p:cNvSpPr/>
          <p:nvPr/>
        </p:nvSpPr>
        <p:spPr>
          <a:xfrm>
            <a:off x="9523535" y="3778180"/>
            <a:ext cx="2365315" cy="803868"/>
          </a:xfrm>
          <a:prstGeom prst="round1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r>
              <a:rPr lang="fr-FR" sz="1200" b="1" dirty="0" smtClean="0">
                <a:solidFill>
                  <a:srgbClr val="FF6600"/>
                </a:solidFill>
                <a:latin typeface="Cambria" pitchFamily="18" charset="0"/>
              </a:rPr>
              <a:t>À charger le ZIP avec le rapport narratif consolidé et la demande de la tanche de préfinancement</a:t>
            </a:r>
          </a:p>
        </p:txBody>
      </p:sp>
    </p:spTree>
    <p:extLst>
      <p:ext uri="{BB962C8B-B14F-4D97-AF65-F5344CB8AC3E}">
        <p14:creationId xmlns:p14="http://schemas.microsoft.com/office/powerpoint/2010/main" val="3575273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51" y="3342288"/>
            <a:ext cx="1933353" cy="152013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6" t="6147" r="4335" b="5892"/>
          <a:stretch/>
        </p:blipFill>
        <p:spPr bwMode="auto">
          <a:xfrm>
            <a:off x="179513" y="1462482"/>
            <a:ext cx="11834296" cy="413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ccia in giù 8"/>
          <p:cNvSpPr/>
          <p:nvPr/>
        </p:nvSpPr>
        <p:spPr>
          <a:xfrm>
            <a:off x="2413804" y="1492404"/>
            <a:ext cx="299547" cy="557114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352" y="2720431"/>
            <a:ext cx="1933353" cy="152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903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2413804" y="1492404"/>
            <a:ext cx="299547" cy="557114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9" t="6992" r="3193" b="12516"/>
          <a:stretch/>
        </p:blipFill>
        <p:spPr bwMode="auto">
          <a:xfrm>
            <a:off x="436099" y="1409417"/>
            <a:ext cx="11577710" cy="427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0456" y="2794787"/>
            <a:ext cx="1933353" cy="1520139"/>
          </a:xfrm>
          <a:prstGeom prst="rect">
            <a:avLst/>
          </a:prstGeom>
        </p:spPr>
      </p:pic>
      <p:sp>
        <p:nvSpPr>
          <p:cNvPr id="12" name="Freccia in su 11"/>
          <p:cNvSpPr/>
          <p:nvPr/>
        </p:nvSpPr>
        <p:spPr>
          <a:xfrm>
            <a:off x="4798031" y="1972638"/>
            <a:ext cx="420342" cy="3955430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858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1" y="5522748"/>
            <a:ext cx="1711568" cy="134575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8" t="12097" r="4667" b="38743"/>
          <a:stretch/>
        </p:blipFill>
        <p:spPr bwMode="auto">
          <a:xfrm>
            <a:off x="0" y="1508759"/>
            <a:ext cx="11856719" cy="387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799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1" y="5522748"/>
            <a:ext cx="1711568" cy="134575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11533" r="4952" b="50000"/>
          <a:stretch/>
        </p:blipFill>
        <p:spPr bwMode="auto">
          <a:xfrm>
            <a:off x="881" y="1460734"/>
            <a:ext cx="12109058" cy="350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042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 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493DA061-B331-AECB-A411-926EBCF0607E}"/>
              </a:ext>
            </a:extLst>
          </p:cNvPr>
          <p:cNvSpPr txBox="1"/>
          <p:nvPr/>
        </p:nvSpPr>
        <p:spPr>
          <a:xfrm>
            <a:off x="2040591" y="178393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4) FLUX DE LA VALIDATION DE LA DDR ET DU RAPPORT</a:t>
            </a:r>
            <a:r>
              <a:rPr lang="it-IT" sz="1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:</a:t>
            </a:r>
          </a:p>
        </p:txBody>
      </p:sp>
      <p:graphicFrame>
        <p:nvGraphicFramePr>
          <p:cNvPr id="10" name="Diagramma 9">
            <a:extLst>
              <a:ext uri="{FF2B5EF4-FFF2-40B4-BE49-F238E27FC236}">
                <a16:creationId xmlns="" xmlns:a16="http://schemas.microsoft.com/office/drawing/2014/main" id="{5052AFAD-AA84-A7F5-FBD7-1BEED162A7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656114"/>
              </p:ext>
            </p:extLst>
          </p:nvPr>
        </p:nvGraphicFramePr>
        <p:xfrm>
          <a:off x="1134038" y="2612827"/>
          <a:ext cx="8352928" cy="1792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="" xmlns:a16="http://schemas.microsoft.com/office/drawing/2014/main" id="{5544F44C-AB80-BD64-12FC-0AD7BC441F12}"/>
              </a:ext>
            </a:extLst>
          </p:cNvPr>
          <p:cNvSpPr txBox="1"/>
          <p:nvPr/>
        </p:nvSpPr>
        <p:spPr>
          <a:xfrm>
            <a:off x="2142191" y="4484517"/>
            <a:ext cx="71246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b="0" dirty="0">
                <a:solidFill>
                  <a:srgbClr val="1D528D"/>
                </a:solidFill>
              </a:rPr>
              <a:t>Le Bénéficiaire peut visualiser l'état du flux en accédant au module de «gestion DDR ».  </a:t>
            </a: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b="0" dirty="0">
                <a:solidFill>
                  <a:srgbClr val="1D528D"/>
                </a:solidFill>
              </a:rPr>
              <a:t>A la fin de ce flux, dans le système est prévue aussi une intervention de l’ADA pour la vérification à échantillon sur les dépenses effectuées</a:t>
            </a:r>
          </a:p>
        </p:txBody>
      </p:sp>
    </p:spTree>
    <p:extLst>
      <p:ext uri="{BB962C8B-B14F-4D97-AF65-F5344CB8AC3E}">
        <p14:creationId xmlns:p14="http://schemas.microsoft.com/office/powerpoint/2010/main" val="39896559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27130"/>
            <a:ext cx="12192000" cy="1325563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  <a:t>PROGRAMME IEV DE COOPERATION TRANSFRONTALIERE</a:t>
            </a:r>
            <a:b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</a:br>
            <a: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  <a:t> ITALIE – TUNISIE 2014-2020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75364" y="1553417"/>
            <a:ext cx="11611628" cy="415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ts val="2000"/>
              </a:spcBef>
              <a:spcAft>
                <a:spcPct val="0"/>
              </a:spcAft>
            </a:pPr>
            <a:endParaRPr lang="it-IT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FR" sz="2000" dirty="0">
                <a:latin typeface="Trebuchet MS" panose="020B0603020202020204" pitchFamily="34" charset="0"/>
              </a:rPr>
              <a:t>Autorité de Gestion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it-IT" sz="2000" b="1" i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area7programmazione@regione.sicilia.it</a:t>
            </a:r>
            <a:endParaRPr lang="it-IT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2000" b="1" dirty="0">
              <a:solidFill>
                <a:srgbClr val="007399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2000" b="1" dirty="0">
              <a:solidFill>
                <a:srgbClr val="007399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FR" sz="2000" dirty="0">
                <a:latin typeface="Trebuchet MS" panose="020B0603020202020204" pitchFamily="34" charset="0"/>
              </a:rPr>
              <a:t>Programme Italie-Tunisie 2014-2020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www.italietunisie.eu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@</a:t>
            </a:r>
            <a:r>
              <a:rPr lang="fr-BE" sz="2000" b="1" i="1" dirty="0" err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Programme.ItalieTunisie</a:t>
            </a: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@</a:t>
            </a:r>
            <a:r>
              <a:rPr lang="fr-BE" sz="2000" b="1" i="1" dirty="0" err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ItalieTunisie</a:t>
            </a: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469" y="3944985"/>
            <a:ext cx="771060" cy="77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677" y="4678037"/>
            <a:ext cx="847073" cy="847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898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75346"/>
            <a:ext cx="12191999" cy="10362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/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 le Système </a:t>
            </a:r>
            <a:r>
              <a:rPr lang="fr-FR" sz="3200" b="1" dirty="0" err="1">
                <a:solidFill>
                  <a:prstClr val="white"/>
                </a:solidFill>
                <a:latin typeface="Trebuchet MS" panose="020B0603020202020204" pitchFamily="34" charset="0"/>
              </a:rPr>
              <a:t>Ulysses</a:t>
            </a: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: les profiles des utilisateurs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endParaRPr lang="fr-FR"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07576" y="1510421"/>
            <a:ext cx="11926162" cy="1060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Le </a:t>
            </a:r>
            <a:r>
              <a:rPr lang="fr-FR" altLang="it-IT" sz="1800" kern="50" cap="small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système </a:t>
            </a:r>
            <a:r>
              <a:rPr lang="fr-FR" altLang="it-IT" sz="1800" kern="50" cap="small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est </a:t>
            </a: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accessible au personnel autorisé par les structures de gestion.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L’accès au système d’information est profilé. L’application prévoit une phase de login au moyen d’insertion d’un nom d’utilisateur et d’un mot de passe. 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Chaque utilisateur aura seulement  la permission d’effectuer les opérations de son profile. </a:t>
            </a:r>
          </a:p>
          <a:p>
            <a:pPr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18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3318933" y="2746053"/>
            <a:ext cx="5376335" cy="59502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2060"/>
              </a:solidFill>
            </a:endParaRPr>
          </a:p>
          <a:p>
            <a:pPr algn="ctr"/>
            <a:r>
              <a:rPr lang="fr-FR" dirty="0">
                <a:solidFill>
                  <a:srgbClr val="002060"/>
                </a:solidFill>
              </a:rPr>
              <a:t>personnes participant à la gestion des projets</a:t>
            </a:r>
          </a:p>
          <a:p>
            <a:pPr algn="ctr"/>
            <a:endParaRPr lang="fr-FR" dirty="0"/>
          </a:p>
        </p:txBody>
      </p:sp>
      <p:sp>
        <p:nvSpPr>
          <p:cNvPr id="3" name="Freccia in giù 2"/>
          <p:cNvSpPr/>
          <p:nvPr/>
        </p:nvSpPr>
        <p:spPr>
          <a:xfrm>
            <a:off x="7729579" y="3560285"/>
            <a:ext cx="484632" cy="626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7053261" y="4273041"/>
            <a:ext cx="24681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Bénéficiaire (BP)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Partenaire (P)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Auditeur (AUD/REV)</a:t>
            </a:r>
          </a:p>
        </p:txBody>
      </p:sp>
      <p:sp>
        <p:nvSpPr>
          <p:cNvPr id="10" name="Rettangolo 9"/>
          <p:cNvSpPr/>
          <p:nvPr/>
        </p:nvSpPr>
        <p:spPr>
          <a:xfrm>
            <a:off x="2169995" y="4261306"/>
            <a:ext cx="3957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Autorité de Gestion (AG)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Secrétariat Technique Conjoint (STC)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Autorité de Certification (</a:t>
            </a:r>
            <a:r>
              <a:rPr lang="fr-FR" dirty="0" err="1">
                <a:solidFill>
                  <a:srgbClr val="002060"/>
                </a:solidFill>
              </a:rPr>
              <a:t>AdC</a:t>
            </a:r>
            <a:r>
              <a:rPr lang="fr-FR" dirty="0">
                <a:solidFill>
                  <a:srgbClr val="00206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Autorité d’ Audit (</a:t>
            </a:r>
            <a:r>
              <a:rPr lang="fr-FR" dirty="0" err="1">
                <a:solidFill>
                  <a:srgbClr val="002060"/>
                </a:solidFill>
              </a:rPr>
              <a:t>AdA</a:t>
            </a:r>
            <a:r>
              <a:rPr lang="fr-FR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11" name="Freccia in giù 10"/>
          <p:cNvSpPr/>
          <p:nvPr/>
        </p:nvSpPr>
        <p:spPr>
          <a:xfrm>
            <a:off x="3835399" y="3560284"/>
            <a:ext cx="484632" cy="626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Picture 4" descr="Progettazione, modifiche o integrazioni di ascensori e impianti elevato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488" y="2709613"/>
            <a:ext cx="1509024" cy="150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538" y="707526"/>
            <a:ext cx="838200" cy="58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155480" y="6036270"/>
            <a:ext cx="7518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400" dirty="0">
                <a:solidFill>
                  <a:srgbClr val="1D528D"/>
                </a:solidFill>
              </a:rPr>
              <a:t>Dans la phase d'authentification, chaque utilisateur est reconnu par le Système pour accéder aux  données et aux fonctions  selon les autorisations qui lui sont associés.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="" xmlns:a16="http://schemas.microsoft.com/office/drawing/2014/main" id="{3612C8AC-6CFE-4C77-2C23-49FB4648F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27" y="2663993"/>
            <a:ext cx="1509024" cy="150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4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86" y="18255"/>
            <a:ext cx="11480799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Les actions possibles: Bénéficiaire et partenaires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="" xmlns:a16="http://schemas.microsoft.com/office/drawing/2014/main" id="{0A518AC5-539D-D858-6F61-DA131F3694D2}"/>
              </a:ext>
            </a:extLst>
          </p:cNvPr>
          <p:cNvSpPr/>
          <p:nvPr/>
        </p:nvSpPr>
        <p:spPr>
          <a:xfrm>
            <a:off x="448046" y="4063516"/>
            <a:ext cx="6361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000" dirty="0">
                <a:solidFill>
                  <a:srgbClr val="1D528D"/>
                </a:solidFill>
              </a:rPr>
              <a:t>Bénéficiaire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4000" dirty="0">
                <a:solidFill>
                  <a:srgbClr val="1D528D"/>
                </a:solidFill>
              </a:rPr>
              <a:t>et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4000" dirty="0">
                <a:solidFill>
                  <a:srgbClr val="1D528D"/>
                </a:solidFill>
              </a:rPr>
              <a:t>partenaires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7E355E9D-2AE7-370A-DC0D-32E282DA756A}"/>
              </a:ext>
            </a:extLst>
          </p:cNvPr>
          <p:cNvSpPr/>
          <p:nvPr/>
        </p:nvSpPr>
        <p:spPr>
          <a:xfrm>
            <a:off x="7391290" y="2855493"/>
            <a:ext cx="429622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7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Engagements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8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Dépenses et Paiements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9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Flux de validation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sz="10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Gestion Demande de Remboursement  (DDR)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sz="10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Enregistrer des Transferts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9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Gestion des documents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6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Reports    </a:t>
            </a:r>
          </a:p>
          <a:p>
            <a:pPr>
              <a:defRPr/>
            </a:pPr>
            <a:endParaRPr lang="it-IT" sz="2000" dirty="0">
              <a:solidFill>
                <a:srgbClr val="1D528D"/>
              </a:solidFill>
              <a:latin typeface="Cambria" pitchFamily="18" charset="0"/>
            </a:endParaRPr>
          </a:p>
          <a:p>
            <a:pPr>
              <a:defRPr/>
            </a:pPr>
            <a:r>
              <a:rPr lang="it-IT" sz="2000" dirty="0">
                <a:solidFill>
                  <a:srgbClr val="1D528D"/>
                </a:solidFill>
                <a:latin typeface="Cambria" pitchFamily="18" charset="0"/>
              </a:rPr>
              <a:t>   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85747"/>
            <a:ext cx="3746500" cy="2171700"/>
          </a:xfrm>
          <a:prstGeom prst="rect">
            <a:avLst/>
          </a:prstGeom>
        </p:spPr>
      </p:pic>
      <p:grpSp>
        <p:nvGrpSpPr>
          <p:cNvPr id="19" name="Gruppo 5">
            <a:extLst>
              <a:ext uri="{FF2B5EF4-FFF2-40B4-BE49-F238E27FC236}">
                <a16:creationId xmlns="" xmlns:a16="http://schemas.microsoft.com/office/drawing/2014/main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07416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0" name="Gallone 6">
              <a:extLst>
                <a:ext uri="{FF2B5EF4-FFF2-40B4-BE49-F238E27FC236}">
                  <a16:creationId xmlns="" xmlns:a16="http://schemas.microsoft.com/office/drawing/2014/main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Gallone 4">
              <a:extLst>
                <a:ext uri="{FF2B5EF4-FFF2-40B4-BE49-F238E27FC236}">
                  <a16:creationId xmlns="" xmlns:a16="http://schemas.microsoft.com/office/drawing/2014/main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2" name="Gruppo 8">
            <a:extLst>
              <a:ext uri="{FF2B5EF4-FFF2-40B4-BE49-F238E27FC236}">
                <a16:creationId xmlns="" xmlns:a16="http://schemas.microsoft.com/office/drawing/2014/main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594167" y="1532824"/>
            <a:ext cx="2085376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3" name="Gallone 9">
              <a:extLst>
                <a:ext uri="{FF2B5EF4-FFF2-40B4-BE49-F238E27FC236}">
                  <a16:creationId xmlns="" xmlns:a16="http://schemas.microsoft.com/office/drawing/2014/main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Gallone 4">
              <a:extLst>
                <a:ext uri="{FF2B5EF4-FFF2-40B4-BE49-F238E27FC236}">
                  <a16:creationId xmlns="" xmlns:a16="http://schemas.microsoft.com/office/drawing/2014/main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Initialisation</a:t>
              </a:r>
            </a:p>
          </p:txBody>
        </p:sp>
      </p:grpSp>
      <p:grpSp>
        <p:nvGrpSpPr>
          <p:cNvPr id="25" name="Gruppo 12">
            <a:extLst>
              <a:ext uri="{FF2B5EF4-FFF2-40B4-BE49-F238E27FC236}">
                <a16:creationId xmlns="" xmlns:a16="http://schemas.microsoft.com/office/drawing/2014/main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8577943" y="1419374"/>
            <a:ext cx="3077028" cy="923776"/>
            <a:chOff x="9117866" y="3187581"/>
            <a:chExt cx="6096000" cy="2438400"/>
          </a:xfrm>
        </p:grpSpPr>
        <p:sp>
          <p:nvSpPr>
            <p:cNvPr id="26" name="Gallone 13">
              <a:extLst>
                <a:ext uri="{FF2B5EF4-FFF2-40B4-BE49-F238E27FC236}">
                  <a16:creationId xmlns="" xmlns:a16="http://schemas.microsoft.com/office/drawing/2014/main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Gallone 4">
              <a:extLst>
                <a:ext uri="{FF2B5EF4-FFF2-40B4-BE49-F238E27FC236}">
                  <a16:creationId xmlns="" xmlns:a16="http://schemas.microsoft.com/office/drawing/2014/main" id="{D08D09BF-E272-AAE6-9398-D1BDC81A7E99}"/>
                </a:ext>
              </a:extLst>
            </p:cNvPr>
            <p:cNvSpPr/>
            <p:nvPr/>
          </p:nvSpPr>
          <p:spPr>
            <a:xfrm>
              <a:off x="10232142" y="3908973"/>
              <a:ext cx="3654997" cy="1569362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Mise en œuvre</a:t>
              </a:r>
            </a:p>
          </p:txBody>
        </p:sp>
      </p:grpSp>
      <p:sp>
        <p:nvSpPr>
          <p:cNvPr id="3" name="Freccia in giù 2"/>
          <p:cNvSpPr/>
          <p:nvPr/>
        </p:nvSpPr>
        <p:spPr>
          <a:xfrm>
            <a:off x="9637486" y="2398011"/>
            <a:ext cx="669833" cy="591932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Parentesi graffa aperta 16"/>
          <p:cNvSpPr/>
          <p:nvPr/>
        </p:nvSpPr>
        <p:spPr>
          <a:xfrm>
            <a:off x="6499064" y="2989943"/>
            <a:ext cx="885102" cy="288834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4915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85" y="181011"/>
            <a:ext cx="10515600" cy="107629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Les actions possibles: Auditeur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="" xmlns:a16="http://schemas.microsoft.com/office/drawing/2014/main" id="{0A518AC5-539D-D858-6F61-DA131F3694D2}"/>
              </a:ext>
            </a:extLst>
          </p:cNvPr>
          <p:cNvSpPr/>
          <p:nvPr/>
        </p:nvSpPr>
        <p:spPr>
          <a:xfrm>
            <a:off x="2841900" y="4060821"/>
            <a:ext cx="2746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000" dirty="0">
                <a:solidFill>
                  <a:srgbClr val="1D528D"/>
                </a:solidFill>
              </a:rPr>
              <a:t>Auditeur</a:t>
            </a:r>
            <a:r>
              <a:rPr lang="it-IT" sz="4000" dirty="0">
                <a:solidFill>
                  <a:srgbClr val="1D528D"/>
                </a:solidFill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7E355E9D-2AE7-370A-DC0D-32E282DA756A}"/>
              </a:ext>
            </a:extLst>
          </p:cNvPr>
          <p:cNvSpPr/>
          <p:nvPr/>
        </p:nvSpPr>
        <p:spPr>
          <a:xfrm>
            <a:off x="7054542" y="3513216"/>
            <a:ext cx="4778521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12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Vérification des dépenses 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7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</a:t>
            </a: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Eventuels amendements 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8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Charger la documentation concernant la vérification effectué (Checklist –rapport)</a:t>
            </a:r>
            <a:r>
              <a:rPr lang="fr-FR" sz="2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51277"/>
            <a:ext cx="3746500" cy="2171700"/>
          </a:xfrm>
          <a:prstGeom prst="rect">
            <a:avLst/>
          </a:prstGeom>
        </p:spPr>
      </p:pic>
      <p:grpSp>
        <p:nvGrpSpPr>
          <p:cNvPr id="19" name="Gruppo 5">
            <a:extLst>
              <a:ext uri="{FF2B5EF4-FFF2-40B4-BE49-F238E27FC236}">
                <a16:creationId xmlns="" xmlns:a16="http://schemas.microsoft.com/office/drawing/2014/main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07416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0" name="Gallone 6">
              <a:extLst>
                <a:ext uri="{FF2B5EF4-FFF2-40B4-BE49-F238E27FC236}">
                  <a16:creationId xmlns="" xmlns:a16="http://schemas.microsoft.com/office/drawing/2014/main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Gallone 4">
              <a:extLst>
                <a:ext uri="{FF2B5EF4-FFF2-40B4-BE49-F238E27FC236}">
                  <a16:creationId xmlns="" xmlns:a16="http://schemas.microsoft.com/office/drawing/2014/main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2" name="Gruppo 8">
            <a:extLst>
              <a:ext uri="{FF2B5EF4-FFF2-40B4-BE49-F238E27FC236}">
                <a16:creationId xmlns="" xmlns:a16="http://schemas.microsoft.com/office/drawing/2014/main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594167" y="1532824"/>
            <a:ext cx="2305050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3" name="Gallone 9">
              <a:extLst>
                <a:ext uri="{FF2B5EF4-FFF2-40B4-BE49-F238E27FC236}">
                  <a16:creationId xmlns="" xmlns:a16="http://schemas.microsoft.com/office/drawing/2014/main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Gallone 4">
              <a:extLst>
                <a:ext uri="{FF2B5EF4-FFF2-40B4-BE49-F238E27FC236}">
                  <a16:creationId xmlns="" xmlns:a16="http://schemas.microsoft.com/office/drawing/2014/main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</a:t>
              </a:r>
              <a:r>
                <a:rPr lang="fr-F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</a:t>
              </a:r>
            </a:p>
          </p:txBody>
        </p:sp>
      </p:grpSp>
      <p:grpSp>
        <p:nvGrpSpPr>
          <p:cNvPr id="25" name="Gruppo 12">
            <a:extLst>
              <a:ext uri="{FF2B5EF4-FFF2-40B4-BE49-F238E27FC236}">
                <a16:creationId xmlns="" xmlns:a16="http://schemas.microsoft.com/office/drawing/2014/main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8918267" y="1585063"/>
            <a:ext cx="2232025" cy="865187"/>
            <a:chOff x="9117866" y="3187581"/>
            <a:chExt cx="6096000" cy="2438400"/>
          </a:xfrm>
        </p:grpSpPr>
        <p:sp>
          <p:nvSpPr>
            <p:cNvPr id="26" name="Gallone 13">
              <a:extLst>
                <a:ext uri="{FF2B5EF4-FFF2-40B4-BE49-F238E27FC236}">
                  <a16:creationId xmlns="" xmlns:a16="http://schemas.microsoft.com/office/drawing/2014/main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Gallone 4">
              <a:extLst>
                <a:ext uri="{FF2B5EF4-FFF2-40B4-BE49-F238E27FC236}">
                  <a16:creationId xmlns="" xmlns:a16="http://schemas.microsoft.com/office/drawing/2014/main" id="{D08D09BF-E272-AAE6-9398-D1BDC81A7E99}"/>
                </a:ext>
              </a:extLst>
            </p:cNvPr>
            <p:cNvSpPr/>
            <p:nvPr/>
          </p:nvSpPr>
          <p:spPr>
            <a:xfrm>
              <a:off x="10232143" y="3187581"/>
              <a:ext cx="3654997" cy="2290755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dirty="0">
                  <a:solidFill>
                    <a:schemeClr val="accent1">
                      <a:lumMod val="75000"/>
                    </a:schemeClr>
                  </a:solidFill>
                </a:rPr>
                <a:t>Mise en </a:t>
              </a: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œuvre</a:t>
              </a:r>
            </a:p>
          </p:txBody>
        </p:sp>
      </p:grpSp>
      <p:sp>
        <p:nvSpPr>
          <p:cNvPr id="16" name="Freccia in giù 15"/>
          <p:cNvSpPr/>
          <p:nvPr/>
        </p:nvSpPr>
        <p:spPr>
          <a:xfrm>
            <a:off x="9660469" y="2645626"/>
            <a:ext cx="669833" cy="591932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Parentesi graffa aperta 16"/>
          <p:cNvSpPr/>
          <p:nvPr/>
        </p:nvSpPr>
        <p:spPr>
          <a:xfrm>
            <a:off x="5753646" y="3513216"/>
            <a:ext cx="885102" cy="17482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53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8255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Administration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="" xmlns:a16="http://schemas.microsoft.com/office/drawing/2014/main" id="{0A518AC5-539D-D858-6F61-DA131F3694D2}"/>
              </a:ext>
            </a:extLst>
          </p:cNvPr>
          <p:cNvSpPr/>
          <p:nvPr/>
        </p:nvSpPr>
        <p:spPr>
          <a:xfrm>
            <a:off x="1561980" y="4093203"/>
            <a:ext cx="260667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000" dirty="0">
                <a:solidFill>
                  <a:srgbClr val="1D528D"/>
                </a:solidFill>
              </a:rPr>
              <a:t>AG/STC</a:t>
            </a:r>
            <a:r>
              <a:rPr lang="it-IT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7E355E9D-2AE7-370A-DC0D-32E282DA756A}"/>
              </a:ext>
            </a:extLst>
          </p:cNvPr>
          <p:cNvSpPr/>
          <p:nvPr/>
        </p:nvSpPr>
        <p:spPr>
          <a:xfrm>
            <a:off x="5828584" y="2868042"/>
            <a:ext cx="594621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données anagraphes du Projet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données du Partenariat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Groupes de Taches , du Budget et des modifications approuvées par l’AG</a:t>
            </a:r>
          </a:p>
          <a:p>
            <a:pPr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indicateurs 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Charger les données financières du projets</a:t>
            </a:r>
          </a:p>
          <a:p>
            <a:pPr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 Initialisation des procédures d’accès </a:t>
            </a:r>
            <a:r>
              <a:rPr lang="it-IT" sz="2000" dirty="0">
                <a:solidFill>
                  <a:srgbClr val="1D528D"/>
                </a:solidFill>
                <a:latin typeface="Cambria" pitchFamily="18" charset="0"/>
              </a:rPr>
              <a:t>  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32824"/>
            <a:ext cx="3746500" cy="2171700"/>
          </a:xfrm>
          <a:prstGeom prst="rect">
            <a:avLst/>
          </a:prstGeom>
        </p:spPr>
      </p:pic>
      <p:sp>
        <p:nvSpPr>
          <p:cNvPr id="19" name="Freccia in giù 18"/>
          <p:cNvSpPr/>
          <p:nvPr/>
        </p:nvSpPr>
        <p:spPr>
          <a:xfrm>
            <a:off x="10062212" y="2398011"/>
            <a:ext cx="669833" cy="470031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grpSp>
        <p:nvGrpSpPr>
          <p:cNvPr id="20" name="Gruppo 5">
            <a:extLst>
              <a:ext uri="{FF2B5EF4-FFF2-40B4-BE49-F238E27FC236}">
                <a16:creationId xmlns="" xmlns:a16="http://schemas.microsoft.com/office/drawing/2014/main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43701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1" name="Gallone 6">
              <a:extLst>
                <a:ext uri="{FF2B5EF4-FFF2-40B4-BE49-F238E27FC236}">
                  <a16:creationId xmlns="" xmlns:a16="http://schemas.microsoft.com/office/drawing/2014/main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Gallone 4">
              <a:extLst>
                <a:ext uri="{FF2B5EF4-FFF2-40B4-BE49-F238E27FC236}">
                  <a16:creationId xmlns="" xmlns:a16="http://schemas.microsoft.com/office/drawing/2014/main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3" name="Gruppo 8">
            <a:extLst>
              <a:ext uri="{FF2B5EF4-FFF2-40B4-BE49-F238E27FC236}">
                <a16:creationId xmlns="" xmlns:a16="http://schemas.microsoft.com/office/drawing/2014/main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957017" y="1532824"/>
            <a:ext cx="2305050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4" name="Gallone 9">
              <a:extLst>
                <a:ext uri="{FF2B5EF4-FFF2-40B4-BE49-F238E27FC236}">
                  <a16:creationId xmlns="" xmlns:a16="http://schemas.microsoft.com/office/drawing/2014/main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Gallone 4">
              <a:extLst>
                <a:ext uri="{FF2B5EF4-FFF2-40B4-BE49-F238E27FC236}">
                  <a16:creationId xmlns="" xmlns:a16="http://schemas.microsoft.com/office/drawing/2014/main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</a:t>
              </a:r>
              <a:r>
                <a:rPr lang="fr-F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</a:t>
              </a:r>
            </a:p>
          </p:txBody>
        </p:sp>
      </p:grpSp>
      <p:grpSp>
        <p:nvGrpSpPr>
          <p:cNvPr id="26" name="Gruppo 12">
            <a:extLst>
              <a:ext uri="{FF2B5EF4-FFF2-40B4-BE49-F238E27FC236}">
                <a16:creationId xmlns="" xmlns:a16="http://schemas.microsoft.com/office/drawing/2014/main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9281117" y="1512493"/>
            <a:ext cx="2232025" cy="865187"/>
            <a:chOff x="9117866" y="3187581"/>
            <a:chExt cx="6096000" cy="2438400"/>
          </a:xfrm>
        </p:grpSpPr>
        <p:sp>
          <p:nvSpPr>
            <p:cNvPr id="27" name="Gallone 13">
              <a:extLst>
                <a:ext uri="{FF2B5EF4-FFF2-40B4-BE49-F238E27FC236}">
                  <a16:creationId xmlns="" xmlns:a16="http://schemas.microsoft.com/office/drawing/2014/main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Gallone 4">
              <a:extLst>
                <a:ext uri="{FF2B5EF4-FFF2-40B4-BE49-F238E27FC236}">
                  <a16:creationId xmlns="" xmlns:a16="http://schemas.microsoft.com/office/drawing/2014/main" id="{D08D09BF-E272-AAE6-9398-D1BDC81A7E99}"/>
                </a:ext>
              </a:extLst>
            </p:cNvPr>
            <p:cNvSpPr/>
            <p:nvPr/>
          </p:nvSpPr>
          <p:spPr>
            <a:xfrm>
              <a:off x="10232143" y="3187581"/>
              <a:ext cx="3654997" cy="2290755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dirty="0">
                  <a:solidFill>
                    <a:schemeClr val="accent1">
                      <a:lumMod val="75000"/>
                    </a:schemeClr>
                  </a:solidFill>
                </a:rPr>
                <a:t>Mise en </a:t>
              </a: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œuvre</a:t>
              </a:r>
            </a:p>
          </p:txBody>
        </p:sp>
      </p:grpSp>
      <p:sp>
        <p:nvSpPr>
          <p:cNvPr id="29" name="Parentesi graffa aperta 28"/>
          <p:cNvSpPr/>
          <p:nvPr/>
        </p:nvSpPr>
        <p:spPr>
          <a:xfrm>
            <a:off x="4435607" y="2868042"/>
            <a:ext cx="885102" cy="34470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089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610" y="14441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="" xmlns:a16="http://schemas.microsoft.com/office/drawing/2014/main" id="{B5152430-709E-C8B9-F9E9-70ADB1831EF8}"/>
              </a:ext>
            </a:extLst>
          </p:cNvPr>
          <p:cNvSpPr/>
          <p:nvPr/>
        </p:nvSpPr>
        <p:spPr>
          <a:xfrm>
            <a:off x="1026971" y="2211228"/>
            <a:ext cx="8068521" cy="16521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sz="2000" b="0" dirty="0">
                <a:solidFill>
                  <a:srgbClr val="1D528D"/>
                </a:solidFill>
                <a:latin typeface="Cambria" pitchFamily="18" charset="0"/>
              </a:rPr>
              <a:t>Les utilisateurs pourront accéder au Système au </a:t>
            </a:r>
            <a:r>
              <a:rPr lang="fr-FR" sz="2000" b="0" dirty="0" err="1">
                <a:solidFill>
                  <a:srgbClr val="1D528D"/>
                </a:solidFill>
                <a:latin typeface="Cambria" pitchFamily="18" charset="0"/>
              </a:rPr>
              <a:t>link</a:t>
            </a:r>
            <a:r>
              <a:rPr lang="fr-FR" sz="20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 :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it-IT" sz="2000" u="sng" dirty="0">
                <a:hlinkClick r:id="rId2"/>
              </a:rPr>
              <a:t>https://ulysses.regione.sicilia.it/ITTUN14-20</a:t>
            </a:r>
            <a:r>
              <a:rPr lang="fr-FR" altLang="it-IT" sz="24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                            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4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600" y="2617548"/>
            <a:ext cx="2845592" cy="191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3637"/>
            <a:ext cx="12191999" cy="11187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le Système </a:t>
            </a:r>
            <a:r>
              <a:rPr lang="fr-FR" sz="3200" b="1" dirty="0" err="1">
                <a:solidFill>
                  <a:prstClr val="white"/>
                </a:solidFill>
                <a:latin typeface="Trebuchet MS" panose="020B0603020202020204" pitchFamily="34" charset="0"/>
              </a:rPr>
              <a:t>Ulysses</a:t>
            </a: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: L’ACCÈS AU SYSTÈME et  les profiles des utilisateurs</a:t>
            </a:r>
            <a:endParaRPr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3"/>
          <a:srcRect l="-1" t="9369" r="663" b="75528"/>
          <a:stretch/>
        </p:blipFill>
        <p:spPr>
          <a:xfrm>
            <a:off x="490151" y="2930339"/>
            <a:ext cx="11211698" cy="901957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87570" y="1547566"/>
            <a:ext cx="11854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L’ACCÈS AU SYSTÈME D’INFORMATION EST PROFILÉ</a:t>
            </a:r>
          </a:p>
          <a:p>
            <a:pPr algn="ctr"/>
            <a:endParaRPr lang="fr-FR" sz="1600" b="1" dirty="0"/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600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L’application prévoit une phase de login au moyen d’insertion d’un nom d’utilisateur et d’un mot de passe. 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600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Chaque utilisateur aura seulement  la permission d’effectuer les opérations de son profile. </a:t>
            </a: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4"/>
          <a:srcRect l="1700" t="38114" b="1"/>
          <a:stretch/>
        </p:blipFill>
        <p:spPr>
          <a:xfrm>
            <a:off x="1901251" y="3852364"/>
            <a:ext cx="8426012" cy="206753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4358" y="4488100"/>
            <a:ext cx="2573989" cy="172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572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</a:spPr>
      <a:bodyPr/>
      <a:lstStyle>
        <a:defPPr algn="ctr" defTabSz="914400" eaLnBrk="1" hangingPunct="1">
          <a:lnSpc>
            <a:spcPct val="100000"/>
          </a:lnSpc>
          <a:spcBef>
            <a:spcPct val="0"/>
          </a:spcBef>
          <a:buClr>
            <a:srgbClr val="FF6600"/>
          </a:buClr>
          <a:buSzTx/>
          <a:defRPr sz="2000" dirty="0" smtClean="0">
            <a:solidFill>
              <a:srgbClr val="FF6600"/>
            </a:solidFill>
            <a:effectLst>
              <a:outerShdw blurRad="38100" dist="38100" dir="2700000" algn="tl">
                <a:srgbClr val="C0C0C0"/>
              </a:outerShdw>
            </a:effectLst>
            <a:latin typeface="Cambria" pitchFamily="18" charset="0"/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5408</TotalTime>
  <Words>983</Words>
  <Application>Microsoft Office PowerPoint</Application>
  <PresentationFormat>Personalizzato</PresentationFormat>
  <Paragraphs>248</Paragraphs>
  <Slides>37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Tema di Office</vt:lpstr>
      <vt:lpstr>Presentazione standard di PowerPoint</vt:lpstr>
      <vt:lpstr>Le système Ulysses </vt:lpstr>
      <vt:lpstr>Instruments pour la vérification des dépenses: Le Système d’information de gestion du POC Italie- Tunisie  </vt:lpstr>
      <vt:lpstr>  le Système Ulysses: les profiles des utilisateurs </vt:lpstr>
      <vt:lpstr>Les actions possibles: Bénéficiaire et partenaires </vt:lpstr>
      <vt:lpstr>Les actions possibles: Auditeur </vt:lpstr>
      <vt:lpstr>Administration </vt:lpstr>
      <vt:lpstr>L’accès au système</vt:lpstr>
      <vt:lpstr>le Système Ulysses: L’ACCÈS AU SYSTÈME et  les profiles des utilisateurs</vt:lpstr>
      <vt:lpstr>L’accès au système</vt:lpstr>
      <vt:lpstr>L’accès au système</vt:lpstr>
      <vt:lpstr>Initialisation du projet: création du BUDGET Admin</vt:lpstr>
      <vt:lpstr>LE BUDGET (tableau 8 de l’Annexe B)</vt:lpstr>
      <vt:lpstr>LE BUDGET par PP(Tableau 5-6-7 de l’annexe B)</vt:lpstr>
      <vt:lpstr>LE BUDGET: Remodulation</vt:lpstr>
      <vt:lpstr>Procédure de Vérification des Dépenses </vt:lpstr>
      <vt:lpstr>Mise en Œuvre: Dépenses et payements  Utilisateur: BP et PP</vt:lpstr>
      <vt:lpstr>Mise en Œuvre: Dépenses et payements </vt:lpstr>
      <vt:lpstr>Dépenses et payements </vt:lpstr>
      <vt:lpstr>Dépenses et payements </vt:lpstr>
      <vt:lpstr>Dépenses et payements </vt:lpstr>
      <vt:lpstr>Dépenses et payements </vt:lpstr>
      <vt:lpstr>Flux de validation</vt:lpstr>
      <vt:lpstr>Flux de Validation</vt:lpstr>
      <vt:lpstr>Flux de Validation:  utilisateur Partenaire àpres validation Auditeur</vt:lpstr>
      <vt:lpstr>Flux de Validation:  utilisateur Partenaire àpres validation Auditeur</vt:lpstr>
      <vt:lpstr>Flux de Validation: dépense Partenaire utilisateur Bénéficiaire àpres validation Auditeur</vt:lpstr>
      <vt:lpstr>Flux de validation</vt:lpstr>
      <vt:lpstr>Gestion de la demande de remboursement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Flux de validation </vt:lpstr>
      <vt:lpstr>PROGRAMME IEV DE COOPERATION TRANSFRONTALIERE  ITALIE – TUNISIE 2014-2020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Programme Italie Tunisie 2014-2020</dc:title>
  <dc:creator>Ced cdcTorina</dc:creator>
  <cp:lastModifiedBy>valeria dangelo</cp:lastModifiedBy>
  <cp:revision>526</cp:revision>
  <dcterms:created xsi:type="dcterms:W3CDTF">2017-01-12T20:26:07Z</dcterms:created>
  <dcterms:modified xsi:type="dcterms:W3CDTF">2023-03-02T15:48:52Z</dcterms:modified>
</cp:coreProperties>
</file>