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3"/>
  </p:notesMasterIdLst>
  <p:sldIdLst>
    <p:sldId id="350" r:id="rId2"/>
    <p:sldId id="527" r:id="rId3"/>
    <p:sldId id="529" r:id="rId4"/>
    <p:sldId id="534" r:id="rId5"/>
    <p:sldId id="535" r:id="rId6"/>
    <p:sldId id="536" r:id="rId7"/>
    <p:sldId id="537" r:id="rId8"/>
    <p:sldId id="538" r:id="rId9"/>
    <p:sldId id="525" r:id="rId10"/>
    <p:sldId id="539" r:id="rId11"/>
    <p:sldId id="476" r:id="rId12"/>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TC" initials="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ED1F8"/>
    <a:srgbClr val="CAD2EE"/>
    <a:srgbClr val="FFF6EF"/>
    <a:srgbClr val="EDF0F9"/>
    <a:srgbClr val="F8FAD8"/>
    <a:srgbClr val="FC96DF"/>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28" autoAdjust="0"/>
    <p:restoredTop sz="94618"/>
  </p:normalViewPr>
  <p:slideViewPr>
    <p:cSldViewPr snapToGrid="0" snapToObjects="1">
      <p:cViewPr varScale="1">
        <p:scale>
          <a:sx n="114" d="100"/>
          <a:sy n="114" d="100"/>
        </p:scale>
        <p:origin x="488" y="168"/>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1"/>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1"/>
            <a:ext cx="2971800" cy="458788"/>
          </a:xfrm>
          <a:prstGeom prst="rect">
            <a:avLst/>
          </a:prstGeom>
        </p:spPr>
        <p:txBody>
          <a:bodyPr vert="horz" lIns="91440" tIns="45720" rIns="91440" bIns="45720" rtlCol="0"/>
          <a:lstStyle>
            <a:lvl1pPr algn="r">
              <a:defRPr sz="1200"/>
            </a:lvl1pPr>
          </a:lstStyle>
          <a:p>
            <a:fld id="{DC49B273-5C27-0E4B-A42E-A37A0441C835}" type="datetimeFigureOut">
              <a:rPr lang="it-IT" smtClean="0"/>
              <a:pPr/>
              <a:t>04/03/23</a:t>
            </a:fld>
            <a:endParaRPr lang="it-IT"/>
          </a:p>
        </p:txBody>
      </p:sp>
      <p:sp>
        <p:nvSpPr>
          <p:cNvPr id="4" name="Segnaposto immagine diapositiva 3"/>
          <p:cNvSpPr>
            <a:spLocks noGrp="1" noRot="1" noChangeAspect="1"/>
          </p:cNvSpPr>
          <p:nvPr>
            <p:ph type="sldImg" idx="2"/>
          </p:nvPr>
        </p:nvSpPr>
        <p:spPr>
          <a:xfrm>
            <a:off x="687388" y="1143000"/>
            <a:ext cx="5484812"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5665217-397C-864A-8232-1ECA772BE375}" type="slidenum">
              <a:rPr lang="it-IT" smtClean="0"/>
              <a:pPr/>
              <a:t>‹N›</a:t>
            </a:fld>
            <a:endParaRPr lang="it-IT"/>
          </a:p>
        </p:txBody>
      </p:sp>
    </p:spTree>
    <p:extLst>
      <p:ext uri="{BB962C8B-B14F-4D97-AF65-F5344CB8AC3E}">
        <p14:creationId xmlns:p14="http://schemas.microsoft.com/office/powerpoint/2010/main" val="1318750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it-IT"/>
              <a:t>Fare clic per modificare stile</a:t>
            </a:r>
          </a:p>
        </p:txBody>
      </p:sp>
      <p:sp>
        <p:nvSpPr>
          <p:cNvPr id="3" name="Sottotitolo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dirty="0"/>
              <a:t>Fare clic per modificare lo stile del sottotitolo dello schema</a:t>
            </a:r>
          </a:p>
        </p:txBody>
      </p:sp>
      <p:sp>
        <p:nvSpPr>
          <p:cNvPr id="4" name="Segnaposto data 3"/>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04/03/23</a:t>
            </a:fld>
            <a:endParaRPr lang="it-IT"/>
          </a:p>
        </p:txBody>
      </p:sp>
      <p:sp>
        <p:nvSpPr>
          <p:cNvPr id="5" name="Segnaposto piè di pagina 4"/>
          <p:cNvSpPr>
            <a:spLocks noGrp="1"/>
          </p:cNvSpPr>
          <p:nvPr>
            <p:ph type="ftr" sz="quarter" idx="11"/>
          </p:nvPr>
        </p:nvSpPr>
        <p:spPr>
          <a:xfrm>
            <a:off x="3469712" y="400833"/>
            <a:ext cx="4709787" cy="864296"/>
          </a:xfrm>
          <a:prstGeom prst="rect">
            <a:avLst/>
          </a:prstGeom>
        </p:spPr>
        <p:txBody>
          <a:bodyPr/>
          <a:lstStyle/>
          <a:p>
            <a:endParaRPr lang="it-IT"/>
          </a:p>
        </p:txBody>
      </p:sp>
      <p:sp>
        <p:nvSpPr>
          <p:cNvPr id="6" name="Segnaposto numero diapositiva 5"/>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20986926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a:xfrm>
            <a:off x="838203" y="365127"/>
            <a:ext cx="10515600" cy="1325563"/>
          </a:xfrm>
          <a:prstGeom prst="rect">
            <a:avLst/>
          </a:prstGeom>
        </p:spPr>
        <p:txBody>
          <a:bodyPr/>
          <a:lstStyle/>
          <a:p>
            <a:r>
              <a:rPr lang="it-IT"/>
              <a:t>Fare clic per modificare stile</a:t>
            </a:r>
          </a:p>
        </p:txBody>
      </p:sp>
      <p:sp>
        <p:nvSpPr>
          <p:cNvPr id="3" name="Segnaposto testo verticale 2"/>
          <p:cNvSpPr>
            <a:spLocks noGrp="1"/>
          </p:cNvSpPr>
          <p:nvPr>
            <p:ph type="body" orient="vert" idx="1"/>
          </p:nvPr>
        </p:nvSpPr>
        <p:spPr>
          <a:xfrm>
            <a:off x="3707707" y="3031299"/>
            <a:ext cx="7646096" cy="3145664"/>
          </a:xfrm>
          <a:prstGeom prst="rect">
            <a:avLst/>
          </a:prstGeo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04/03/23</a:t>
            </a:fld>
            <a:endParaRPr lang="it-IT"/>
          </a:p>
        </p:txBody>
      </p:sp>
      <p:sp>
        <p:nvSpPr>
          <p:cNvPr id="5" name="Segnaposto piè di pagina 4"/>
          <p:cNvSpPr>
            <a:spLocks noGrp="1"/>
          </p:cNvSpPr>
          <p:nvPr>
            <p:ph type="ftr" sz="quarter" idx="11"/>
          </p:nvPr>
        </p:nvSpPr>
        <p:spPr>
          <a:xfrm>
            <a:off x="3469712" y="400833"/>
            <a:ext cx="4709787" cy="864296"/>
          </a:xfrm>
          <a:prstGeom prst="rect">
            <a:avLst/>
          </a:prstGeom>
        </p:spPr>
        <p:txBody>
          <a:bodyPr/>
          <a:lstStyle/>
          <a:p>
            <a:endParaRPr lang="it-IT"/>
          </a:p>
        </p:txBody>
      </p:sp>
      <p:sp>
        <p:nvSpPr>
          <p:cNvPr id="6" name="Segnaposto numero diapositiva 5"/>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11868630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i">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899" y="365125"/>
            <a:ext cx="2628900" cy="5811838"/>
          </a:xfrm>
          <a:prstGeom prst="rect">
            <a:avLst/>
          </a:prstGeom>
        </p:spPr>
        <p:txBody>
          <a:bodyPr vert="eaVert"/>
          <a:lstStyle/>
          <a:p>
            <a:r>
              <a:rPr lang="it-IT"/>
              <a:t>Fare clic per modificare stile</a:t>
            </a:r>
          </a:p>
        </p:txBody>
      </p:sp>
      <p:sp>
        <p:nvSpPr>
          <p:cNvPr id="3" name="Segnaposto testo verticale 2"/>
          <p:cNvSpPr>
            <a:spLocks noGrp="1"/>
          </p:cNvSpPr>
          <p:nvPr>
            <p:ph type="body" orient="vert" idx="1"/>
          </p:nvPr>
        </p:nvSpPr>
        <p:spPr>
          <a:xfrm>
            <a:off x="838199" y="365125"/>
            <a:ext cx="7734300" cy="5811838"/>
          </a:xfrm>
          <a:prstGeom prst="rect">
            <a:avLst/>
          </a:prstGeo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04/03/23</a:t>
            </a:fld>
            <a:endParaRPr lang="it-IT"/>
          </a:p>
        </p:txBody>
      </p:sp>
      <p:sp>
        <p:nvSpPr>
          <p:cNvPr id="5" name="Segnaposto piè di pagina 4"/>
          <p:cNvSpPr>
            <a:spLocks noGrp="1"/>
          </p:cNvSpPr>
          <p:nvPr>
            <p:ph type="ftr" sz="quarter" idx="11"/>
          </p:nvPr>
        </p:nvSpPr>
        <p:spPr>
          <a:xfrm>
            <a:off x="3469712" y="400833"/>
            <a:ext cx="4709787" cy="864296"/>
          </a:xfrm>
          <a:prstGeom prst="rect">
            <a:avLst/>
          </a:prstGeom>
        </p:spPr>
        <p:txBody>
          <a:bodyPr/>
          <a:lstStyle/>
          <a:p>
            <a:endParaRPr lang="it-IT"/>
          </a:p>
        </p:txBody>
      </p:sp>
      <p:sp>
        <p:nvSpPr>
          <p:cNvPr id="6" name="Segnaposto numero diapositiva 5"/>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17790839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sp>
        <p:nvSpPr>
          <p:cNvPr id="2" name="Titolo 1"/>
          <p:cNvSpPr>
            <a:spLocks noGrp="1"/>
          </p:cNvSpPr>
          <p:nvPr>
            <p:ph type="title"/>
          </p:nvPr>
        </p:nvSpPr>
        <p:spPr>
          <a:xfrm>
            <a:off x="609600" y="274638"/>
            <a:ext cx="10972800" cy="1143000"/>
          </a:xfrm>
          <a:prstGeom prst="rect">
            <a:avLst/>
          </a:prstGeom>
        </p:spPr>
        <p:txBody>
          <a:bodyPr/>
          <a:lstStyle/>
          <a:p>
            <a:r>
              <a:rPr lang="it-IT"/>
              <a:t>Fare clic per modificare lo stile del titolo</a:t>
            </a:r>
          </a:p>
        </p:txBody>
      </p:sp>
    </p:spTree>
    <p:extLst>
      <p:ext uri="{BB962C8B-B14F-4D97-AF65-F5344CB8AC3E}">
        <p14:creationId xmlns:p14="http://schemas.microsoft.com/office/powerpoint/2010/main" val="14587953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838203" y="365127"/>
            <a:ext cx="10515600" cy="1325563"/>
          </a:xfrm>
          <a:prstGeom prst="rect">
            <a:avLst/>
          </a:prstGeom>
        </p:spPr>
        <p:txBody>
          <a:bodyPr/>
          <a:lstStyle/>
          <a:p>
            <a:r>
              <a:rPr lang="it-IT"/>
              <a:t>Fare clic per modificare stile</a:t>
            </a:r>
          </a:p>
        </p:txBody>
      </p:sp>
      <p:sp>
        <p:nvSpPr>
          <p:cNvPr id="3" name="Segnaposto contenuto 2"/>
          <p:cNvSpPr>
            <a:spLocks noGrp="1"/>
          </p:cNvSpPr>
          <p:nvPr>
            <p:ph idx="1"/>
          </p:nvPr>
        </p:nvSpPr>
        <p:spPr>
          <a:xfrm>
            <a:off x="3707707" y="3031299"/>
            <a:ext cx="7646096" cy="3145664"/>
          </a:xfrm>
          <a:prstGeom prst="rect">
            <a:avLst/>
          </a:prstGeo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04/03/23</a:t>
            </a:fld>
            <a:endParaRPr lang="it-IT"/>
          </a:p>
        </p:txBody>
      </p:sp>
      <p:sp>
        <p:nvSpPr>
          <p:cNvPr id="5" name="Segnaposto piè di pagina 4"/>
          <p:cNvSpPr>
            <a:spLocks noGrp="1"/>
          </p:cNvSpPr>
          <p:nvPr>
            <p:ph type="ftr" sz="quarter" idx="11"/>
          </p:nvPr>
        </p:nvSpPr>
        <p:spPr>
          <a:xfrm>
            <a:off x="3469712" y="400833"/>
            <a:ext cx="4709787" cy="864296"/>
          </a:xfrm>
          <a:prstGeom prst="rect">
            <a:avLst/>
          </a:prstGeom>
        </p:spPr>
        <p:txBody>
          <a:bodyPr/>
          <a:lstStyle/>
          <a:p>
            <a:endParaRPr lang="it-IT"/>
          </a:p>
        </p:txBody>
      </p:sp>
      <p:sp>
        <p:nvSpPr>
          <p:cNvPr id="6" name="Segnaposto numero diapositiva 5"/>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3081808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2" y="1709740"/>
            <a:ext cx="10515600" cy="2852737"/>
          </a:xfrm>
          <a:prstGeom prst="rect">
            <a:avLst/>
          </a:prstGeom>
        </p:spPr>
        <p:txBody>
          <a:bodyPr anchor="b"/>
          <a:lstStyle>
            <a:lvl1pPr>
              <a:defRPr sz="6000"/>
            </a:lvl1pPr>
          </a:lstStyle>
          <a:p>
            <a:r>
              <a:rPr lang="it-IT"/>
              <a:t>Fare clic per modificare stile</a:t>
            </a:r>
          </a:p>
        </p:txBody>
      </p:sp>
      <p:sp>
        <p:nvSpPr>
          <p:cNvPr id="3" name="Segnaposto testo 2"/>
          <p:cNvSpPr>
            <a:spLocks noGrp="1"/>
          </p:cNvSpPr>
          <p:nvPr>
            <p:ph type="body" idx="1"/>
          </p:nvPr>
        </p:nvSpPr>
        <p:spPr>
          <a:xfrm>
            <a:off x="831852" y="4589466"/>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04/03/23</a:t>
            </a:fld>
            <a:endParaRPr lang="it-IT"/>
          </a:p>
        </p:txBody>
      </p:sp>
      <p:sp>
        <p:nvSpPr>
          <p:cNvPr id="5" name="Segnaposto piè di pagina 4"/>
          <p:cNvSpPr>
            <a:spLocks noGrp="1"/>
          </p:cNvSpPr>
          <p:nvPr>
            <p:ph type="ftr" sz="quarter" idx="11"/>
          </p:nvPr>
        </p:nvSpPr>
        <p:spPr>
          <a:xfrm>
            <a:off x="3469712" y="400833"/>
            <a:ext cx="4709787" cy="864296"/>
          </a:xfrm>
          <a:prstGeom prst="rect">
            <a:avLst/>
          </a:prstGeom>
        </p:spPr>
        <p:txBody>
          <a:bodyPr/>
          <a:lstStyle/>
          <a:p>
            <a:endParaRPr lang="it-IT"/>
          </a:p>
        </p:txBody>
      </p:sp>
      <p:sp>
        <p:nvSpPr>
          <p:cNvPr id="6" name="Segnaposto numero diapositiva 5"/>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20125738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838203" y="365127"/>
            <a:ext cx="10515600" cy="1325563"/>
          </a:xfrm>
          <a:prstGeom prst="rect">
            <a:avLst/>
          </a:prstGeom>
        </p:spPr>
        <p:txBody>
          <a:bodyPr/>
          <a:lstStyle/>
          <a:p>
            <a:r>
              <a:rPr lang="it-IT"/>
              <a:t>Fare clic per modificare stile</a:t>
            </a:r>
          </a:p>
        </p:txBody>
      </p:sp>
      <p:sp>
        <p:nvSpPr>
          <p:cNvPr id="3" name="Segnaposto contenuto 2"/>
          <p:cNvSpPr>
            <a:spLocks noGrp="1"/>
          </p:cNvSpPr>
          <p:nvPr>
            <p:ph sz="half" idx="1"/>
          </p:nvPr>
        </p:nvSpPr>
        <p:spPr>
          <a:xfrm>
            <a:off x="838201" y="1825625"/>
            <a:ext cx="5181600" cy="4351338"/>
          </a:xfrm>
          <a:prstGeom prst="rect">
            <a:avLst/>
          </a:prstGeo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6172201" y="1825625"/>
            <a:ext cx="5181600" cy="4351338"/>
          </a:xfrm>
          <a:prstGeom prst="rect">
            <a:avLst/>
          </a:prstGeo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04/03/23</a:t>
            </a:fld>
            <a:endParaRPr lang="it-IT"/>
          </a:p>
        </p:txBody>
      </p:sp>
      <p:sp>
        <p:nvSpPr>
          <p:cNvPr id="6" name="Segnaposto piè di pagina 5"/>
          <p:cNvSpPr>
            <a:spLocks noGrp="1"/>
          </p:cNvSpPr>
          <p:nvPr>
            <p:ph type="ftr" sz="quarter" idx="11"/>
          </p:nvPr>
        </p:nvSpPr>
        <p:spPr>
          <a:xfrm>
            <a:off x="3469712" y="400833"/>
            <a:ext cx="4709787" cy="864296"/>
          </a:xfrm>
          <a:prstGeom prst="rect">
            <a:avLst/>
          </a:prstGeom>
        </p:spPr>
        <p:txBody>
          <a:bodyPr/>
          <a:lstStyle/>
          <a:p>
            <a:endParaRPr lang="it-IT"/>
          </a:p>
        </p:txBody>
      </p:sp>
      <p:sp>
        <p:nvSpPr>
          <p:cNvPr id="7" name="Segnaposto numero diapositiva 6"/>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3141932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9" y="365127"/>
            <a:ext cx="10515600" cy="1325563"/>
          </a:xfrm>
          <a:prstGeom prst="rect">
            <a:avLst/>
          </a:prstGeom>
        </p:spPr>
        <p:txBody>
          <a:bodyPr/>
          <a:lstStyle/>
          <a:p>
            <a:r>
              <a:rPr lang="it-IT"/>
              <a:t>Fare clic per modificare stile</a:t>
            </a:r>
          </a:p>
        </p:txBody>
      </p:sp>
      <p:sp>
        <p:nvSpPr>
          <p:cNvPr id="3" name="Segnaposto testo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p:cNvSpPr>
            <a:spLocks noGrp="1"/>
          </p:cNvSpPr>
          <p:nvPr>
            <p:ph sz="half" idx="2"/>
          </p:nvPr>
        </p:nvSpPr>
        <p:spPr>
          <a:xfrm>
            <a:off x="839789" y="2505076"/>
            <a:ext cx="5157787" cy="3684588"/>
          </a:xfrm>
          <a:prstGeom prst="rect">
            <a:avLst/>
          </a:prstGeo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6172203"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p:cNvSpPr>
            <a:spLocks noGrp="1"/>
          </p:cNvSpPr>
          <p:nvPr>
            <p:ph sz="quarter" idx="4"/>
          </p:nvPr>
        </p:nvSpPr>
        <p:spPr>
          <a:xfrm>
            <a:off x="6172203" y="2505076"/>
            <a:ext cx="5183188" cy="3684588"/>
          </a:xfrm>
          <a:prstGeom prst="rect">
            <a:avLst/>
          </a:prstGeo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04/03/23</a:t>
            </a:fld>
            <a:endParaRPr lang="it-IT"/>
          </a:p>
        </p:txBody>
      </p:sp>
      <p:sp>
        <p:nvSpPr>
          <p:cNvPr id="8" name="Segnaposto piè di pagina 7"/>
          <p:cNvSpPr>
            <a:spLocks noGrp="1"/>
          </p:cNvSpPr>
          <p:nvPr>
            <p:ph type="ftr" sz="quarter" idx="11"/>
          </p:nvPr>
        </p:nvSpPr>
        <p:spPr>
          <a:xfrm>
            <a:off x="3469712" y="400833"/>
            <a:ext cx="4709787" cy="864296"/>
          </a:xfrm>
          <a:prstGeom prst="rect">
            <a:avLst/>
          </a:prstGeom>
        </p:spPr>
        <p:txBody>
          <a:bodyPr/>
          <a:lstStyle/>
          <a:p>
            <a:endParaRPr lang="it-IT"/>
          </a:p>
        </p:txBody>
      </p:sp>
      <p:sp>
        <p:nvSpPr>
          <p:cNvPr id="9" name="Segnaposto numero diapositiva 8"/>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21307786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838203" y="365127"/>
            <a:ext cx="10515600" cy="1325563"/>
          </a:xfrm>
          <a:prstGeom prst="rect">
            <a:avLst/>
          </a:prstGeom>
        </p:spPr>
        <p:txBody>
          <a:bodyPr/>
          <a:lstStyle/>
          <a:p>
            <a:r>
              <a:rPr lang="it-IT"/>
              <a:t>Fare clic per modificare stile</a:t>
            </a:r>
          </a:p>
        </p:txBody>
      </p:sp>
      <p:sp>
        <p:nvSpPr>
          <p:cNvPr id="3" name="Segnaposto data 2"/>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04/03/23</a:t>
            </a:fld>
            <a:endParaRPr lang="it-IT"/>
          </a:p>
        </p:txBody>
      </p:sp>
      <p:sp>
        <p:nvSpPr>
          <p:cNvPr id="4" name="Segnaposto piè di pagina 3"/>
          <p:cNvSpPr>
            <a:spLocks noGrp="1"/>
          </p:cNvSpPr>
          <p:nvPr>
            <p:ph type="ftr" sz="quarter" idx="11"/>
          </p:nvPr>
        </p:nvSpPr>
        <p:spPr>
          <a:xfrm>
            <a:off x="3469712" y="400833"/>
            <a:ext cx="4709787" cy="864296"/>
          </a:xfrm>
          <a:prstGeom prst="rect">
            <a:avLst/>
          </a:prstGeom>
        </p:spPr>
        <p:txBody>
          <a:bodyPr/>
          <a:lstStyle/>
          <a:p>
            <a:endParaRPr lang="it-IT"/>
          </a:p>
        </p:txBody>
      </p:sp>
      <p:sp>
        <p:nvSpPr>
          <p:cNvPr id="5" name="Segnaposto numero diapositiva 4"/>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5598093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04/03/23</a:t>
            </a:fld>
            <a:endParaRPr lang="it-IT"/>
          </a:p>
        </p:txBody>
      </p:sp>
      <p:sp>
        <p:nvSpPr>
          <p:cNvPr id="3" name="Segnaposto piè di pagina 2"/>
          <p:cNvSpPr>
            <a:spLocks noGrp="1"/>
          </p:cNvSpPr>
          <p:nvPr>
            <p:ph type="ftr" sz="quarter" idx="11"/>
          </p:nvPr>
        </p:nvSpPr>
        <p:spPr>
          <a:xfrm>
            <a:off x="3469712" y="400833"/>
            <a:ext cx="4709787" cy="864296"/>
          </a:xfrm>
          <a:prstGeom prst="rect">
            <a:avLst/>
          </a:prstGeom>
        </p:spPr>
        <p:txBody>
          <a:bodyPr/>
          <a:lstStyle/>
          <a:p>
            <a:endParaRPr lang="it-IT"/>
          </a:p>
        </p:txBody>
      </p:sp>
      <p:sp>
        <p:nvSpPr>
          <p:cNvPr id="4" name="Segnaposto numero diapositiva 3"/>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589350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91" y="457200"/>
            <a:ext cx="3932236" cy="1600200"/>
          </a:xfrm>
          <a:prstGeom prst="rect">
            <a:avLst/>
          </a:prstGeom>
        </p:spPr>
        <p:txBody>
          <a:bodyPr anchor="b"/>
          <a:lstStyle>
            <a:lvl1pPr>
              <a:defRPr sz="3200"/>
            </a:lvl1pPr>
          </a:lstStyle>
          <a:p>
            <a:r>
              <a:rPr lang="it-IT"/>
              <a:t>Fare clic per modificare stile</a:t>
            </a:r>
          </a:p>
        </p:txBody>
      </p:sp>
      <p:sp>
        <p:nvSpPr>
          <p:cNvPr id="3" name="Segnaposto contenuto 2"/>
          <p:cNvSpPr>
            <a:spLocks noGrp="1"/>
          </p:cNvSpPr>
          <p:nvPr>
            <p:ph idx="1"/>
          </p:nvPr>
        </p:nvSpPr>
        <p:spPr>
          <a:xfrm>
            <a:off x="5183189" y="987427"/>
            <a:ext cx="6172201"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839791" y="2057400"/>
            <a:ext cx="3932236"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04/03/23</a:t>
            </a:fld>
            <a:endParaRPr lang="it-IT"/>
          </a:p>
        </p:txBody>
      </p:sp>
      <p:sp>
        <p:nvSpPr>
          <p:cNvPr id="6" name="Segnaposto piè di pagina 5"/>
          <p:cNvSpPr>
            <a:spLocks noGrp="1"/>
          </p:cNvSpPr>
          <p:nvPr>
            <p:ph type="ftr" sz="quarter" idx="11"/>
          </p:nvPr>
        </p:nvSpPr>
        <p:spPr>
          <a:xfrm>
            <a:off x="3469712" y="400833"/>
            <a:ext cx="4709787" cy="864296"/>
          </a:xfrm>
          <a:prstGeom prst="rect">
            <a:avLst/>
          </a:prstGeom>
        </p:spPr>
        <p:txBody>
          <a:bodyPr/>
          <a:lstStyle/>
          <a:p>
            <a:endParaRPr lang="it-IT"/>
          </a:p>
        </p:txBody>
      </p:sp>
      <p:sp>
        <p:nvSpPr>
          <p:cNvPr id="7" name="Segnaposto numero diapositiva 6"/>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10128700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91" y="457200"/>
            <a:ext cx="3932236" cy="1600200"/>
          </a:xfrm>
          <a:prstGeom prst="rect">
            <a:avLst/>
          </a:prstGeom>
        </p:spPr>
        <p:txBody>
          <a:bodyPr anchor="b"/>
          <a:lstStyle>
            <a:lvl1pPr>
              <a:defRPr sz="3200"/>
            </a:lvl1pPr>
          </a:lstStyle>
          <a:p>
            <a:r>
              <a:rPr lang="it-IT"/>
              <a:t>Fare clic per modificare stile</a:t>
            </a:r>
          </a:p>
        </p:txBody>
      </p:sp>
      <p:sp>
        <p:nvSpPr>
          <p:cNvPr id="3" name="Segnaposto immagine 2"/>
          <p:cNvSpPr>
            <a:spLocks noGrp="1"/>
          </p:cNvSpPr>
          <p:nvPr>
            <p:ph type="pic" idx="1"/>
          </p:nvPr>
        </p:nvSpPr>
        <p:spPr>
          <a:xfrm>
            <a:off x="5183189" y="987427"/>
            <a:ext cx="6172201"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839791" y="2057400"/>
            <a:ext cx="3932236"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04/03/23</a:t>
            </a:fld>
            <a:endParaRPr lang="it-IT"/>
          </a:p>
        </p:txBody>
      </p:sp>
      <p:sp>
        <p:nvSpPr>
          <p:cNvPr id="6" name="Segnaposto piè di pagina 5"/>
          <p:cNvSpPr>
            <a:spLocks noGrp="1"/>
          </p:cNvSpPr>
          <p:nvPr>
            <p:ph type="ftr" sz="quarter" idx="11"/>
          </p:nvPr>
        </p:nvSpPr>
        <p:spPr>
          <a:xfrm>
            <a:off x="3469712" y="400833"/>
            <a:ext cx="4709787" cy="864296"/>
          </a:xfrm>
          <a:prstGeom prst="rect">
            <a:avLst/>
          </a:prstGeom>
        </p:spPr>
        <p:txBody>
          <a:bodyPr/>
          <a:lstStyle/>
          <a:p>
            <a:endParaRPr lang="it-IT"/>
          </a:p>
        </p:txBody>
      </p:sp>
      <p:sp>
        <p:nvSpPr>
          <p:cNvPr id="7" name="Segnaposto numero diapositiva 6"/>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2043799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AutoShape 6" descr="Risultati immagini per logo unione europea jpg"/>
          <p:cNvSpPr>
            <a:spLocks noChangeAspect="1" noChangeArrowheads="1"/>
          </p:cNvSpPr>
          <p:nvPr userDrawn="1"/>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2" name="CasellaDiTesto 11"/>
          <p:cNvSpPr txBox="1"/>
          <p:nvPr userDrawn="1"/>
        </p:nvSpPr>
        <p:spPr>
          <a:xfrm>
            <a:off x="359564" y="6412437"/>
            <a:ext cx="1821449" cy="400110"/>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000" kern="1200">
                <a:solidFill>
                  <a:schemeClr val="tx1"/>
                </a:solidFill>
                <a:effectLst/>
                <a:latin typeface="Trebuchet MS" panose="020B0603020202020204" pitchFamily="34" charset="0"/>
                <a:ea typeface="+mn-ea"/>
                <a:cs typeface="+mn-cs"/>
              </a:rPr>
              <a:t>Programme cofinancé par </a:t>
            </a:r>
          </a:p>
          <a:p>
            <a:pPr marL="0" marR="0" indent="0" algn="l" defTabSz="914400" rtl="0" eaLnBrk="1" fontAlgn="auto" latinLnBrk="0" hangingPunct="1">
              <a:lnSpc>
                <a:spcPct val="100000"/>
              </a:lnSpc>
              <a:spcBef>
                <a:spcPts val="0"/>
              </a:spcBef>
              <a:spcAft>
                <a:spcPts val="0"/>
              </a:spcAft>
              <a:buClrTx/>
              <a:buSzTx/>
              <a:buFontTx/>
              <a:buNone/>
              <a:tabLst/>
              <a:defRPr/>
            </a:pPr>
            <a:r>
              <a:rPr lang="fr-FR" sz="1000" kern="1200">
                <a:solidFill>
                  <a:schemeClr val="tx1"/>
                </a:solidFill>
                <a:effectLst/>
                <a:latin typeface="Trebuchet MS" panose="020B0603020202020204" pitchFamily="34" charset="0"/>
                <a:ea typeface="+mn-ea"/>
                <a:cs typeface="+mn-cs"/>
              </a:rPr>
              <a:t>l’</a:t>
            </a:r>
            <a:r>
              <a:rPr lang="fr-FR" sz="1000" b="1" kern="1200">
                <a:solidFill>
                  <a:schemeClr val="tx1"/>
                </a:solidFill>
                <a:effectLst/>
                <a:latin typeface="Trebuchet MS" panose="020B0603020202020204" pitchFamily="34" charset="0"/>
                <a:ea typeface="+mn-ea"/>
                <a:cs typeface="+mn-cs"/>
              </a:rPr>
              <a:t>UNION</a:t>
            </a:r>
            <a:r>
              <a:rPr lang="fr-FR" sz="1000" b="1" kern="1200" baseline="0">
                <a:solidFill>
                  <a:schemeClr val="tx1"/>
                </a:solidFill>
                <a:effectLst/>
                <a:latin typeface="Trebuchet MS" panose="020B0603020202020204" pitchFamily="34" charset="0"/>
                <a:ea typeface="+mn-ea"/>
                <a:cs typeface="+mn-cs"/>
              </a:rPr>
              <a:t> EUROPEENNE</a:t>
            </a:r>
            <a:endParaRPr lang="it-IT" sz="1000" b="1" kern="1200">
              <a:solidFill>
                <a:schemeClr val="tx1"/>
              </a:solidFill>
              <a:effectLst/>
              <a:latin typeface="Trebuchet MS" panose="020B0603020202020204" pitchFamily="34" charset="0"/>
              <a:ea typeface="+mn-ea"/>
              <a:cs typeface="+mn-cs"/>
            </a:endParaRPr>
          </a:p>
        </p:txBody>
      </p:sp>
      <p:pic>
        <p:nvPicPr>
          <p:cNvPr id="1032" name="Picture 8"/>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507256" y="5450424"/>
            <a:ext cx="2329841" cy="11620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4" name="Picture 10" descr="Risultati immagini per logo unione europea jpg"/>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460377" y="5587489"/>
            <a:ext cx="1318321" cy="877507"/>
          </a:xfrm>
          <a:prstGeom prst="rect">
            <a:avLst/>
          </a:prstGeom>
          <a:noFill/>
          <a:extLst>
            <a:ext uri="{909E8E84-426E-40DD-AFC4-6F175D3DCCD1}">
              <a14:hiddenFill xmlns:a14="http://schemas.microsoft.com/office/drawing/2010/main">
                <a:solidFill>
                  <a:srgbClr val="FFFFFF"/>
                </a:solidFill>
              </a14:hiddenFill>
            </a:ext>
          </a:extLst>
        </p:spPr>
      </p:pic>
      <p:pic>
        <p:nvPicPr>
          <p:cNvPr id="1035" name="Picture 11"/>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0" y="-5848"/>
            <a:ext cx="12192000" cy="1400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CasellaDiTesto 13"/>
          <p:cNvSpPr txBox="1"/>
          <p:nvPr userDrawn="1"/>
        </p:nvSpPr>
        <p:spPr>
          <a:xfrm>
            <a:off x="3858016" y="5587487"/>
            <a:ext cx="4308955" cy="369332"/>
          </a:xfrm>
          <a:prstGeom prst="rect">
            <a:avLst/>
          </a:prstGeom>
          <a:noFill/>
        </p:spPr>
        <p:txBody>
          <a:bodyPr wrap="square" rtlCol="0">
            <a:spAutoFit/>
          </a:bodyPr>
          <a:lstStyle/>
          <a:p>
            <a:endParaRPr lang="it-IT"/>
          </a:p>
        </p:txBody>
      </p:sp>
    </p:spTree>
    <p:extLst>
      <p:ext uri="{BB962C8B-B14F-4D97-AF65-F5344CB8AC3E}">
        <p14:creationId xmlns:p14="http://schemas.microsoft.com/office/powerpoint/2010/main" val="20149799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a:buNone/>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asellaDiTesto 7"/>
          <p:cNvSpPr txBox="1"/>
          <p:nvPr/>
        </p:nvSpPr>
        <p:spPr>
          <a:xfrm>
            <a:off x="2" y="1553229"/>
            <a:ext cx="12191999" cy="3908762"/>
          </a:xfrm>
          <a:prstGeom prst="rect">
            <a:avLst/>
          </a:prstGeom>
          <a:noFill/>
        </p:spPr>
        <p:txBody>
          <a:bodyPr wrap="square" rtlCol="0">
            <a:spAutoFit/>
          </a:bodyPr>
          <a:lstStyle/>
          <a:p>
            <a:pPr algn="ctr">
              <a:spcAft>
                <a:spcPts val="0"/>
              </a:spcAft>
              <a:tabLst>
                <a:tab pos="4304030" algn="l"/>
              </a:tabLst>
            </a:pPr>
            <a:endParaRPr lang="fr-FR" sz="3200" b="1" kern="50" cap="small"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pPr algn="ctr">
              <a:spcAft>
                <a:spcPts val="0"/>
              </a:spcAft>
              <a:tabLst>
                <a:tab pos="4304030" algn="l"/>
              </a:tabLst>
            </a:pPr>
            <a:r>
              <a:rPr lang="fr-FR" sz="3200" b="1" kern="50" cap="small"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RENCONTRE TECHNIQUE AVEC LES BENEFICIAIRES PRINCIPAUX ET PARTENAIRES DES PROJETS STRATEGIQUES</a:t>
            </a:r>
          </a:p>
          <a:p>
            <a:pPr algn="ctr">
              <a:spcAft>
                <a:spcPts val="0"/>
              </a:spcAft>
              <a:tabLst>
                <a:tab pos="4304030" algn="l"/>
              </a:tabLst>
            </a:pPr>
            <a:r>
              <a:rPr lang="fr-FR" sz="3200" b="1" kern="50" cap="small"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a:t>
            </a:r>
            <a:endParaRPr lang="it-IT" sz="2800" kern="50" dirty="0">
              <a:latin typeface="Century Gothic" panose="020B0502020202020204" pitchFamily="34" charset="0"/>
              <a:ea typeface="Arial Unicode MS" panose="020B0604020202020204" pitchFamily="34" charset="-128"/>
              <a:cs typeface="Calibri" panose="020F0502020204030204" pitchFamily="34" charset="0"/>
            </a:endParaRPr>
          </a:p>
          <a:p>
            <a:pPr algn="ctr">
              <a:spcAft>
                <a:spcPts val="0"/>
              </a:spcAft>
              <a:tabLst>
                <a:tab pos="4304030" algn="l"/>
              </a:tabLst>
            </a:pPr>
            <a:endParaRPr lang="it-IT" sz="2800" b="1" kern="50" cap="small" dirty="0">
              <a:solidFill>
                <a:srgbClr val="002060"/>
              </a:solidFill>
              <a:latin typeface="Century Gothic" panose="020B0502020202020204" pitchFamily="34" charset="0"/>
              <a:ea typeface="Arial Unicode MS" panose="020B0604020202020204" pitchFamily="34" charset="-128"/>
              <a:cs typeface="Calibri" panose="020F0502020204030204" pitchFamily="34" charset="0"/>
            </a:endParaRPr>
          </a:p>
          <a:p>
            <a:pPr algn="ctr">
              <a:spcAft>
                <a:spcPts val="0"/>
              </a:spcAft>
              <a:tabLst>
                <a:tab pos="4304030" algn="l"/>
              </a:tabLst>
            </a:pPr>
            <a:r>
              <a:rPr lang="fr-FR" sz="2000" b="1" kern="50" cap="small"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PROGRAMME IEV CT ITALIE TUNISIE 2014-2020</a:t>
            </a:r>
          </a:p>
          <a:p>
            <a:pPr algn="ctr">
              <a:spcAft>
                <a:spcPts val="0"/>
              </a:spcAft>
              <a:tabLst>
                <a:tab pos="4304030" algn="l"/>
              </a:tabLst>
            </a:pPr>
            <a:endParaRPr lang="fr-FR" sz="2000" b="1" kern="50" cap="small"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pPr algn="ctr">
              <a:spcAft>
                <a:spcPts val="0"/>
              </a:spcAft>
              <a:tabLst>
                <a:tab pos="4304030" algn="l"/>
              </a:tabLst>
            </a:pPr>
            <a:r>
              <a:rPr lang="fr-FR" sz="2000" b="1" kern="50" cap="small"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6 Mars 2023</a:t>
            </a:r>
          </a:p>
          <a:p>
            <a:pPr algn="ctr">
              <a:defRPr/>
            </a:pPr>
            <a:endParaRPr lang="fr-FR" sz="3200" b="1" dirty="0"/>
          </a:p>
        </p:txBody>
      </p:sp>
      <p:sp>
        <p:nvSpPr>
          <p:cNvPr id="4" name="Text Box 2"/>
          <p:cNvSpPr txBox="1">
            <a:spLocks noChangeArrowheads="1"/>
          </p:cNvSpPr>
          <p:nvPr/>
        </p:nvSpPr>
        <p:spPr bwMode="auto">
          <a:xfrm>
            <a:off x="0" y="260648"/>
            <a:ext cx="12192000"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algn="ctr"/>
            <a:r>
              <a:rPr lang="it-IT" sz="3200" b="1" dirty="0">
                <a:solidFill>
                  <a:schemeClr val="bg1"/>
                </a:solidFill>
                <a:latin typeface="Trebuchet MS" panose="020B0603020202020204" pitchFamily="34" charset="0"/>
              </a:rPr>
              <a:t>PROGRAMME IEV DE COOPERATION TRANSFRONTALIERE</a:t>
            </a:r>
          </a:p>
          <a:p>
            <a:pPr algn="ctr"/>
            <a:r>
              <a:rPr lang="it-IT" sz="3200" b="1" dirty="0">
                <a:solidFill>
                  <a:schemeClr val="bg1"/>
                </a:solidFill>
                <a:latin typeface="Trebuchet MS" panose="020B0603020202020204" pitchFamily="34" charset="0"/>
              </a:rPr>
              <a:t> ITALIE – TUNISIE 2014-2020</a:t>
            </a:r>
          </a:p>
        </p:txBody>
      </p:sp>
    </p:spTree>
    <p:extLst>
      <p:ext uri="{BB962C8B-B14F-4D97-AF65-F5344CB8AC3E}">
        <p14:creationId xmlns:p14="http://schemas.microsoft.com/office/powerpoint/2010/main" val="6671497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0" y="260648"/>
            <a:ext cx="12192000"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algn="ctr"/>
            <a:r>
              <a:rPr lang="it-IT" sz="3200" b="1" dirty="0">
                <a:solidFill>
                  <a:schemeClr val="bg1"/>
                </a:solidFill>
                <a:latin typeface="Trebuchet MS" panose="020B0603020202020204" pitchFamily="34" charset="0"/>
              </a:rPr>
              <a:t>PROGRAMME IEV DE COOPERATION TRANSFRONTALIERE</a:t>
            </a:r>
          </a:p>
          <a:p>
            <a:pPr algn="ctr"/>
            <a:r>
              <a:rPr lang="it-IT" sz="3200" b="1" dirty="0">
                <a:solidFill>
                  <a:schemeClr val="bg1"/>
                </a:solidFill>
                <a:latin typeface="Trebuchet MS" panose="020B0603020202020204" pitchFamily="34" charset="0"/>
              </a:rPr>
              <a:t> ITALIE – TUNISIE 2014-2020</a:t>
            </a:r>
          </a:p>
        </p:txBody>
      </p:sp>
      <p:sp>
        <p:nvSpPr>
          <p:cNvPr id="5" name="AutoShape 2" descr="Détective - Icônes sécurité gratuite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10" name="Titre 9"/>
          <p:cNvSpPr>
            <a:spLocks noGrp="1"/>
          </p:cNvSpPr>
          <p:nvPr>
            <p:ph type="title"/>
          </p:nvPr>
        </p:nvSpPr>
        <p:spPr>
          <a:xfrm>
            <a:off x="0" y="1451244"/>
            <a:ext cx="12192000" cy="543811"/>
          </a:xfrm>
          <a:solidFill>
            <a:schemeClr val="accent5"/>
          </a:solidFill>
        </p:spPr>
        <p:txBody>
          <a:bodyPr/>
          <a:lstStyle/>
          <a:p>
            <a:pPr algn="l"/>
            <a:r>
              <a:rPr lang="fr-FR" sz="3200" b="1" dirty="0">
                <a:solidFill>
                  <a:schemeClr val="bg2">
                    <a:lumMod val="25000"/>
                  </a:schemeClr>
                </a:solidFill>
                <a:latin typeface="Arial Narrow" panose="020B0606020202030204" pitchFamily="34" charset="0"/>
              </a:rPr>
              <a:t>  </a:t>
            </a:r>
            <a:r>
              <a:rPr lang="fr-FR" sz="2800" b="1" dirty="0">
                <a:solidFill>
                  <a:schemeClr val="bg2">
                    <a:lumMod val="25000"/>
                  </a:schemeClr>
                </a:solidFill>
                <a:latin typeface="Arial Narrow" panose="020B0606020202030204" pitchFamily="34" charset="0"/>
              </a:rPr>
              <a:t>5. Constat d’ordre général pour la mise en œuvre des projets</a:t>
            </a:r>
          </a:p>
        </p:txBody>
      </p:sp>
      <p:sp>
        <p:nvSpPr>
          <p:cNvPr id="3" name="Espace réservé du contenu 2"/>
          <p:cNvSpPr>
            <a:spLocks noGrp="1"/>
          </p:cNvSpPr>
          <p:nvPr>
            <p:ph idx="1"/>
          </p:nvPr>
        </p:nvSpPr>
        <p:spPr>
          <a:xfrm>
            <a:off x="0" y="2413000"/>
            <a:ext cx="12192000" cy="3031067"/>
          </a:xfrm>
          <a:ln>
            <a:solidFill>
              <a:schemeClr val="accent5"/>
            </a:solidFill>
          </a:ln>
        </p:spPr>
        <p:txBody>
          <a:bodyPr/>
          <a:lstStyle/>
          <a:p>
            <a:pPr marL="628650" indent="-414338">
              <a:buClr>
                <a:schemeClr val="accent5"/>
              </a:buClr>
              <a:buFont typeface="Wingdings" panose="05000000000000000000" pitchFamily="2" charset="2"/>
              <a:buChar char="q"/>
            </a:pPr>
            <a:r>
              <a:rPr lang="fr-FR" sz="2400" b="1" dirty="0">
                <a:solidFill>
                  <a:schemeClr val="bg2">
                    <a:lumMod val="25000"/>
                  </a:schemeClr>
                </a:solidFill>
                <a:latin typeface="Arial Narrow" panose="020B0606020202030204" pitchFamily="34" charset="0"/>
                <a:ea typeface="+mj-ea"/>
                <a:cs typeface="+mj-cs"/>
              </a:rPr>
              <a:t>Démarches et procédures administratives (ouverture de compte en devise, attestation de suspension de la TVA, passation des marchés); </a:t>
            </a:r>
          </a:p>
          <a:p>
            <a:pPr marL="628650" indent="-414338">
              <a:buClr>
                <a:schemeClr val="accent5"/>
              </a:buClr>
              <a:buFont typeface="Wingdings" panose="05000000000000000000" pitchFamily="2" charset="2"/>
              <a:buChar char="q"/>
            </a:pPr>
            <a:r>
              <a:rPr lang="fr-FR" sz="2400" b="1" dirty="0">
                <a:solidFill>
                  <a:schemeClr val="bg2">
                    <a:lumMod val="25000"/>
                  </a:schemeClr>
                </a:solidFill>
                <a:latin typeface="Arial Narrow" panose="020B0606020202030204" pitchFamily="34" charset="0"/>
                <a:ea typeface="+mj-ea"/>
                <a:cs typeface="+mj-cs"/>
              </a:rPr>
              <a:t>Méconnaissance des règles et procédures du programme;</a:t>
            </a:r>
          </a:p>
          <a:p>
            <a:pPr marL="628650" indent="-414338">
              <a:buClr>
                <a:schemeClr val="accent5"/>
              </a:buClr>
              <a:buFont typeface="Wingdings" panose="05000000000000000000" pitchFamily="2" charset="2"/>
              <a:buChar char="q"/>
            </a:pPr>
            <a:r>
              <a:rPr lang="fr-FR" sz="2400" b="1" dirty="0">
                <a:solidFill>
                  <a:schemeClr val="bg2">
                    <a:lumMod val="25000"/>
                  </a:schemeClr>
                </a:solidFill>
                <a:latin typeface="Arial Narrow" panose="020B0606020202030204" pitchFamily="34" charset="0"/>
                <a:ea typeface="+mj-ea"/>
                <a:cs typeface="+mj-cs"/>
              </a:rPr>
              <a:t>Difficulté de coordination de certains Bénéficiaires principaux </a:t>
            </a:r>
          </a:p>
          <a:p>
            <a:pPr marL="628650" indent="-414338">
              <a:buClr>
                <a:schemeClr val="accent5"/>
              </a:buClr>
              <a:buFont typeface="Wingdings" panose="05000000000000000000" pitchFamily="2" charset="2"/>
              <a:buChar char="q"/>
            </a:pPr>
            <a:r>
              <a:rPr lang="fr-FR" sz="2400" b="1" dirty="0">
                <a:solidFill>
                  <a:schemeClr val="bg2">
                    <a:lumMod val="25000"/>
                  </a:schemeClr>
                </a:solidFill>
                <a:latin typeface="Arial Narrow" panose="020B0606020202030204" pitchFamily="34" charset="0"/>
                <a:ea typeface="+mj-ea"/>
                <a:cs typeface="+mj-cs"/>
              </a:rPr>
              <a:t>Faible communication et coordination entre chef de file et partenaires du projet.</a:t>
            </a:r>
          </a:p>
          <a:p>
            <a:pPr marL="628650" indent="-414338">
              <a:buClr>
                <a:schemeClr val="accent5"/>
              </a:buClr>
              <a:buFont typeface="Wingdings" panose="05000000000000000000" pitchFamily="2" charset="2"/>
              <a:buChar char="q"/>
            </a:pPr>
            <a:r>
              <a:rPr lang="fr-FR" sz="2400" b="1" dirty="0">
                <a:solidFill>
                  <a:schemeClr val="bg2">
                    <a:lumMod val="25000"/>
                  </a:schemeClr>
                </a:solidFill>
                <a:latin typeface="Arial Narrow" panose="020B0606020202030204" pitchFamily="34" charset="0"/>
              </a:rPr>
              <a:t>Difficulté technique sur certaines activités qui nécessitent autorisation ;</a:t>
            </a:r>
          </a:p>
          <a:p>
            <a:pPr marL="628650" indent="-414338">
              <a:buClr>
                <a:schemeClr val="accent5"/>
              </a:buClr>
              <a:buFont typeface="Wingdings" panose="05000000000000000000" pitchFamily="2" charset="2"/>
              <a:buChar char="q"/>
            </a:pPr>
            <a:r>
              <a:rPr lang="fr-FR" sz="2400" b="1" dirty="0">
                <a:solidFill>
                  <a:schemeClr val="bg2">
                    <a:lumMod val="25000"/>
                  </a:schemeClr>
                </a:solidFill>
                <a:latin typeface="Arial Narrow" panose="020B0606020202030204" pitchFamily="34" charset="0"/>
              </a:rPr>
              <a:t>Difficulté liée aux procédures administratives relatives aux recrutements des experts ;</a:t>
            </a:r>
          </a:p>
          <a:p>
            <a:pPr marL="214312" indent="0">
              <a:buClr>
                <a:schemeClr val="accent5"/>
              </a:buClr>
              <a:buNone/>
            </a:pPr>
            <a:endParaRPr lang="fr-FR" sz="2400" b="1" dirty="0">
              <a:solidFill>
                <a:schemeClr val="bg2">
                  <a:lumMod val="25000"/>
                </a:schemeClr>
              </a:solidFill>
              <a:latin typeface="Arial Narrow" panose="020B0606020202030204" pitchFamily="34" charset="0"/>
              <a:ea typeface="+mj-ea"/>
              <a:cs typeface="+mj-cs"/>
            </a:endParaRPr>
          </a:p>
          <a:p>
            <a:pPr marL="0" indent="0">
              <a:buNone/>
            </a:pPr>
            <a:endParaRPr lang="fr-FR" dirty="0"/>
          </a:p>
        </p:txBody>
      </p:sp>
      <p:sp>
        <p:nvSpPr>
          <p:cNvPr id="7" name="AutoShape 2" descr="Issues concept icon means problems or difficulties and concerns - 3d  illustration. Issues concept icon means problems or | CanStock"/>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11" name="AutoShape 4" descr="Issues concept icon means problems or difficulties and concerns - 3d  illustration. Issues concept icon means problems or | CanStock"/>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Tree>
    <p:extLst>
      <p:ext uri="{BB962C8B-B14F-4D97-AF65-F5344CB8AC3E}">
        <p14:creationId xmlns:p14="http://schemas.microsoft.com/office/powerpoint/2010/main" val="3934974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27130"/>
            <a:ext cx="12192000" cy="1325563"/>
          </a:xfrm>
        </p:spPr>
        <p:txBody>
          <a:bodyPr/>
          <a:lstStyle/>
          <a:p>
            <a:pPr lvl="0" algn="ctr">
              <a:lnSpc>
                <a:spcPct val="100000"/>
              </a:lnSpc>
              <a:spcBef>
                <a:spcPts val="0"/>
              </a:spcBef>
            </a:pPr>
            <a:r>
              <a:rPr lang="it-IT" sz="3200" dirty="0">
                <a:solidFill>
                  <a:prstClr val="white"/>
                </a:solidFill>
                <a:latin typeface="Trebuchet MS" panose="020B0603020202020204" pitchFamily="34" charset="0"/>
                <a:ea typeface="+mn-ea"/>
                <a:cs typeface="+mn-cs"/>
              </a:rPr>
              <a:t>PROGRAMME IEV DE COOPERATION TRANSFRONTALIERE</a:t>
            </a:r>
            <a:br>
              <a:rPr lang="it-IT" sz="3200" dirty="0">
                <a:solidFill>
                  <a:prstClr val="white"/>
                </a:solidFill>
                <a:latin typeface="Trebuchet MS" panose="020B0603020202020204" pitchFamily="34" charset="0"/>
                <a:ea typeface="+mn-ea"/>
                <a:cs typeface="+mn-cs"/>
              </a:rPr>
            </a:br>
            <a:r>
              <a:rPr lang="it-IT" sz="3200" dirty="0">
                <a:solidFill>
                  <a:prstClr val="white"/>
                </a:solidFill>
                <a:latin typeface="Trebuchet MS" panose="020B0603020202020204" pitchFamily="34" charset="0"/>
                <a:ea typeface="+mn-ea"/>
                <a:cs typeface="+mn-cs"/>
              </a:rPr>
              <a:t> ITALIE – TUNISIE 2014-2020</a:t>
            </a:r>
          </a:p>
        </p:txBody>
      </p:sp>
      <p:sp>
        <p:nvSpPr>
          <p:cNvPr id="4" name="CasellaDiTesto 3"/>
          <p:cNvSpPr txBox="1"/>
          <p:nvPr/>
        </p:nvSpPr>
        <p:spPr>
          <a:xfrm>
            <a:off x="0" y="1553417"/>
            <a:ext cx="12192000" cy="3802579"/>
          </a:xfrm>
          <a:prstGeom prst="rect">
            <a:avLst/>
          </a:prstGeom>
          <a:noFill/>
          <a:ln>
            <a:solidFill>
              <a:schemeClr val="accent5"/>
            </a:solidFill>
          </a:ln>
        </p:spPr>
        <p:txBody>
          <a:bodyPr wrap="square" rtlCol="0">
            <a:spAutoFit/>
          </a:bodyPr>
          <a:lstStyle/>
          <a:p>
            <a:pPr lvl="0" algn="ctr" fontAlgn="base">
              <a:spcBef>
                <a:spcPts val="2000"/>
              </a:spcBef>
              <a:spcAft>
                <a:spcPct val="0"/>
              </a:spcAft>
            </a:pPr>
            <a:endParaRPr lang="it-IT" sz="2000" b="1" i="1" dirty="0">
              <a:solidFill>
                <a:srgbClr val="FF9900"/>
              </a:solidFill>
              <a:latin typeface="Trebuchet MS" panose="020B0603020202020204" pitchFamily="34" charset="0"/>
              <a:ea typeface="ＭＳ Ｐゴシック" charset="0"/>
            </a:endParaRPr>
          </a:p>
          <a:p>
            <a:pPr lvl="0" algn="ctr" eaLnBrk="0" fontAlgn="base" hangingPunct="0">
              <a:lnSpc>
                <a:spcPct val="90000"/>
              </a:lnSpc>
              <a:spcBef>
                <a:spcPts val="450"/>
              </a:spcBef>
              <a:spcAft>
                <a:spcPct val="0"/>
              </a:spcAft>
              <a:buClr>
                <a:srgbClr val="000000"/>
              </a:buClr>
              <a:buSzPct val="100000"/>
            </a:pPr>
            <a:r>
              <a:rPr lang="fr-FR" sz="2800" b="1" i="1" dirty="0">
                <a:solidFill>
                  <a:schemeClr val="bg2">
                    <a:lumMod val="25000"/>
                  </a:schemeClr>
                </a:solidFill>
                <a:latin typeface="Arial Narrow" panose="020B0606020202030204" pitchFamily="34" charset="0"/>
              </a:rPr>
              <a:t>Antenne du STC de Tunis </a:t>
            </a:r>
            <a:endParaRPr lang="it-IT" sz="2800" b="1" i="1" dirty="0">
              <a:solidFill>
                <a:schemeClr val="bg2">
                  <a:lumMod val="25000"/>
                </a:schemeClr>
              </a:solidFill>
              <a:latin typeface="Arial Narrow" panose="020B0606020202030204" pitchFamily="34" charset="0"/>
              <a:ea typeface="ＭＳ Ｐゴシック" charset="0"/>
            </a:endParaRPr>
          </a:p>
          <a:p>
            <a:pPr lvl="0" algn="ctr" eaLnBrk="0" fontAlgn="base" hangingPunct="0">
              <a:lnSpc>
                <a:spcPct val="90000"/>
              </a:lnSpc>
              <a:spcBef>
                <a:spcPts val="450"/>
              </a:spcBef>
              <a:spcAft>
                <a:spcPct val="0"/>
              </a:spcAft>
              <a:buClr>
                <a:srgbClr val="000000"/>
              </a:buClr>
              <a:buSzPct val="100000"/>
            </a:pPr>
            <a:endParaRPr lang="it-IT" sz="2000" b="1" dirty="0">
              <a:solidFill>
                <a:srgbClr val="007399"/>
              </a:solidFill>
              <a:latin typeface="Trebuchet MS" panose="020B0603020202020204" pitchFamily="34" charset="0"/>
              <a:ea typeface="ＭＳ Ｐゴシック" charset="0"/>
            </a:endParaRPr>
          </a:p>
          <a:p>
            <a:pPr algn="ctr" eaLnBrk="0" fontAlgn="base" hangingPunct="0">
              <a:lnSpc>
                <a:spcPct val="90000"/>
              </a:lnSpc>
              <a:spcBef>
                <a:spcPts val="450"/>
              </a:spcBef>
              <a:spcAft>
                <a:spcPct val="0"/>
              </a:spcAft>
              <a:buClr>
                <a:srgbClr val="000000"/>
              </a:buClr>
              <a:buSzPct val="100000"/>
            </a:pPr>
            <a:r>
              <a:rPr lang="fr-FR" sz="2400" b="1" dirty="0">
                <a:solidFill>
                  <a:schemeClr val="bg2">
                    <a:lumMod val="25000"/>
                  </a:schemeClr>
                </a:solidFill>
                <a:latin typeface="Arial Narrow" panose="020B0606020202030204" pitchFamily="34" charset="0"/>
              </a:rPr>
              <a:t>Programme Italie-Tunisie 2014-2020</a:t>
            </a:r>
          </a:p>
          <a:p>
            <a:pPr lvl="0" algn="ctr" eaLnBrk="0" fontAlgn="base" hangingPunct="0">
              <a:lnSpc>
                <a:spcPct val="90000"/>
              </a:lnSpc>
              <a:spcBef>
                <a:spcPts val="450"/>
              </a:spcBef>
              <a:spcAft>
                <a:spcPct val="0"/>
              </a:spcAft>
              <a:buClr>
                <a:srgbClr val="000000"/>
              </a:buClr>
              <a:buSzPct val="100000"/>
            </a:pPr>
            <a:r>
              <a:rPr lang="fr-BE" sz="2400" b="1" i="1" dirty="0">
                <a:solidFill>
                  <a:srgbClr val="FF9900"/>
                </a:solidFill>
                <a:latin typeface="Arial Narrow" panose="020B0606020202030204" pitchFamily="34" charset="0"/>
                <a:ea typeface="ＭＳ Ｐゴシック" charset="0"/>
              </a:rPr>
              <a:t>www.italietunisie.eu</a:t>
            </a:r>
          </a:p>
          <a:p>
            <a:pPr lvl="0" algn="ctr" eaLnBrk="0" fontAlgn="base" hangingPunct="0">
              <a:lnSpc>
                <a:spcPct val="90000"/>
              </a:lnSpc>
              <a:spcBef>
                <a:spcPts val="450"/>
              </a:spcBef>
              <a:spcAft>
                <a:spcPct val="0"/>
              </a:spcAft>
              <a:buClr>
                <a:srgbClr val="000000"/>
              </a:buClr>
              <a:buSzPct val="100000"/>
            </a:pPr>
            <a:endParaRPr lang="fr-BE" sz="2000" b="1" i="1" dirty="0">
              <a:solidFill>
                <a:srgbClr val="FF9900"/>
              </a:solidFill>
              <a:latin typeface="Trebuchet MS" panose="020B0603020202020204" pitchFamily="34" charset="0"/>
              <a:ea typeface="ＭＳ Ｐゴシック" charset="0"/>
            </a:endParaRPr>
          </a:p>
          <a:p>
            <a:pPr lvl="0" algn="ctr" eaLnBrk="0" fontAlgn="base" hangingPunct="0">
              <a:lnSpc>
                <a:spcPct val="90000"/>
              </a:lnSpc>
              <a:spcBef>
                <a:spcPts val="450"/>
              </a:spcBef>
              <a:spcAft>
                <a:spcPct val="0"/>
              </a:spcAft>
              <a:buClr>
                <a:srgbClr val="000000"/>
              </a:buClr>
              <a:buSzPct val="100000"/>
            </a:pPr>
            <a:r>
              <a:rPr lang="fr-BE" sz="2400" b="1" i="1" dirty="0">
                <a:solidFill>
                  <a:srgbClr val="FF9900"/>
                </a:solidFill>
                <a:latin typeface="Arial Narrow" panose="020B0606020202030204" pitchFamily="34" charset="0"/>
                <a:ea typeface="ＭＳ Ｐゴシック" charset="0"/>
              </a:rPr>
              <a:t>@</a:t>
            </a:r>
            <a:r>
              <a:rPr lang="fr-BE" sz="2400" b="1" i="1" dirty="0" err="1">
                <a:solidFill>
                  <a:srgbClr val="FF9900"/>
                </a:solidFill>
                <a:latin typeface="Arial Narrow" panose="020B0606020202030204" pitchFamily="34" charset="0"/>
                <a:ea typeface="ＭＳ Ｐゴシック" charset="0"/>
              </a:rPr>
              <a:t>Programme.ItalieTunisie</a:t>
            </a:r>
            <a:endParaRPr lang="fr-BE" sz="2400" b="1" i="1" dirty="0">
              <a:solidFill>
                <a:srgbClr val="FF9900"/>
              </a:solidFill>
              <a:latin typeface="Arial Narrow" panose="020B0606020202030204" pitchFamily="34" charset="0"/>
              <a:ea typeface="ＭＳ Ｐゴシック" charset="0"/>
            </a:endParaRPr>
          </a:p>
          <a:p>
            <a:pPr lvl="0" algn="ctr" eaLnBrk="0" fontAlgn="base" hangingPunct="0">
              <a:lnSpc>
                <a:spcPct val="90000"/>
              </a:lnSpc>
              <a:spcBef>
                <a:spcPts val="450"/>
              </a:spcBef>
              <a:spcAft>
                <a:spcPct val="0"/>
              </a:spcAft>
              <a:buClr>
                <a:srgbClr val="000000"/>
              </a:buClr>
              <a:buSzPct val="100000"/>
            </a:pPr>
            <a:endParaRPr lang="fr-BE" sz="2000" b="1" i="1" dirty="0">
              <a:solidFill>
                <a:srgbClr val="FF9900"/>
              </a:solidFill>
              <a:latin typeface="Trebuchet MS" panose="020B0603020202020204" pitchFamily="34" charset="0"/>
              <a:ea typeface="ＭＳ Ｐゴシック" charset="0"/>
            </a:endParaRPr>
          </a:p>
          <a:p>
            <a:pPr lvl="0" algn="ctr" eaLnBrk="0" fontAlgn="base" hangingPunct="0">
              <a:lnSpc>
                <a:spcPct val="90000"/>
              </a:lnSpc>
              <a:spcBef>
                <a:spcPts val="450"/>
              </a:spcBef>
              <a:spcAft>
                <a:spcPct val="0"/>
              </a:spcAft>
              <a:buClr>
                <a:srgbClr val="000000"/>
              </a:buClr>
              <a:buSzPct val="100000"/>
            </a:pPr>
            <a:r>
              <a:rPr lang="fr-BE" sz="2400" b="1" i="1" dirty="0">
                <a:solidFill>
                  <a:srgbClr val="FF9900"/>
                </a:solidFill>
                <a:latin typeface="Arial Narrow" panose="020B0606020202030204" pitchFamily="34" charset="0"/>
                <a:ea typeface="ＭＳ Ｐゴシック" charset="0"/>
              </a:rPr>
              <a:t>@</a:t>
            </a:r>
            <a:r>
              <a:rPr lang="fr-BE" sz="2400" b="1" i="1" dirty="0" err="1">
                <a:solidFill>
                  <a:srgbClr val="FF9900"/>
                </a:solidFill>
                <a:latin typeface="Arial Narrow" panose="020B0606020202030204" pitchFamily="34" charset="0"/>
                <a:ea typeface="ＭＳ Ｐゴシック" charset="0"/>
              </a:rPr>
              <a:t>ItalieTunisie</a:t>
            </a:r>
            <a:endParaRPr lang="fr-BE" sz="2400" b="1" i="1" dirty="0">
              <a:solidFill>
                <a:srgbClr val="FF9900"/>
              </a:solidFill>
              <a:latin typeface="Arial Narrow" panose="020B0606020202030204" pitchFamily="34" charset="0"/>
              <a:ea typeface="ＭＳ Ｐゴシック" charset="0"/>
            </a:endParaRPr>
          </a:p>
          <a:p>
            <a:pPr lvl="0" algn="ctr" eaLnBrk="0" fontAlgn="base" hangingPunct="0">
              <a:lnSpc>
                <a:spcPct val="90000"/>
              </a:lnSpc>
              <a:spcBef>
                <a:spcPts val="450"/>
              </a:spcBef>
              <a:spcAft>
                <a:spcPct val="0"/>
              </a:spcAft>
              <a:buClr>
                <a:srgbClr val="000000"/>
              </a:buClr>
              <a:buSzPct val="100000"/>
            </a:pPr>
            <a:endParaRPr lang="fr-BE" sz="2000" b="1" i="1" dirty="0">
              <a:solidFill>
                <a:srgbClr val="FF9900"/>
              </a:solidFill>
              <a:latin typeface="Trebuchet MS" panose="020B0603020202020204" pitchFamily="34" charset="0"/>
              <a:ea typeface="ＭＳ Ｐゴシック" charset="0"/>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4342" y="3516264"/>
            <a:ext cx="771060" cy="7710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46335" y="4287324"/>
            <a:ext cx="847073" cy="9312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248985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1464734"/>
            <a:ext cx="12191999" cy="499533"/>
          </a:xfrm>
        </p:spPr>
        <p:style>
          <a:lnRef idx="1">
            <a:schemeClr val="accent5"/>
          </a:lnRef>
          <a:fillRef idx="3">
            <a:schemeClr val="accent5"/>
          </a:fillRef>
          <a:effectRef idx="2">
            <a:schemeClr val="accent5"/>
          </a:effectRef>
          <a:fontRef idx="minor">
            <a:schemeClr val="lt1"/>
          </a:fontRef>
        </p:style>
        <p:txBody>
          <a:bodyPr/>
          <a:lstStyle/>
          <a:p>
            <a:pPr algn="ctr"/>
            <a:r>
              <a:rPr lang="it-IT" sz="2800" b="1" dirty="0">
                <a:solidFill>
                  <a:schemeClr val="bg2">
                    <a:lumMod val="25000"/>
                  </a:schemeClr>
                </a:solidFill>
                <a:latin typeface="Arial Narrow" panose="020B0606020202030204" pitchFamily="34" charset="0"/>
              </a:rPr>
              <a:t>Procédures de Gestion Financière du Projet</a:t>
            </a:r>
            <a:endParaRPr lang="fr-FR" sz="2800" dirty="0">
              <a:solidFill>
                <a:schemeClr val="bg2">
                  <a:lumMod val="25000"/>
                </a:schemeClr>
              </a:solidFill>
              <a:latin typeface="Arial Narrow" panose="020B0606020202030204" pitchFamily="34" charset="0"/>
            </a:endParaRPr>
          </a:p>
        </p:txBody>
      </p:sp>
      <p:sp>
        <p:nvSpPr>
          <p:cNvPr id="3" name="Espace réservé du contenu 2"/>
          <p:cNvSpPr>
            <a:spLocks noGrp="1"/>
          </p:cNvSpPr>
          <p:nvPr>
            <p:ph idx="1"/>
          </p:nvPr>
        </p:nvSpPr>
        <p:spPr>
          <a:xfrm>
            <a:off x="1" y="2068945"/>
            <a:ext cx="12191998" cy="2817091"/>
          </a:xfrm>
        </p:spPr>
        <p:style>
          <a:lnRef idx="2">
            <a:schemeClr val="accent6"/>
          </a:lnRef>
          <a:fillRef idx="1">
            <a:schemeClr val="lt1"/>
          </a:fillRef>
          <a:effectRef idx="0">
            <a:schemeClr val="accent6"/>
          </a:effectRef>
          <a:fontRef idx="minor">
            <a:schemeClr val="dk1"/>
          </a:fontRef>
        </p:style>
        <p:txBody>
          <a:bodyPr/>
          <a:lstStyle/>
          <a:p>
            <a:pPr marL="989013" indent="-454025" algn="just">
              <a:buClr>
                <a:schemeClr val="bg2">
                  <a:lumMod val="25000"/>
                </a:schemeClr>
              </a:buClr>
              <a:buAutoNum type="arabicPeriod"/>
            </a:pPr>
            <a:r>
              <a:rPr lang="fr-FR" b="1" dirty="0">
                <a:solidFill>
                  <a:schemeClr val="bg2">
                    <a:lumMod val="25000"/>
                  </a:schemeClr>
                </a:solidFill>
                <a:latin typeface="Arial Narrow" panose="020B0606020202030204" pitchFamily="34" charset="0"/>
              </a:rPr>
              <a:t>Ouverture du compte en devise</a:t>
            </a:r>
          </a:p>
          <a:p>
            <a:pPr marL="989013" indent="-454025" algn="just">
              <a:buClr>
                <a:schemeClr val="bg2">
                  <a:lumMod val="25000"/>
                </a:schemeClr>
              </a:buClr>
              <a:buAutoNum type="arabicPeriod"/>
            </a:pPr>
            <a:r>
              <a:rPr lang="fr-FR" b="1" dirty="0">
                <a:solidFill>
                  <a:schemeClr val="bg2">
                    <a:lumMod val="25000"/>
                  </a:schemeClr>
                </a:solidFill>
                <a:latin typeface="Arial Narrow" panose="020B0606020202030204" pitchFamily="34" charset="0"/>
              </a:rPr>
              <a:t>Obtention de la suspension de la TVA</a:t>
            </a:r>
          </a:p>
          <a:p>
            <a:pPr marL="989013" indent="-454025" algn="just">
              <a:buClr>
                <a:schemeClr val="bg2">
                  <a:lumMod val="25000"/>
                </a:schemeClr>
              </a:buClr>
              <a:buAutoNum type="arabicPeriod"/>
            </a:pPr>
            <a:r>
              <a:rPr lang="fr-FR" b="1" dirty="0">
                <a:solidFill>
                  <a:schemeClr val="bg2">
                    <a:lumMod val="25000"/>
                  </a:schemeClr>
                </a:solidFill>
                <a:latin typeface="Arial Narrow" panose="020B0606020202030204" pitchFamily="34" charset="0"/>
              </a:rPr>
              <a:t>Marchés publics </a:t>
            </a:r>
          </a:p>
          <a:p>
            <a:pPr marL="989013" indent="-454025" algn="just">
              <a:buClr>
                <a:schemeClr val="bg2">
                  <a:lumMod val="25000"/>
                </a:schemeClr>
              </a:buClr>
              <a:buAutoNum type="arabicPeriod"/>
            </a:pPr>
            <a:r>
              <a:rPr lang="fr-FR" b="1" dirty="0">
                <a:solidFill>
                  <a:schemeClr val="bg2">
                    <a:lumMod val="25000"/>
                  </a:schemeClr>
                </a:solidFill>
                <a:latin typeface="Arial Narrow" panose="020B0606020202030204" pitchFamily="34" charset="0"/>
              </a:rPr>
              <a:t>Sélection des auditeurs</a:t>
            </a:r>
          </a:p>
          <a:p>
            <a:pPr marL="989013" indent="-454025" algn="just">
              <a:buClr>
                <a:schemeClr val="bg2">
                  <a:lumMod val="25000"/>
                </a:schemeClr>
              </a:buClr>
              <a:buAutoNum type="arabicPeriod"/>
            </a:pPr>
            <a:r>
              <a:rPr lang="fr-FR" b="1" dirty="0">
                <a:solidFill>
                  <a:schemeClr val="bg2">
                    <a:lumMod val="25000"/>
                  </a:schemeClr>
                </a:solidFill>
                <a:latin typeface="Arial Narrow" panose="020B0606020202030204" pitchFamily="34" charset="0"/>
              </a:rPr>
              <a:t>Problèmes rencontrés dans la mise en œuvre des projets</a:t>
            </a:r>
          </a:p>
        </p:txBody>
      </p:sp>
      <p:sp>
        <p:nvSpPr>
          <p:cNvPr id="5" name="Text Box 2"/>
          <p:cNvSpPr txBox="1">
            <a:spLocks noChangeArrowheads="1"/>
          </p:cNvSpPr>
          <p:nvPr/>
        </p:nvSpPr>
        <p:spPr bwMode="auto">
          <a:xfrm>
            <a:off x="0" y="260648"/>
            <a:ext cx="12192000"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algn="ctr"/>
            <a:r>
              <a:rPr lang="it-IT" sz="3200" b="1" dirty="0">
                <a:solidFill>
                  <a:schemeClr val="bg1"/>
                </a:solidFill>
                <a:latin typeface="Trebuchet MS" panose="020B0603020202020204" pitchFamily="34" charset="0"/>
              </a:rPr>
              <a:t>PROGRAMME IEV DE COOPERATION TRANSFRONTALIERE</a:t>
            </a:r>
          </a:p>
          <a:p>
            <a:pPr algn="ctr"/>
            <a:r>
              <a:rPr lang="it-IT" sz="3200" b="1" dirty="0">
                <a:solidFill>
                  <a:schemeClr val="bg1"/>
                </a:solidFill>
                <a:latin typeface="Trebuchet MS" panose="020B0603020202020204" pitchFamily="34" charset="0"/>
              </a:rPr>
              <a:t> ITALIE – TUNISIE 2014-2020</a:t>
            </a:r>
          </a:p>
        </p:txBody>
      </p:sp>
    </p:spTree>
    <p:extLst>
      <p:ext uri="{BB962C8B-B14F-4D97-AF65-F5344CB8AC3E}">
        <p14:creationId xmlns:p14="http://schemas.microsoft.com/office/powerpoint/2010/main" val="8119542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4294967295"/>
          </p:nvPr>
        </p:nvSpPr>
        <p:spPr>
          <a:xfrm>
            <a:off x="0" y="1474380"/>
            <a:ext cx="12192000" cy="546100"/>
          </a:xfrm>
          <a:prstGeom prst="rect">
            <a:avLst/>
          </a:prstGeom>
          <a:solidFill>
            <a:schemeClr val="accent5"/>
          </a:solidFill>
        </p:spPr>
        <p:style>
          <a:lnRef idx="2">
            <a:schemeClr val="accent6"/>
          </a:lnRef>
          <a:fillRef idx="1">
            <a:schemeClr val="lt1"/>
          </a:fillRef>
          <a:effectRef idx="0">
            <a:schemeClr val="accent6"/>
          </a:effectRef>
          <a:fontRef idx="minor">
            <a:schemeClr val="dk1"/>
          </a:fontRef>
        </p:style>
        <p:txBody>
          <a:bodyPr/>
          <a:lstStyle/>
          <a:p>
            <a:pPr marL="200025" indent="0" algn="just">
              <a:buNone/>
            </a:pPr>
            <a:r>
              <a:rPr lang="fr-FR" b="1" dirty="0">
                <a:solidFill>
                  <a:schemeClr val="bg2">
                    <a:lumMod val="25000"/>
                  </a:schemeClr>
                </a:solidFill>
                <a:latin typeface="Arial Narrow" panose="020B0606020202030204" pitchFamily="34" charset="0"/>
              </a:rPr>
              <a:t>1. Ouverture du compte bancaire</a:t>
            </a:r>
          </a:p>
        </p:txBody>
      </p:sp>
      <p:sp>
        <p:nvSpPr>
          <p:cNvPr id="5" name="Text Box 2"/>
          <p:cNvSpPr txBox="1">
            <a:spLocks noChangeArrowheads="1"/>
          </p:cNvSpPr>
          <p:nvPr/>
        </p:nvSpPr>
        <p:spPr bwMode="auto">
          <a:xfrm>
            <a:off x="0" y="260648"/>
            <a:ext cx="12192000"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algn="ctr"/>
            <a:r>
              <a:rPr lang="it-IT" sz="3200" b="1" dirty="0">
                <a:solidFill>
                  <a:schemeClr val="bg1"/>
                </a:solidFill>
                <a:latin typeface="Trebuchet MS" panose="020B0603020202020204" pitchFamily="34" charset="0"/>
              </a:rPr>
              <a:t>PROGRAMME IEV DE COOPERATION TRANSFRONTALIERE</a:t>
            </a:r>
          </a:p>
          <a:p>
            <a:pPr algn="ctr"/>
            <a:r>
              <a:rPr lang="it-IT" sz="3200" b="1" dirty="0">
                <a:solidFill>
                  <a:schemeClr val="bg1"/>
                </a:solidFill>
                <a:latin typeface="Trebuchet MS" panose="020B0603020202020204" pitchFamily="34" charset="0"/>
              </a:rPr>
              <a:t> ITALIE – TUNISIE 2014-2020</a:t>
            </a:r>
          </a:p>
        </p:txBody>
      </p:sp>
      <p:sp useBgFill="1">
        <p:nvSpPr>
          <p:cNvPr id="6" name="Espace réservé du contenu 2"/>
          <p:cNvSpPr txBox="1">
            <a:spLocks/>
          </p:cNvSpPr>
          <p:nvPr/>
        </p:nvSpPr>
        <p:spPr>
          <a:xfrm>
            <a:off x="0" y="2152783"/>
            <a:ext cx="12192000" cy="3407508"/>
          </a:xfrm>
          <a:prstGeom prst="rect">
            <a:avLst/>
          </a:prstGeom>
          <a:ln>
            <a:solidFill>
              <a:schemeClr val="accent5"/>
            </a:solidFill>
          </a:ln>
        </p:spPr>
        <p:style>
          <a:lnRef idx="2">
            <a:schemeClr val="accent6"/>
          </a:lnRef>
          <a:fillRef idx="1">
            <a:schemeClr val="lt1"/>
          </a:fillRef>
          <a:effectRef idx="0">
            <a:schemeClr val="accent6"/>
          </a:effectRef>
          <a:fontRef idx="minor">
            <a:schemeClr val="dk1"/>
          </a:fontRef>
        </p:style>
        <p:txBody>
          <a:bodyPr/>
          <a:lstStyle>
            <a:lvl1pPr marL="228600" indent="-228600" algn="l" defTabSz="914400" rtl="0" eaLnBrk="1" latinLnBrk="0" hangingPunct="1">
              <a:lnSpc>
                <a:spcPct val="90000"/>
              </a:lnSpc>
              <a:spcBef>
                <a:spcPts val="1000"/>
              </a:spcBef>
              <a:buFont typeface="Arial"/>
              <a:buChar char="•"/>
              <a:defRPr sz="2800" kern="1200">
                <a:solidFill>
                  <a:schemeClr val="dk1"/>
                </a:solidFill>
                <a:latin typeface="+mn-lt"/>
                <a:ea typeface="+mn-ea"/>
                <a:cs typeface="+mn-cs"/>
              </a:defRPr>
            </a:lvl1pPr>
            <a:lvl2pPr marL="457200" indent="0" algn="l" defTabSz="914400" rtl="0" eaLnBrk="1" latinLnBrk="0" hangingPunct="1">
              <a:lnSpc>
                <a:spcPct val="90000"/>
              </a:lnSpc>
              <a:spcBef>
                <a:spcPts val="500"/>
              </a:spcBef>
              <a:buFont typeface="Arial"/>
              <a:buNone/>
              <a:defRPr sz="2400" kern="1200">
                <a:solidFill>
                  <a:schemeClr val="dk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dk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dk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dk1"/>
                </a:solidFill>
                <a:latin typeface="+mn-lt"/>
                <a:ea typeface="+mn-ea"/>
                <a:cs typeface="+mn-cs"/>
              </a:defRPr>
            </a:lvl9pPr>
          </a:lstStyle>
          <a:p>
            <a:pPr marL="855663" indent="-457200">
              <a:buFont typeface="Wingdings" panose="05000000000000000000" pitchFamily="2" charset="2"/>
              <a:buChar char="Ø"/>
            </a:pPr>
            <a:r>
              <a:rPr lang="fr-FR" sz="2400" b="1" dirty="0">
                <a:solidFill>
                  <a:schemeClr val="bg2">
                    <a:lumMod val="25000"/>
                  </a:schemeClr>
                </a:solidFill>
                <a:latin typeface="Arial Narrow" panose="020B0606020202030204" pitchFamily="34" charset="0"/>
              </a:rPr>
              <a:t>Etat, Etablissements Publics à caractère Administratif (EPA) et Collectivités Publiques Locales (CPL):</a:t>
            </a:r>
          </a:p>
          <a:p>
            <a:pPr marL="1081088" indent="-342900">
              <a:buClr>
                <a:schemeClr val="accent5"/>
              </a:buClr>
              <a:buFont typeface="Wingdings" panose="05000000000000000000" pitchFamily="2" charset="2"/>
              <a:buChar char="q"/>
            </a:pPr>
            <a:r>
              <a:rPr lang="fr-FR" sz="2400" b="1" dirty="0">
                <a:solidFill>
                  <a:schemeClr val="bg2">
                    <a:lumMod val="25000"/>
                  </a:schemeClr>
                </a:solidFill>
                <a:latin typeface="Arial Narrow" panose="020B0606020202030204" pitchFamily="34" charset="0"/>
              </a:rPr>
              <a:t>Compte spécial auprès de la BCT pour l’Etat pour toutes les opérations,</a:t>
            </a:r>
          </a:p>
          <a:p>
            <a:pPr marL="1081088" indent="-342900">
              <a:buClr>
                <a:schemeClr val="accent5"/>
              </a:buClr>
              <a:buFont typeface="Wingdings" panose="05000000000000000000" pitchFamily="2" charset="2"/>
              <a:buChar char="q"/>
            </a:pPr>
            <a:r>
              <a:rPr lang="fr-FR" sz="2400" b="1" dirty="0">
                <a:solidFill>
                  <a:schemeClr val="bg2">
                    <a:lumMod val="25000"/>
                  </a:schemeClr>
                </a:solidFill>
                <a:latin typeface="Arial Narrow" panose="020B0606020202030204" pitchFamily="34" charset="0"/>
              </a:rPr>
              <a:t>Compte spécial auprès de la BCT pour les paiements extérieurs et virement au compte CCP pour les paiements locaux.</a:t>
            </a:r>
          </a:p>
          <a:p>
            <a:pPr marL="627063">
              <a:buFont typeface="Arial" panose="020B0604020202020204" pitchFamily="34" charset="0"/>
              <a:buChar char="•"/>
            </a:pPr>
            <a:endParaRPr lang="fr-FR" sz="300" b="1" dirty="0">
              <a:solidFill>
                <a:schemeClr val="bg2">
                  <a:lumMod val="25000"/>
                </a:schemeClr>
              </a:solidFill>
              <a:latin typeface="Arial Narrow" panose="020B0606020202030204" pitchFamily="34" charset="0"/>
            </a:endParaRPr>
          </a:p>
          <a:p>
            <a:pPr marL="855663" indent="-457200">
              <a:buFont typeface="Wingdings" panose="05000000000000000000" pitchFamily="2" charset="2"/>
              <a:buChar char="Ø"/>
            </a:pPr>
            <a:r>
              <a:rPr lang="fr-FR" sz="2400" b="1" dirty="0">
                <a:solidFill>
                  <a:schemeClr val="bg2">
                    <a:lumMod val="25000"/>
                  </a:schemeClr>
                </a:solidFill>
                <a:latin typeface="Arial Narrow" panose="020B0606020202030204" pitchFamily="34" charset="0"/>
              </a:rPr>
              <a:t>Etablissements Publics à caractère Non Administratifs (EPNA), Entités de droit privé et Associations:</a:t>
            </a:r>
          </a:p>
          <a:p>
            <a:pPr marL="1081088" indent="-342900">
              <a:buClr>
                <a:schemeClr val="accent5"/>
              </a:buClr>
              <a:buFont typeface="Wingdings" panose="05000000000000000000" pitchFamily="2" charset="2"/>
              <a:buChar char="q"/>
            </a:pPr>
            <a:r>
              <a:rPr lang="fr-FR" sz="2400" b="1" dirty="0">
                <a:solidFill>
                  <a:schemeClr val="bg2">
                    <a:lumMod val="25000"/>
                  </a:schemeClr>
                </a:solidFill>
                <a:latin typeface="Arial Narrow" panose="020B0606020202030204" pitchFamily="34" charset="0"/>
              </a:rPr>
              <a:t>Compte dédié en devise ouvert auprès d’une banque commerciale. </a:t>
            </a:r>
          </a:p>
        </p:txBody>
      </p:sp>
      <p:pic>
        <p:nvPicPr>
          <p:cNvPr id="7" name="Image 6"/>
          <p:cNvPicPr>
            <a:picLocks noChangeAspect="1"/>
          </p:cNvPicPr>
          <p:nvPr/>
        </p:nvPicPr>
        <p:blipFill>
          <a:blip r:embed="rId2"/>
          <a:stretch>
            <a:fillRect/>
          </a:stretch>
        </p:blipFill>
        <p:spPr>
          <a:xfrm>
            <a:off x="10856840" y="2152783"/>
            <a:ext cx="1335159" cy="1301080"/>
          </a:xfrm>
          <a:prstGeom prst="rect">
            <a:avLst/>
          </a:prstGeom>
        </p:spPr>
      </p:pic>
    </p:spTree>
    <p:extLst>
      <p:ext uri="{BB962C8B-B14F-4D97-AF65-F5344CB8AC3E}">
        <p14:creationId xmlns:p14="http://schemas.microsoft.com/office/powerpoint/2010/main" val="41573219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4294967295"/>
          </p:nvPr>
        </p:nvSpPr>
        <p:spPr>
          <a:xfrm>
            <a:off x="0" y="1474380"/>
            <a:ext cx="12192000" cy="546100"/>
          </a:xfrm>
          <a:prstGeom prst="rect">
            <a:avLst/>
          </a:prstGeom>
          <a:solidFill>
            <a:schemeClr val="accent5"/>
          </a:solidFill>
        </p:spPr>
        <p:style>
          <a:lnRef idx="2">
            <a:schemeClr val="accent6"/>
          </a:lnRef>
          <a:fillRef idx="1">
            <a:schemeClr val="lt1"/>
          </a:fillRef>
          <a:effectRef idx="0">
            <a:schemeClr val="accent6"/>
          </a:effectRef>
          <a:fontRef idx="minor">
            <a:schemeClr val="dk1"/>
          </a:fontRef>
        </p:style>
        <p:txBody>
          <a:bodyPr/>
          <a:lstStyle/>
          <a:p>
            <a:pPr marL="200025" indent="0" algn="just">
              <a:buNone/>
            </a:pPr>
            <a:r>
              <a:rPr lang="fr-FR" b="1" dirty="0">
                <a:solidFill>
                  <a:schemeClr val="bg2">
                    <a:lumMod val="25000"/>
                  </a:schemeClr>
                </a:solidFill>
                <a:latin typeface="Arial Narrow" panose="020B0606020202030204" pitchFamily="34" charset="0"/>
              </a:rPr>
              <a:t>2. Obtention de la suspension de la TVA</a:t>
            </a:r>
          </a:p>
        </p:txBody>
      </p:sp>
      <p:sp>
        <p:nvSpPr>
          <p:cNvPr id="5" name="Text Box 2"/>
          <p:cNvSpPr txBox="1">
            <a:spLocks noChangeArrowheads="1"/>
          </p:cNvSpPr>
          <p:nvPr/>
        </p:nvSpPr>
        <p:spPr bwMode="auto">
          <a:xfrm>
            <a:off x="0" y="260648"/>
            <a:ext cx="12192000"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algn="ctr"/>
            <a:r>
              <a:rPr lang="it-IT" sz="3200" b="1" dirty="0">
                <a:solidFill>
                  <a:schemeClr val="bg1"/>
                </a:solidFill>
                <a:latin typeface="Trebuchet MS" panose="020B0603020202020204" pitchFamily="34" charset="0"/>
              </a:rPr>
              <a:t>PROGRAMME IEV DE COOPERATION TRANSFRONTALIERE</a:t>
            </a:r>
          </a:p>
          <a:p>
            <a:pPr algn="ctr"/>
            <a:r>
              <a:rPr lang="it-IT" sz="3200" b="1" dirty="0">
                <a:solidFill>
                  <a:schemeClr val="bg1"/>
                </a:solidFill>
                <a:latin typeface="Trebuchet MS" panose="020B0603020202020204" pitchFamily="34" charset="0"/>
              </a:rPr>
              <a:t> ITALIE – TUNISIE 2014-2020</a:t>
            </a:r>
          </a:p>
        </p:txBody>
      </p:sp>
      <p:sp>
        <p:nvSpPr>
          <p:cNvPr id="6" name="Espace réservé du contenu 2"/>
          <p:cNvSpPr txBox="1">
            <a:spLocks/>
          </p:cNvSpPr>
          <p:nvPr/>
        </p:nvSpPr>
        <p:spPr>
          <a:xfrm>
            <a:off x="0" y="2122617"/>
            <a:ext cx="12192000" cy="3354547"/>
          </a:xfrm>
          <a:prstGeom prst="rect">
            <a:avLst/>
          </a:prstGeom>
          <a:noFill/>
          <a:ln>
            <a:solidFill>
              <a:schemeClr val="accent5"/>
            </a:solidFill>
          </a:ln>
        </p:spPr>
        <p:style>
          <a:lnRef idx="2">
            <a:schemeClr val="accent6"/>
          </a:lnRef>
          <a:fillRef idx="1">
            <a:schemeClr val="lt1"/>
          </a:fillRef>
          <a:effectRef idx="0">
            <a:schemeClr val="accent6"/>
          </a:effectRef>
          <a:fontRef idx="minor">
            <a:schemeClr val="dk1"/>
          </a:fontRef>
        </p:style>
        <p:txBody>
          <a:bodyPr/>
          <a:lstStyle>
            <a:lvl1pPr marL="228600" indent="-228600" algn="l" defTabSz="914400" rtl="0" eaLnBrk="1" latinLnBrk="0" hangingPunct="1">
              <a:lnSpc>
                <a:spcPct val="90000"/>
              </a:lnSpc>
              <a:spcBef>
                <a:spcPts val="1000"/>
              </a:spcBef>
              <a:buFont typeface="Arial"/>
              <a:buChar char="•"/>
              <a:defRPr sz="2800" kern="1200">
                <a:solidFill>
                  <a:schemeClr val="dk1"/>
                </a:solidFill>
                <a:latin typeface="+mn-lt"/>
                <a:ea typeface="+mn-ea"/>
                <a:cs typeface="+mn-cs"/>
              </a:defRPr>
            </a:lvl1pPr>
            <a:lvl2pPr marL="457200" indent="0" algn="l" defTabSz="914400" rtl="0" eaLnBrk="1" latinLnBrk="0" hangingPunct="1">
              <a:lnSpc>
                <a:spcPct val="90000"/>
              </a:lnSpc>
              <a:spcBef>
                <a:spcPts val="500"/>
              </a:spcBef>
              <a:buFont typeface="Arial"/>
              <a:buNone/>
              <a:defRPr sz="2400" kern="1200">
                <a:solidFill>
                  <a:schemeClr val="dk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dk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dk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dk1"/>
                </a:solidFill>
                <a:latin typeface="+mn-lt"/>
                <a:ea typeface="+mn-ea"/>
                <a:cs typeface="+mn-cs"/>
              </a:defRPr>
            </a:lvl9pPr>
          </a:lstStyle>
          <a:p>
            <a:pPr marL="720725" indent="-452438" algn="just">
              <a:buClr>
                <a:schemeClr val="accent5"/>
              </a:buClr>
              <a:buFont typeface="Wingdings" panose="05000000000000000000" pitchFamily="2" charset="2"/>
              <a:buChar char="q"/>
            </a:pPr>
            <a:r>
              <a:rPr lang="fr-FR" sz="2400" b="1" dirty="0">
                <a:solidFill>
                  <a:schemeClr val="bg2">
                    <a:lumMod val="25000"/>
                  </a:schemeClr>
                </a:solidFill>
                <a:latin typeface="Arial Narrow" panose="020B0606020202030204" pitchFamily="34" charset="0"/>
              </a:rPr>
              <a:t>L’attestation de suspension de la TVA est délivrée par le Bureau de Contrôle des Impôts (BCI) territorialement compétent.</a:t>
            </a:r>
          </a:p>
          <a:p>
            <a:pPr marL="720725" indent="-452438" algn="just">
              <a:buClr>
                <a:schemeClr val="accent5"/>
              </a:buClr>
              <a:buFont typeface="Wingdings" panose="05000000000000000000" pitchFamily="2" charset="2"/>
              <a:buChar char="q"/>
            </a:pPr>
            <a:r>
              <a:rPr lang="fr-FR" sz="2400" b="1" dirty="0">
                <a:solidFill>
                  <a:schemeClr val="bg2">
                    <a:lumMod val="25000"/>
                  </a:schemeClr>
                </a:solidFill>
                <a:latin typeface="Arial Narrow" panose="020B0606020202030204" pitchFamily="34" charset="0"/>
              </a:rPr>
              <a:t>Le BP/partenaire est tenu de présenter au BCI un carnet de bon de commandes qui doit être visé par ce bureau.</a:t>
            </a:r>
          </a:p>
          <a:p>
            <a:pPr marL="720725" indent="-452438" algn="just">
              <a:buClr>
                <a:schemeClr val="accent5"/>
              </a:buClr>
              <a:buFont typeface="Wingdings" panose="05000000000000000000" pitchFamily="2" charset="2"/>
              <a:buChar char="q"/>
            </a:pPr>
            <a:r>
              <a:rPr lang="fr-FR" sz="2400" b="1" dirty="0">
                <a:solidFill>
                  <a:schemeClr val="bg2">
                    <a:lumMod val="25000"/>
                  </a:schemeClr>
                </a:solidFill>
                <a:latin typeface="Arial Narrow" panose="020B0606020202030204" pitchFamily="34" charset="0"/>
              </a:rPr>
              <a:t>L’attestation de suspension de la TVA est accordée annuellement et est prorogée sur une demande chaque année jusqu’à la fin du projet.</a:t>
            </a:r>
          </a:p>
          <a:p>
            <a:pPr marL="720725" indent="-452438" algn="just">
              <a:buClr>
                <a:schemeClr val="accent5"/>
              </a:buClr>
              <a:buFont typeface="Wingdings" panose="05000000000000000000" pitchFamily="2" charset="2"/>
              <a:buChar char="q"/>
            </a:pPr>
            <a:r>
              <a:rPr lang="fr-FR" sz="2400" b="1" dirty="0">
                <a:solidFill>
                  <a:schemeClr val="bg2">
                    <a:lumMod val="25000"/>
                  </a:schemeClr>
                </a:solidFill>
                <a:latin typeface="Arial Narrow" panose="020B0606020202030204" pitchFamily="34" charset="0"/>
              </a:rPr>
              <a:t>La suspension de la TVA ne couvre pas les sociétés commerciales de droit privé.</a:t>
            </a:r>
          </a:p>
          <a:p>
            <a:pPr marL="720725" indent="-452438" algn="just">
              <a:buClr>
                <a:schemeClr val="accent5"/>
              </a:buClr>
              <a:buFont typeface="Wingdings" panose="05000000000000000000" pitchFamily="2" charset="2"/>
              <a:buChar char="q"/>
            </a:pPr>
            <a:r>
              <a:rPr lang="fr-FR" sz="2400" b="1" dirty="0">
                <a:solidFill>
                  <a:schemeClr val="bg2">
                    <a:lumMod val="25000"/>
                  </a:schemeClr>
                </a:solidFill>
                <a:latin typeface="Arial Narrow" panose="020B0606020202030204" pitchFamily="34" charset="0"/>
              </a:rPr>
              <a:t>Le paiement de la TVA est une dépense inéligible.</a:t>
            </a:r>
          </a:p>
        </p:txBody>
      </p:sp>
      <p:pic>
        <p:nvPicPr>
          <p:cNvPr id="2" name="Image 1"/>
          <p:cNvPicPr>
            <a:picLocks noChangeAspect="1"/>
          </p:cNvPicPr>
          <p:nvPr/>
        </p:nvPicPr>
        <p:blipFill>
          <a:blip r:embed="rId2"/>
          <a:stretch>
            <a:fillRect/>
          </a:stretch>
        </p:blipFill>
        <p:spPr>
          <a:xfrm>
            <a:off x="10501746" y="4128655"/>
            <a:ext cx="1690254" cy="1118137"/>
          </a:xfrm>
          <a:prstGeom prst="rect">
            <a:avLst/>
          </a:prstGeom>
        </p:spPr>
      </p:pic>
    </p:spTree>
    <p:extLst>
      <p:ext uri="{BB962C8B-B14F-4D97-AF65-F5344CB8AC3E}">
        <p14:creationId xmlns:p14="http://schemas.microsoft.com/office/powerpoint/2010/main" val="13429208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4294967295"/>
          </p:nvPr>
        </p:nvSpPr>
        <p:spPr>
          <a:xfrm>
            <a:off x="0" y="1474380"/>
            <a:ext cx="12192000" cy="546100"/>
          </a:xfrm>
          <a:prstGeom prst="rect">
            <a:avLst/>
          </a:prstGeom>
          <a:solidFill>
            <a:schemeClr val="accent5"/>
          </a:solidFill>
        </p:spPr>
        <p:style>
          <a:lnRef idx="2">
            <a:schemeClr val="accent6"/>
          </a:lnRef>
          <a:fillRef idx="1">
            <a:schemeClr val="lt1"/>
          </a:fillRef>
          <a:effectRef idx="0">
            <a:schemeClr val="accent6"/>
          </a:effectRef>
          <a:fontRef idx="minor">
            <a:schemeClr val="dk1"/>
          </a:fontRef>
        </p:style>
        <p:txBody>
          <a:bodyPr/>
          <a:lstStyle/>
          <a:p>
            <a:pPr marL="200025" indent="0" algn="just">
              <a:buNone/>
            </a:pPr>
            <a:r>
              <a:rPr lang="fr-FR" b="1" dirty="0">
                <a:solidFill>
                  <a:schemeClr val="bg2">
                    <a:lumMod val="25000"/>
                  </a:schemeClr>
                </a:solidFill>
                <a:latin typeface="Arial Narrow" panose="020B0606020202030204" pitchFamily="34" charset="0"/>
              </a:rPr>
              <a:t>3. Marchés publics</a:t>
            </a:r>
          </a:p>
        </p:txBody>
      </p:sp>
      <p:sp>
        <p:nvSpPr>
          <p:cNvPr id="5" name="Text Box 2"/>
          <p:cNvSpPr txBox="1">
            <a:spLocks noChangeArrowheads="1"/>
          </p:cNvSpPr>
          <p:nvPr/>
        </p:nvSpPr>
        <p:spPr bwMode="auto">
          <a:xfrm>
            <a:off x="0" y="260648"/>
            <a:ext cx="12192000"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algn="ctr"/>
            <a:r>
              <a:rPr lang="it-IT" sz="3200" b="1" dirty="0">
                <a:solidFill>
                  <a:schemeClr val="bg1"/>
                </a:solidFill>
                <a:latin typeface="Trebuchet MS" panose="020B0603020202020204" pitchFamily="34" charset="0"/>
              </a:rPr>
              <a:t>PROGRAMME IEV DE COOPERATION TRANSFRONTALIERE</a:t>
            </a:r>
          </a:p>
          <a:p>
            <a:pPr algn="ctr"/>
            <a:r>
              <a:rPr lang="it-IT" sz="3200" b="1" dirty="0">
                <a:solidFill>
                  <a:schemeClr val="bg1"/>
                </a:solidFill>
                <a:latin typeface="Trebuchet MS" panose="020B0603020202020204" pitchFamily="34" charset="0"/>
              </a:rPr>
              <a:t> ITALIE – TUNISIE 2014-2020</a:t>
            </a:r>
          </a:p>
        </p:txBody>
      </p:sp>
      <p:sp>
        <p:nvSpPr>
          <p:cNvPr id="6" name="Espace réservé du contenu 2"/>
          <p:cNvSpPr txBox="1">
            <a:spLocks/>
          </p:cNvSpPr>
          <p:nvPr/>
        </p:nvSpPr>
        <p:spPr>
          <a:xfrm>
            <a:off x="0" y="2141090"/>
            <a:ext cx="12192000" cy="3324907"/>
          </a:xfrm>
          <a:prstGeom prst="rect">
            <a:avLst/>
          </a:prstGeom>
          <a:noFill/>
          <a:ln>
            <a:solidFill>
              <a:schemeClr val="accent5"/>
            </a:solidFill>
          </a:ln>
        </p:spPr>
        <p:style>
          <a:lnRef idx="2">
            <a:schemeClr val="accent6"/>
          </a:lnRef>
          <a:fillRef idx="1">
            <a:schemeClr val="lt1"/>
          </a:fillRef>
          <a:effectRef idx="0">
            <a:schemeClr val="accent6"/>
          </a:effectRef>
          <a:fontRef idx="minor">
            <a:schemeClr val="dk1"/>
          </a:fontRef>
        </p:style>
        <p:txBody>
          <a:bodyPr/>
          <a:lstStyle>
            <a:lvl1pPr marL="228600" indent="-228600" algn="l" defTabSz="914400" rtl="0" eaLnBrk="1" latinLnBrk="0" hangingPunct="1">
              <a:lnSpc>
                <a:spcPct val="90000"/>
              </a:lnSpc>
              <a:spcBef>
                <a:spcPts val="1000"/>
              </a:spcBef>
              <a:buFont typeface="Arial"/>
              <a:buChar char="•"/>
              <a:defRPr sz="2800" kern="1200">
                <a:solidFill>
                  <a:schemeClr val="dk1"/>
                </a:solidFill>
                <a:latin typeface="+mn-lt"/>
                <a:ea typeface="+mn-ea"/>
                <a:cs typeface="+mn-cs"/>
              </a:defRPr>
            </a:lvl1pPr>
            <a:lvl2pPr marL="457200" indent="0" algn="l" defTabSz="914400" rtl="0" eaLnBrk="1" latinLnBrk="0" hangingPunct="1">
              <a:lnSpc>
                <a:spcPct val="90000"/>
              </a:lnSpc>
              <a:spcBef>
                <a:spcPts val="500"/>
              </a:spcBef>
              <a:buFont typeface="Arial"/>
              <a:buNone/>
              <a:defRPr sz="2400" kern="1200">
                <a:solidFill>
                  <a:schemeClr val="dk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dk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dk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dk1"/>
                </a:solidFill>
                <a:latin typeface="+mn-lt"/>
                <a:ea typeface="+mn-ea"/>
                <a:cs typeface="+mn-cs"/>
              </a:defRPr>
            </a:lvl9pPr>
          </a:lstStyle>
          <a:p>
            <a:pPr marL="720725" indent="-534988" algn="just">
              <a:buClr>
                <a:schemeClr val="accent5"/>
              </a:buClr>
              <a:buFont typeface="Wingdings" panose="05000000000000000000" pitchFamily="2" charset="2"/>
              <a:buChar char="q"/>
            </a:pPr>
            <a:r>
              <a:rPr lang="fr-FR" sz="2400" b="1" dirty="0">
                <a:solidFill>
                  <a:schemeClr val="bg2">
                    <a:lumMod val="25000"/>
                  </a:schemeClr>
                </a:solidFill>
                <a:latin typeface="Arial Narrow" panose="020B0606020202030204" pitchFamily="34" charset="0"/>
              </a:rPr>
              <a:t>Les marchés dont le coût dépasse 60.000 euros sont régis par les règles de procédures de passation des marchés « PRAG » dans le cadre du programme d’aide européenne;</a:t>
            </a:r>
          </a:p>
          <a:p>
            <a:pPr marL="720725" indent="-534988" algn="just">
              <a:buClr>
                <a:schemeClr val="accent5"/>
              </a:buClr>
              <a:buFont typeface="Wingdings" panose="05000000000000000000" pitchFamily="2" charset="2"/>
              <a:buChar char="q"/>
            </a:pPr>
            <a:r>
              <a:rPr lang="fr-FR" sz="2400" b="1" dirty="0">
                <a:solidFill>
                  <a:schemeClr val="bg2">
                    <a:lumMod val="25000"/>
                  </a:schemeClr>
                </a:solidFill>
                <a:latin typeface="Arial Narrow" panose="020B0606020202030204" pitchFamily="34" charset="0"/>
              </a:rPr>
              <a:t>Les marchés dont le coût est inférieur à 60.000 euros sont régis par la réglementation des marchés publics pour les acheteurs publics, et par les guides des procédures propres aux acheteurs privés (association, société commerciale….)</a:t>
            </a:r>
          </a:p>
          <a:p>
            <a:pPr marL="720725" indent="-534988" algn="just">
              <a:buClr>
                <a:schemeClr val="accent5"/>
              </a:buClr>
              <a:buFont typeface="Wingdings" panose="05000000000000000000" pitchFamily="2" charset="2"/>
              <a:buChar char="q"/>
            </a:pPr>
            <a:r>
              <a:rPr lang="fr-FR" sz="2400" b="1" dirty="0">
                <a:solidFill>
                  <a:schemeClr val="bg2">
                    <a:lumMod val="25000"/>
                  </a:schemeClr>
                </a:solidFill>
                <a:latin typeface="Arial Narrow" panose="020B0606020202030204" pitchFamily="34" charset="0"/>
              </a:rPr>
              <a:t>Conformément aux procédures des marchés publics (consultation, achat simplifié ou appel d’offre), et ce selon les seuils et la nature des marchés (services, travaux , études , équipement et biens), l’acheteur doit respecter les règles de la concurrence, transparence, non conflit d’intérêt….. </a:t>
            </a:r>
          </a:p>
        </p:txBody>
      </p:sp>
    </p:spTree>
    <p:extLst>
      <p:ext uri="{BB962C8B-B14F-4D97-AF65-F5344CB8AC3E}">
        <p14:creationId xmlns:p14="http://schemas.microsoft.com/office/powerpoint/2010/main" val="13336014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4294967295"/>
          </p:nvPr>
        </p:nvSpPr>
        <p:spPr>
          <a:xfrm>
            <a:off x="0" y="1474380"/>
            <a:ext cx="12192000" cy="546100"/>
          </a:xfrm>
          <a:prstGeom prst="rect">
            <a:avLst/>
          </a:prstGeom>
          <a:solidFill>
            <a:schemeClr val="accent5"/>
          </a:solidFill>
        </p:spPr>
        <p:style>
          <a:lnRef idx="2">
            <a:schemeClr val="accent6"/>
          </a:lnRef>
          <a:fillRef idx="1">
            <a:schemeClr val="lt1"/>
          </a:fillRef>
          <a:effectRef idx="0">
            <a:schemeClr val="accent6"/>
          </a:effectRef>
          <a:fontRef idx="minor">
            <a:schemeClr val="dk1"/>
          </a:fontRef>
        </p:style>
        <p:txBody>
          <a:bodyPr/>
          <a:lstStyle/>
          <a:p>
            <a:pPr marL="200025" indent="0" algn="just">
              <a:buNone/>
            </a:pPr>
            <a:r>
              <a:rPr lang="fr-FR" b="1" dirty="0">
                <a:solidFill>
                  <a:schemeClr val="bg2">
                    <a:lumMod val="25000"/>
                  </a:schemeClr>
                </a:solidFill>
                <a:latin typeface="Arial Narrow" panose="020B0606020202030204" pitchFamily="34" charset="0"/>
              </a:rPr>
              <a:t>3. Marchés publics</a:t>
            </a:r>
          </a:p>
        </p:txBody>
      </p:sp>
      <p:sp>
        <p:nvSpPr>
          <p:cNvPr id="5" name="Text Box 2"/>
          <p:cNvSpPr txBox="1">
            <a:spLocks noChangeArrowheads="1"/>
          </p:cNvSpPr>
          <p:nvPr/>
        </p:nvSpPr>
        <p:spPr bwMode="auto">
          <a:xfrm>
            <a:off x="0" y="260648"/>
            <a:ext cx="12192000"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algn="ctr"/>
            <a:r>
              <a:rPr lang="it-IT" sz="3200" b="1" dirty="0">
                <a:solidFill>
                  <a:schemeClr val="bg1"/>
                </a:solidFill>
                <a:latin typeface="Trebuchet MS" panose="020B0603020202020204" pitchFamily="34" charset="0"/>
              </a:rPr>
              <a:t>PROGRAMME IEV DE COOPERATION TRANSFRONTALIERE</a:t>
            </a:r>
          </a:p>
          <a:p>
            <a:pPr algn="ctr"/>
            <a:r>
              <a:rPr lang="it-IT" sz="3200" b="1" dirty="0">
                <a:solidFill>
                  <a:schemeClr val="bg1"/>
                </a:solidFill>
                <a:latin typeface="Trebuchet MS" panose="020B0603020202020204" pitchFamily="34" charset="0"/>
              </a:rPr>
              <a:t> ITALIE – TUNISIE 2014-2020</a:t>
            </a:r>
          </a:p>
        </p:txBody>
      </p:sp>
      <p:sp>
        <p:nvSpPr>
          <p:cNvPr id="6" name="Espace réservé du contenu 2"/>
          <p:cNvSpPr txBox="1">
            <a:spLocks/>
          </p:cNvSpPr>
          <p:nvPr/>
        </p:nvSpPr>
        <p:spPr>
          <a:xfrm>
            <a:off x="0" y="2141090"/>
            <a:ext cx="12192000" cy="3409965"/>
          </a:xfrm>
          <a:prstGeom prst="rect">
            <a:avLst/>
          </a:prstGeom>
          <a:ln/>
        </p:spPr>
        <p:style>
          <a:lnRef idx="2">
            <a:schemeClr val="accent5"/>
          </a:lnRef>
          <a:fillRef idx="1">
            <a:schemeClr val="lt1"/>
          </a:fillRef>
          <a:effectRef idx="0">
            <a:schemeClr val="accent5"/>
          </a:effectRef>
          <a:fontRef idx="minor">
            <a:schemeClr val="dk1"/>
          </a:fontRef>
        </p:style>
        <p:txBody>
          <a:bodyPr/>
          <a:lstStyle>
            <a:lvl1pPr marL="228600" indent="-228600" algn="l" defTabSz="914400" rtl="0" eaLnBrk="1" latinLnBrk="0" hangingPunct="1">
              <a:lnSpc>
                <a:spcPct val="90000"/>
              </a:lnSpc>
              <a:spcBef>
                <a:spcPts val="1000"/>
              </a:spcBef>
              <a:buFont typeface="Arial"/>
              <a:buChar char="•"/>
              <a:defRPr sz="2800" kern="1200">
                <a:solidFill>
                  <a:schemeClr val="dk1"/>
                </a:solidFill>
                <a:latin typeface="+mn-lt"/>
                <a:ea typeface="+mn-ea"/>
                <a:cs typeface="+mn-cs"/>
              </a:defRPr>
            </a:lvl1pPr>
            <a:lvl2pPr marL="457200" indent="0" algn="l" defTabSz="914400" rtl="0" eaLnBrk="1" latinLnBrk="0" hangingPunct="1">
              <a:lnSpc>
                <a:spcPct val="90000"/>
              </a:lnSpc>
              <a:spcBef>
                <a:spcPts val="500"/>
              </a:spcBef>
              <a:buFont typeface="Arial"/>
              <a:buNone/>
              <a:defRPr sz="2400" kern="1200">
                <a:solidFill>
                  <a:schemeClr val="dk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dk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dk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dk1"/>
                </a:solidFill>
                <a:latin typeface="+mn-lt"/>
                <a:ea typeface="+mn-ea"/>
                <a:cs typeface="+mn-cs"/>
              </a:defRPr>
            </a:lvl9pPr>
          </a:lstStyle>
          <a:p>
            <a:pPr marL="174625" indent="0" algn="just">
              <a:buNone/>
            </a:pPr>
            <a:r>
              <a:rPr lang="fr-FR" sz="2400" b="1" dirty="0">
                <a:solidFill>
                  <a:schemeClr val="bg2">
                    <a:lumMod val="50000"/>
                  </a:schemeClr>
                </a:solidFill>
                <a:latin typeface="Arial Narrow" panose="020B0606020202030204" pitchFamily="34" charset="0"/>
              </a:rPr>
              <a:t>Remarque n°1 </a:t>
            </a:r>
            <a:r>
              <a:rPr lang="fr-FR" sz="2400" b="1" dirty="0">
                <a:solidFill>
                  <a:schemeClr val="bg2">
                    <a:lumMod val="25000"/>
                  </a:schemeClr>
                </a:solidFill>
                <a:latin typeface="Arial Narrow" panose="020B0606020202030204" pitchFamily="34" charset="0"/>
              </a:rPr>
              <a:t>: pour les </a:t>
            </a:r>
            <a:r>
              <a:rPr lang="fr-FR" sz="2400" b="1" dirty="0" err="1">
                <a:solidFill>
                  <a:schemeClr val="bg2">
                    <a:lumMod val="25000"/>
                  </a:schemeClr>
                </a:solidFill>
                <a:latin typeface="Arial Narrow" panose="020B0606020202030204" pitchFamily="34" charset="0"/>
              </a:rPr>
              <a:t>TdR</a:t>
            </a:r>
            <a:r>
              <a:rPr lang="fr-FR" sz="2400" b="1" dirty="0">
                <a:solidFill>
                  <a:schemeClr val="bg2">
                    <a:lumMod val="25000"/>
                  </a:schemeClr>
                </a:solidFill>
                <a:latin typeface="Arial Narrow" panose="020B0606020202030204" pitchFamily="34" charset="0"/>
              </a:rPr>
              <a:t> relatifs au recrutement sous contrat ou recrutement d’expert:</a:t>
            </a:r>
          </a:p>
          <a:p>
            <a:pPr marL="877888" indent="-342900" algn="just">
              <a:buClr>
                <a:schemeClr val="accent5"/>
              </a:buClr>
              <a:buFont typeface="Wingdings" panose="05000000000000000000" pitchFamily="2" charset="2"/>
              <a:buChar char="§"/>
            </a:pPr>
            <a:r>
              <a:rPr lang="fr-FR" sz="2400" b="1" dirty="0">
                <a:solidFill>
                  <a:schemeClr val="bg2">
                    <a:lumMod val="25000"/>
                  </a:schemeClr>
                </a:solidFill>
                <a:latin typeface="Arial Narrow" panose="020B0606020202030204" pitchFamily="34" charset="0"/>
              </a:rPr>
              <a:t>la durée de l’avis d’appel est de 30 jours, </a:t>
            </a:r>
          </a:p>
          <a:p>
            <a:pPr marL="877888" indent="-342900" algn="just">
              <a:buClr>
                <a:schemeClr val="accent5"/>
              </a:buClr>
              <a:buFont typeface="Wingdings" panose="05000000000000000000" pitchFamily="2" charset="2"/>
              <a:buChar char="§"/>
            </a:pPr>
            <a:r>
              <a:rPr lang="fr-FR" sz="2400" b="1" dirty="0">
                <a:solidFill>
                  <a:schemeClr val="bg2">
                    <a:lumMod val="25000"/>
                  </a:schemeClr>
                </a:solidFill>
                <a:latin typeface="Arial Narrow" panose="020B0606020202030204" pitchFamily="34" charset="0"/>
              </a:rPr>
              <a:t>la publication de l’avis de recrutement est soumise à l’approbation du STC, </a:t>
            </a:r>
          </a:p>
          <a:p>
            <a:pPr marL="176213" indent="0" algn="just">
              <a:buNone/>
            </a:pPr>
            <a:r>
              <a:rPr lang="fr-FR" sz="2400" b="1" dirty="0">
                <a:solidFill>
                  <a:schemeClr val="bg2">
                    <a:lumMod val="50000"/>
                  </a:schemeClr>
                </a:solidFill>
                <a:latin typeface="Arial Narrow" panose="020B0606020202030204" pitchFamily="34" charset="0"/>
              </a:rPr>
              <a:t>Remarque n°2 </a:t>
            </a:r>
            <a:r>
              <a:rPr lang="fr-FR" sz="2400" b="1" dirty="0">
                <a:solidFill>
                  <a:schemeClr val="bg2">
                    <a:lumMod val="25000"/>
                  </a:schemeClr>
                </a:solidFill>
                <a:latin typeface="Arial Narrow" panose="020B0606020202030204" pitchFamily="34" charset="0"/>
              </a:rPr>
              <a:t>: concernant les achats relatifs aux biens et services, fournitures, équipements et   travaux:</a:t>
            </a:r>
          </a:p>
          <a:p>
            <a:pPr marL="895350" indent="-342900" algn="just">
              <a:buClr>
                <a:schemeClr val="accent5"/>
              </a:buClr>
              <a:buFont typeface="Wingdings" panose="05000000000000000000" pitchFamily="2" charset="2"/>
              <a:buChar char="§"/>
            </a:pPr>
            <a:r>
              <a:rPr lang="fr-FR" sz="2400" b="1" dirty="0">
                <a:solidFill>
                  <a:schemeClr val="bg2">
                    <a:lumMod val="25000"/>
                  </a:schemeClr>
                </a:solidFill>
                <a:latin typeface="Arial Narrow" panose="020B0606020202030204" pitchFamily="34" charset="0"/>
              </a:rPr>
              <a:t>la durée de l’avis d’appel pourrait être ramenée à </a:t>
            </a:r>
            <a:r>
              <a:rPr lang="fr-FR" sz="2400" b="1" u="sng" dirty="0">
                <a:solidFill>
                  <a:schemeClr val="bg2">
                    <a:lumMod val="25000"/>
                  </a:schemeClr>
                </a:solidFill>
                <a:latin typeface="Arial Narrow" panose="020B0606020202030204" pitchFamily="34" charset="0"/>
              </a:rPr>
              <a:t>15 jours </a:t>
            </a:r>
            <a:r>
              <a:rPr lang="fr-FR" sz="2400" b="1" dirty="0">
                <a:solidFill>
                  <a:schemeClr val="bg2">
                    <a:lumMod val="25000"/>
                  </a:schemeClr>
                </a:solidFill>
                <a:latin typeface="Arial Narrow" panose="020B0606020202030204" pitchFamily="34" charset="0"/>
              </a:rPr>
              <a:t>avec motivation.</a:t>
            </a:r>
          </a:p>
          <a:p>
            <a:pPr marL="895350" indent="-342900" algn="just">
              <a:buClr>
                <a:schemeClr val="accent5"/>
              </a:buClr>
              <a:buFont typeface="Wingdings" panose="05000000000000000000" pitchFamily="2" charset="2"/>
              <a:buChar char="§"/>
            </a:pPr>
            <a:r>
              <a:rPr lang="fr-FR" sz="2400" b="1" dirty="0">
                <a:solidFill>
                  <a:schemeClr val="bg2">
                    <a:lumMod val="25000"/>
                  </a:schemeClr>
                </a:solidFill>
                <a:latin typeface="Arial Narrow" panose="020B0606020202030204" pitchFamily="34" charset="0"/>
              </a:rPr>
              <a:t>la publication de l’avis est soumise à l’observation de l’antenne pour vérification de la réglementation nationale et pour information au STC.</a:t>
            </a:r>
          </a:p>
          <a:p>
            <a:pPr marL="519113" indent="-342900" algn="just">
              <a:buFont typeface="Wingdings" panose="05000000000000000000" pitchFamily="2" charset="2"/>
              <a:buChar char="§"/>
            </a:pPr>
            <a:endParaRPr lang="fr-FR" sz="2400" b="1" u="sng" dirty="0">
              <a:solidFill>
                <a:schemeClr val="bg2">
                  <a:lumMod val="25000"/>
                </a:schemeClr>
              </a:solidFill>
              <a:latin typeface="Arial Narrow" panose="020B0606020202030204" pitchFamily="34" charset="0"/>
            </a:endParaRPr>
          </a:p>
          <a:p>
            <a:pPr marL="517525" indent="-342900" algn="just">
              <a:buFontTx/>
              <a:buChar char="-"/>
            </a:pPr>
            <a:endParaRPr lang="fr-FR" sz="2400" b="1" dirty="0">
              <a:solidFill>
                <a:schemeClr val="bg2">
                  <a:lumMod val="25000"/>
                </a:schemeClr>
              </a:solidFill>
              <a:latin typeface="Arial Narrow" panose="020B0606020202030204" pitchFamily="34" charset="0"/>
            </a:endParaRPr>
          </a:p>
        </p:txBody>
      </p:sp>
    </p:spTree>
    <p:extLst>
      <p:ext uri="{BB962C8B-B14F-4D97-AF65-F5344CB8AC3E}">
        <p14:creationId xmlns:p14="http://schemas.microsoft.com/office/powerpoint/2010/main" val="22882987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4294967295"/>
          </p:nvPr>
        </p:nvSpPr>
        <p:spPr>
          <a:xfrm>
            <a:off x="0" y="1474380"/>
            <a:ext cx="12192000" cy="465256"/>
          </a:xfrm>
          <a:prstGeom prst="rect">
            <a:avLst/>
          </a:prstGeom>
          <a:solidFill>
            <a:schemeClr val="accent5"/>
          </a:solidFill>
        </p:spPr>
        <p:style>
          <a:lnRef idx="2">
            <a:schemeClr val="accent6"/>
          </a:lnRef>
          <a:fillRef idx="1">
            <a:schemeClr val="lt1"/>
          </a:fillRef>
          <a:effectRef idx="0">
            <a:schemeClr val="accent6"/>
          </a:effectRef>
          <a:fontRef idx="minor">
            <a:schemeClr val="dk1"/>
          </a:fontRef>
        </p:style>
        <p:txBody>
          <a:bodyPr/>
          <a:lstStyle/>
          <a:p>
            <a:pPr marL="200025" indent="0" algn="just">
              <a:buNone/>
            </a:pPr>
            <a:r>
              <a:rPr lang="fr-FR" b="1" dirty="0">
                <a:solidFill>
                  <a:schemeClr val="bg2">
                    <a:lumMod val="25000"/>
                  </a:schemeClr>
                </a:solidFill>
                <a:latin typeface="Arial Narrow" panose="020B0606020202030204" pitchFamily="34" charset="0"/>
              </a:rPr>
              <a:t>3. Marchés publics</a:t>
            </a:r>
          </a:p>
        </p:txBody>
      </p:sp>
      <p:sp>
        <p:nvSpPr>
          <p:cNvPr id="5" name="Text Box 2"/>
          <p:cNvSpPr txBox="1">
            <a:spLocks noChangeArrowheads="1"/>
          </p:cNvSpPr>
          <p:nvPr/>
        </p:nvSpPr>
        <p:spPr bwMode="auto">
          <a:xfrm>
            <a:off x="0" y="260648"/>
            <a:ext cx="12192000"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algn="ctr"/>
            <a:r>
              <a:rPr lang="it-IT" sz="3200" b="1" dirty="0">
                <a:solidFill>
                  <a:schemeClr val="bg1"/>
                </a:solidFill>
                <a:latin typeface="Trebuchet MS" panose="020B0603020202020204" pitchFamily="34" charset="0"/>
              </a:rPr>
              <a:t>PROGRAMME IEV DE COOPERATION TRANSFRONTALIERE</a:t>
            </a:r>
          </a:p>
          <a:p>
            <a:pPr algn="ctr"/>
            <a:r>
              <a:rPr lang="it-IT" sz="3200" b="1" dirty="0">
                <a:solidFill>
                  <a:schemeClr val="bg1"/>
                </a:solidFill>
                <a:latin typeface="Trebuchet MS" panose="020B0603020202020204" pitchFamily="34" charset="0"/>
              </a:rPr>
              <a:t> ITALIE – TUNISIE 2014-2020</a:t>
            </a:r>
          </a:p>
        </p:txBody>
      </p:sp>
      <p:sp>
        <p:nvSpPr>
          <p:cNvPr id="6" name="Espace réservé du contenu 2"/>
          <p:cNvSpPr txBox="1">
            <a:spLocks/>
          </p:cNvSpPr>
          <p:nvPr/>
        </p:nvSpPr>
        <p:spPr>
          <a:xfrm>
            <a:off x="0" y="2059710"/>
            <a:ext cx="12192000" cy="3406288"/>
          </a:xfrm>
          <a:prstGeom prst="rect">
            <a:avLst/>
          </a:prstGeom>
          <a:noFill/>
          <a:ln>
            <a:solidFill>
              <a:schemeClr val="accent5"/>
            </a:solidFill>
          </a:ln>
        </p:spPr>
        <p:style>
          <a:lnRef idx="2">
            <a:schemeClr val="accent6"/>
          </a:lnRef>
          <a:fillRef idx="1">
            <a:schemeClr val="lt1"/>
          </a:fillRef>
          <a:effectRef idx="0">
            <a:schemeClr val="accent6"/>
          </a:effectRef>
          <a:fontRef idx="minor">
            <a:schemeClr val="dk1"/>
          </a:fontRef>
        </p:style>
        <p:txBody>
          <a:bodyPr/>
          <a:lstStyle>
            <a:lvl1pPr marL="228600" indent="-228600" algn="l" defTabSz="914400" rtl="0" eaLnBrk="1" latinLnBrk="0" hangingPunct="1">
              <a:lnSpc>
                <a:spcPct val="90000"/>
              </a:lnSpc>
              <a:spcBef>
                <a:spcPts val="1000"/>
              </a:spcBef>
              <a:buFont typeface="Arial"/>
              <a:buChar char="•"/>
              <a:defRPr sz="2800" kern="1200">
                <a:solidFill>
                  <a:schemeClr val="dk1"/>
                </a:solidFill>
                <a:latin typeface="+mn-lt"/>
                <a:ea typeface="+mn-ea"/>
                <a:cs typeface="+mn-cs"/>
              </a:defRPr>
            </a:lvl1pPr>
            <a:lvl2pPr marL="457200" indent="0" algn="l" defTabSz="914400" rtl="0" eaLnBrk="1" latinLnBrk="0" hangingPunct="1">
              <a:lnSpc>
                <a:spcPct val="90000"/>
              </a:lnSpc>
              <a:spcBef>
                <a:spcPts val="500"/>
              </a:spcBef>
              <a:buFont typeface="Arial"/>
              <a:buNone/>
              <a:defRPr sz="2400" kern="1200">
                <a:solidFill>
                  <a:schemeClr val="dk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dk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dk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dk1"/>
                </a:solidFill>
                <a:latin typeface="+mn-lt"/>
                <a:ea typeface="+mn-ea"/>
                <a:cs typeface="+mn-cs"/>
              </a:defRPr>
            </a:lvl9pPr>
          </a:lstStyle>
          <a:p>
            <a:pPr marL="174625" indent="0" algn="just">
              <a:buNone/>
            </a:pPr>
            <a:r>
              <a:rPr lang="fr-FR" sz="2400" b="1" dirty="0">
                <a:solidFill>
                  <a:schemeClr val="bg2">
                    <a:lumMod val="50000"/>
                  </a:schemeClr>
                </a:solidFill>
                <a:latin typeface="Arial Narrow" panose="020B0606020202030204" pitchFamily="34" charset="0"/>
              </a:rPr>
              <a:t>Remarque n°3 </a:t>
            </a:r>
            <a:r>
              <a:rPr lang="fr-FR" sz="2400" b="1" dirty="0">
                <a:solidFill>
                  <a:schemeClr val="bg2">
                    <a:lumMod val="25000"/>
                  </a:schemeClr>
                </a:solidFill>
                <a:latin typeface="Arial Narrow" panose="020B0606020202030204" pitchFamily="34" charset="0"/>
              </a:rPr>
              <a:t>: tous les avis cités précédemment sont publiés soit :</a:t>
            </a:r>
          </a:p>
          <a:p>
            <a:pPr marL="877888" indent="-342900" algn="just">
              <a:buClr>
                <a:schemeClr val="accent5"/>
              </a:buClr>
              <a:buFont typeface="Courier New" panose="02070309020205020404" pitchFamily="49" charset="0"/>
              <a:buChar char="o"/>
            </a:pPr>
            <a:r>
              <a:rPr lang="fr-FR" sz="2400" b="1" dirty="0">
                <a:solidFill>
                  <a:schemeClr val="bg2">
                    <a:lumMod val="25000"/>
                  </a:schemeClr>
                </a:solidFill>
                <a:latin typeface="Arial Narrow" panose="020B0606020202030204" pitchFamily="34" charset="0"/>
              </a:rPr>
              <a:t>selon la procédure électronique prévue par le système TUNEPS,</a:t>
            </a:r>
          </a:p>
          <a:p>
            <a:pPr marL="877888" indent="-342900" algn="just">
              <a:buClr>
                <a:schemeClr val="accent5"/>
              </a:buClr>
              <a:buFont typeface="Courier New" panose="02070309020205020404" pitchFamily="49" charset="0"/>
              <a:buChar char="o"/>
            </a:pPr>
            <a:r>
              <a:rPr lang="fr-FR" sz="2400" b="1" dirty="0">
                <a:solidFill>
                  <a:schemeClr val="bg2">
                    <a:lumMod val="25000"/>
                  </a:schemeClr>
                </a:solidFill>
                <a:latin typeface="Arial Narrow" panose="020B0606020202030204" pitchFamily="34" charset="0"/>
              </a:rPr>
              <a:t>publication sur le site web du programme, le site institutionnel, le site du projet et/ou dans les journaux,</a:t>
            </a:r>
          </a:p>
          <a:p>
            <a:pPr marL="534988" indent="0" algn="just">
              <a:buNone/>
            </a:pPr>
            <a:endParaRPr lang="fr-FR" sz="1200" b="1" dirty="0">
              <a:solidFill>
                <a:schemeClr val="bg2">
                  <a:lumMod val="25000"/>
                </a:schemeClr>
              </a:solidFill>
              <a:latin typeface="Arial Narrow" panose="020B0606020202030204" pitchFamily="34" charset="0"/>
            </a:endParaRPr>
          </a:p>
          <a:p>
            <a:pPr marL="176213" indent="0" algn="just">
              <a:buNone/>
            </a:pPr>
            <a:r>
              <a:rPr lang="fr-FR" sz="2400" b="1" dirty="0">
                <a:solidFill>
                  <a:schemeClr val="bg2">
                    <a:lumMod val="50000"/>
                  </a:schemeClr>
                </a:solidFill>
                <a:latin typeface="Arial Narrow" panose="020B0606020202030204" pitchFamily="34" charset="0"/>
              </a:rPr>
              <a:t>Remarque n°4 </a:t>
            </a:r>
            <a:r>
              <a:rPr lang="fr-FR" sz="2400" b="1" dirty="0">
                <a:solidFill>
                  <a:schemeClr val="bg2">
                    <a:lumMod val="25000"/>
                  </a:schemeClr>
                </a:solidFill>
                <a:latin typeface="Arial Narrow" panose="020B0606020202030204" pitchFamily="34" charset="0"/>
              </a:rPr>
              <a:t>: pour l’Etat et les EPA, les cahiers des charges et les avis d’appel doivent être soumis préalablement aux contrôleur des dépenses publiques avant leur soumission à l’AG,STC/Antenne.</a:t>
            </a:r>
          </a:p>
          <a:p>
            <a:pPr marL="517525" indent="-342900" algn="just">
              <a:buFontTx/>
              <a:buChar char="-"/>
            </a:pPr>
            <a:endParaRPr lang="fr-FR" sz="2400" b="1" dirty="0">
              <a:solidFill>
                <a:schemeClr val="bg2">
                  <a:lumMod val="25000"/>
                </a:schemeClr>
              </a:solidFill>
              <a:latin typeface="Arial Narrow" panose="020B0606020202030204" pitchFamily="34" charset="0"/>
            </a:endParaRPr>
          </a:p>
        </p:txBody>
      </p:sp>
    </p:spTree>
    <p:extLst>
      <p:ext uri="{BB962C8B-B14F-4D97-AF65-F5344CB8AC3E}">
        <p14:creationId xmlns:p14="http://schemas.microsoft.com/office/powerpoint/2010/main" val="23656087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4294967295"/>
          </p:nvPr>
        </p:nvSpPr>
        <p:spPr>
          <a:xfrm>
            <a:off x="0" y="1474380"/>
            <a:ext cx="12192000" cy="546100"/>
          </a:xfrm>
          <a:prstGeom prst="rect">
            <a:avLst/>
          </a:prstGeom>
          <a:solidFill>
            <a:schemeClr val="accent5"/>
          </a:solidFill>
        </p:spPr>
        <p:style>
          <a:lnRef idx="2">
            <a:schemeClr val="accent6"/>
          </a:lnRef>
          <a:fillRef idx="1">
            <a:schemeClr val="lt1"/>
          </a:fillRef>
          <a:effectRef idx="0">
            <a:schemeClr val="accent6"/>
          </a:effectRef>
          <a:fontRef idx="minor">
            <a:schemeClr val="dk1"/>
          </a:fontRef>
        </p:style>
        <p:txBody>
          <a:bodyPr/>
          <a:lstStyle/>
          <a:p>
            <a:pPr marL="200025" indent="0" algn="just">
              <a:buNone/>
            </a:pPr>
            <a:r>
              <a:rPr lang="fr-FR" b="1" dirty="0">
                <a:solidFill>
                  <a:schemeClr val="bg2">
                    <a:lumMod val="25000"/>
                  </a:schemeClr>
                </a:solidFill>
                <a:latin typeface="Arial Narrow" panose="020B0606020202030204" pitchFamily="34" charset="0"/>
              </a:rPr>
              <a:t>4. Sélection d’auditeur</a:t>
            </a:r>
          </a:p>
        </p:txBody>
      </p:sp>
      <p:sp>
        <p:nvSpPr>
          <p:cNvPr id="5" name="Text Box 2"/>
          <p:cNvSpPr txBox="1">
            <a:spLocks noChangeArrowheads="1"/>
          </p:cNvSpPr>
          <p:nvPr/>
        </p:nvSpPr>
        <p:spPr bwMode="auto">
          <a:xfrm>
            <a:off x="0" y="260648"/>
            <a:ext cx="12192000"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algn="ctr"/>
            <a:r>
              <a:rPr lang="it-IT" sz="3200" b="1" dirty="0">
                <a:solidFill>
                  <a:schemeClr val="bg1"/>
                </a:solidFill>
                <a:latin typeface="Trebuchet MS" panose="020B0603020202020204" pitchFamily="34" charset="0"/>
              </a:rPr>
              <a:t>PROGRAMME IEV DE COOPERATION TRANSFRONTALIERE</a:t>
            </a:r>
          </a:p>
          <a:p>
            <a:pPr algn="ctr"/>
            <a:r>
              <a:rPr lang="it-IT" sz="3200" b="1" dirty="0">
                <a:solidFill>
                  <a:schemeClr val="bg1"/>
                </a:solidFill>
                <a:latin typeface="Trebuchet MS" panose="020B0603020202020204" pitchFamily="34" charset="0"/>
              </a:rPr>
              <a:t> ITALIE – TUNISIE 2014-2020</a:t>
            </a:r>
          </a:p>
        </p:txBody>
      </p:sp>
      <p:sp>
        <p:nvSpPr>
          <p:cNvPr id="6" name="Espace réservé du contenu 2"/>
          <p:cNvSpPr txBox="1">
            <a:spLocks/>
          </p:cNvSpPr>
          <p:nvPr/>
        </p:nvSpPr>
        <p:spPr>
          <a:xfrm>
            <a:off x="0" y="2141090"/>
            <a:ext cx="12192000" cy="3324907"/>
          </a:xfrm>
          <a:prstGeom prst="rect">
            <a:avLst/>
          </a:prstGeom>
          <a:noFill/>
          <a:ln>
            <a:solidFill>
              <a:schemeClr val="accent5"/>
            </a:solidFill>
          </a:ln>
        </p:spPr>
        <p:style>
          <a:lnRef idx="2">
            <a:schemeClr val="accent6"/>
          </a:lnRef>
          <a:fillRef idx="1">
            <a:schemeClr val="lt1"/>
          </a:fillRef>
          <a:effectRef idx="0">
            <a:schemeClr val="accent6"/>
          </a:effectRef>
          <a:fontRef idx="minor">
            <a:schemeClr val="dk1"/>
          </a:fontRef>
        </p:style>
        <p:txBody>
          <a:bodyPr/>
          <a:lstStyle>
            <a:lvl1pPr marL="228600" indent="-228600" algn="l" defTabSz="914400" rtl="0" eaLnBrk="1" latinLnBrk="0" hangingPunct="1">
              <a:lnSpc>
                <a:spcPct val="90000"/>
              </a:lnSpc>
              <a:spcBef>
                <a:spcPts val="1000"/>
              </a:spcBef>
              <a:buFont typeface="Arial"/>
              <a:buChar char="•"/>
              <a:defRPr sz="2800" kern="1200">
                <a:solidFill>
                  <a:schemeClr val="dk1"/>
                </a:solidFill>
                <a:latin typeface="+mn-lt"/>
                <a:ea typeface="+mn-ea"/>
                <a:cs typeface="+mn-cs"/>
              </a:defRPr>
            </a:lvl1pPr>
            <a:lvl2pPr marL="457200" indent="0" algn="l" defTabSz="914400" rtl="0" eaLnBrk="1" latinLnBrk="0" hangingPunct="1">
              <a:lnSpc>
                <a:spcPct val="90000"/>
              </a:lnSpc>
              <a:spcBef>
                <a:spcPts val="500"/>
              </a:spcBef>
              <a:buFont typeface="Arial"/>
              <a:buNone/>
              <a:defRPr sz="2400" kern="1200">
                <a:solidFill>
                  <a:schemeClr val="dk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dk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dk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dk1"/>
                </a:solidFill>
                <a:latin typeface="+mn-lt"/>
                <a:ea typeface="+mn-ea"/>
                <a:cs typeface="+mn-cs"/>
              </a:defRPr>
            </a:lvl9pPr>
          </a:lstStyle>
          <a:p>
            <a:pPr marL="720725" indent="-534988" algn="just">
              <a:buClr>
                <a:schemeClr val="accent5"/>
              </a:buClr>
              <a:buFont typeface="Wingdings" panose="05000000000000000000" pitchFamily="2" charset="2"/>
              <a:buChar char="q"/>
            </a:pPr>
            <a:r>
              <a:rPr lang="fr-FR" sz="2400" b="1" dirty="0">
                <a:solidFill>
                  <a:schemeClr val="bg2">
                    <a:lumMod val="25000"/>
                  </a:schemeClr>
                </a:solidFill>
                <a:latin typeface="Arial Narrow" panose="020B0606020202030204" pitchFamily="34" charset="0"/>
              </a:rPr>
              <a:t>Suite à la signature du contrat de subvention et la convention de partenariat, les intéressés (bénéficiaire principal ou partenaire) lancent la procédure de sélection des auditeurs selon les règles et les procédures du programme,</a:t>
            </a:r>
          </a:p>
          <a:p>
            <a:pPr marL="720725" indent="-534988" algn="just">
              <a:buClr>
                <a:schemeClr val="accent5"/>
              </a:buClr>
              <a:buFont typeface="Wingdings" panose="05000000000000000000" pitchFamily="2" charset="2"/>
              <a:buChar char="q"/>
            </a:pPr>
            <a:r>
              <a:rPr lang="fr-FR" sz="2400" b="1" dirty="0">
                <a:solidFill>
                  <a:schemeClr val="bg2">
                    <a:lumMod val="25000"/>
                  </a:schemeClr>
                </a:solidFill>
                <a:latin typeface="Arial Narrow" panose="020B0606020202030204" pitchFamily="34" charset="0"/>
              </a:rPr>
              <a:t>Le BP ou le partenaire est tenu d’informer le PCC du choix de l’auditeur. Le PCC valide la procédure de sélection de l’auditeur effectuée par le bénéficiaire principal ou le partenaire, et vérifie l’inscription de l’auditeur choisi sur la longue liste.</a:t>
            </a:r>
          </a:p>
          <a:p>
            <a:pPr marL="720725" indent="-534988" algn="just">
              <a:buClr>
                <a:schemeClr val="accent5"/>
              </a:buClr>
              <a:buFont typeface="Wingdings" panose="05000000000000000000" pitchFamily="2" charset="2"/>
              <a:buChar char="q"/>
            </a:pPr>
            <a:r>
              <a:rPr lang="fr-FR" sz="2400" b="1" dirty="0">
                <a:solidFill>
                  <a:schemeClr val="bg2">
                    <a:lumMod val="25000"/>
                  </a:schemeClr>
                </a:solidFill>
                <a:latin typeface="Arial Narrow" panose="020B0606020202030204" pitchFamily="34" charset="0"/>
              </a:rPr>
              <a:t>Validation du contrat d’audit et signature dudit contrat après validation de l’AG/STC.</a:t>
            </a:r>
          </a:p>
        </p:txBody>
      </p:sp>
      <p:pic>
        <p:nvPicPr>
          <p:cNvPr id="1028" name="Picture 4" descr="icône List All Participants en PNG, ICO ou ICNS | Icônes vectorielles  gratuit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70411" y="4769163"/>
            <a:ext cx="752789" cy="6417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06584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0" y="260648"/>
            <a:ext cx="12192000"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algn="ctr"/>
            <a:r>
              <a:rPr lang="it-IT" sz="3200" b="1" dirty="0">
                <a:solidFill>
                  <a:schemeClr val="bg1"/>
                </a:solidFill>
                <a:latin typeface="Trebuchet MS" panose="020B0603020202020204" pitchFamily="34" charset="0"/>
              </a:rPr>
              <a:t>PROGRAMME IEV DE COOPERATION TRANSFRONTALIERE</a:t>
            </a:r>
          </a:p>
          <a:p>
            <a:pPr algn="ctr"/>
            <a:r>
              <a:rPr lang="it-IT" sz="3200" b="1" dirty="0">
                <a:solidFill>
                  <a:schemeClr val="bg1"/>
                </a:solidFill>
                <a:latin typeface="Trebuchet MS" panose="020B0603020202020204" pitchFamily="34" charset="0"/>
              </a:rPr>
              <a:t> ITALIE – TUNISIE 2014-2020</a:t>
            </a:r>
          </a:p>
        </p:txBody>
      </p:sp>
      <p:sp>
        <p:nvSpPr>
          <p:cNvPr id="5" name="AutoShape 2" descr="Détective - Icônes sécurité gratuite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pic>
        <p:nvPicPr>
          <p:cNvPr id="6" name="Image 5"/>
          <p:cNvPicPr>
            <a:picLocks noChangeAspect="1"/>
          </p:cNvPicPr>
          <p:nvPr/>
        </p:nvPicPr>
        <p:blipFill>
          <a:blip r:embed="rId2"/>
          <a:stretch>
            <a:fillRect/>
          </a:stretch>
        </p:blipFill>
        <p:spPr>
          <a:xfrm>
            <a:off x="450320" y="2658417"/>
            <a:ext cx="2147359" cy="2143125"/>
          </a:xfrm>
          <a:prstGeom prst="rect">
            <a:avLst/>
          </a:prstGeom>
        </p:spPr>
      </p:pic>
      <p:sp>
        <p:nvSpPr>
          <p:cNvPr id="8" name="Rectangle à coins arrondis 7"/>
          <p:cNvSpPr/>
          <p:nvPr/>
        </p:nvSpPr>
        <p:spPr>
          <a:xfrm>
            <a:off x="2878666" y="2612183"/>
            <a:ext cx="8508999" cy="2457106"/>
          </a:xfrm>
          <a:prstGeom prst="roundRect">
            <a:avLst/>
          </a:prstGeom>
          <a:solidFill>
            <a:schemeClr val="bg1"/>
          </a:solidFill>
          <a:ln w="76200">
            <a:solidFill>
              <a:schemeClr val="accent6"/>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600" b="1" i="1" dirty="0">
                <a:ln w="0"/>
                <a:solidFill>
                  <a:schemeClr val="bg2">
                    <a:lumMod val="25000"/>
                  </a:schemeClr>
                </a:solidFill>
                <a:effectLst>
                  <a:outerShdw blurRad="50800" dist="38100" dir="18900000" algn="bl" rotWithShape="0">
                    <a:prstClr val="black">
                      <a:alpha val="40000"/>
                    </a:prstClr>
                  </a:outerShdw>
                </a:effectLst>
                <a:latin typeface="Arial Narrow" panose="020B0606020202030204" pitchFamily="34" charset="0"/>
              </a:rPr>
              <a:t>Retard considérable dans la mise en œuvre des activités des Projets    </a:t>
            </a:r>
          </a:p>
        </p:txBody>
      </p:sp>
      <p:pic>
        <p:nvPicPr>
          <p:cNvPr id="1030" name="Picture 6" descr="Attention Icon - - Attention Icon Png, Transparent Png , Transparent Png  Image - PNGite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1267" y="3877733"/>
            <a:ext cx="1049865" cy="1016943"/>
          </a:xfrm>
          <a:prstGeom prst="rect">
            <a:avLst/>
          </a:prstGeom>
          <a:noFill/>
          <a:extLst>
            <a:ext uri="{909E8E84-426E-40DD-AFC4-6F175D3DCCD1}">
              <a14:hiddenFill xmlns:a14="http://schemas.microsoft.com/office/drawing/2010/main">
                <a:solidFill>
                  <a:srgbClr val="FFFFFF"/>
                </a:solidFill>
              </a14:hiddenFill>
            </a:ext>
          </a:extLst>
        </p:spPr>
      </p:pic>
      <p:sp>
        <p:nvSpPr>
          <p:cNvPr id="10" name="Titre 9"/>
          <p:cNvSpPr>
            <a:spLocks noGrp="1"/>
          </p:cNvSpPr>
          <p:nvPr>
            <p:ph type="ctrTitle"/>
          </p:nvPr>
        </p:nvSpPr>
        <p:spPr>
          <a:xfrm>
            <a:off x="0" y="1477110"/>
            <a:ext cx="12192000" cy="482320"/>
          </a:xfrm>
          <a:solidFill>
            <a:schemeClr val="accent5"/>
          </a:solidFill>
        </p:spPr>
        <p:txBody>
          <a:bodyPr/>
          <a:lstStyle/>
          <a:p>
            <a:pPr algn="l"/>
            <a:r>
              <a:rPr lang="fr-FR" sz="3200" b="1" dirty="0">
                <a:solidFill>
                  <a:schemeClr val="bg2">
                    <a:lumMod val="25000"/>
                  </a:schemeClr>
                </a:solidFill>
                <a:latin typeface="Arial Narrow" panose="020B0606020202030204" pitchFamily="34" charset="0"/>
              </a:rPr>
              <a:t>  </a:t>
            </a:r>
            <a:r>
              <a:rPr lang="fr-FR" sz="2800" b="1" dirty="0">
                <a:solidFill>
                  <a:schemeClr val="bg2">
                    <a:lumMod val="25000"/>
                  </a:schemeClr>
                </a:solidFill>
                <a:latin typeface="Arial Narrow" panose="020B0606020202030204" pitchFamily="34" charset="0"/>
              </a:rPr>
              <a:t>5. Constat d’ordre général pour la mise en œuvre des projets</a:t>
            </a:r>
            <a:endParaRPr lang="fr-FR" sz="3200" b="1" dirty="0">
              <a:solidFill>
                <a:schemeClr val="bg2">
                  <a:lumMod val="25000"/>
                </a:schemeClr>
              </a:solidFill>
              <a:latin typeface="Arial Narrow" panose="020B0606020202030204" pitchFamily="34" charset="0"/>
            </a:endParaRPr>
          </a:p>
        </p:txBody>
      </p:sp>
    </p:spTree>
    <p:extLst>
      <p:ext uri="{BB962C8B-B14F-4D97-AF65-F5344CB8AC3E}">
        <p14:creationId xmlns:p14="http://schemas.microsoft.com/office/powerpoint/2010/main" val="352551218"/>
      </p:ext>
    </p:extLst>
  </p:cSld>
  <p:clrMapOvr>
    <a:masterClrMapping/>
  </p:clrMapOvr>
</p:sld>
</file>

<file path=ppt/theme/theme1.xml><?xml version="1.0" encoding="utf-8"?>
<a:theme xmlns:a="http://schemas.openxmlformats.org/drawingml/2006/main" name="Tema di Office">
  <a:themeElements>
    <a:clrScheme name="Elica">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5229</TotalTime>
  <Words>888</Words>
  <Application>Microsoft Macintosh PowerPoint</Application>
  <PresentationFormat>Widescreen</PresentationFormat>
  <Paragraphs>86</Paragraphs>
  <Slides>11</Slides>
  <Notes>0</Notes>
  <HiddenSlides>0</HiddenSlides>
  <MMClips>0</MMClips>
  <ScaleCrop>false</ScaleCrop>
  <HeadingPairs>
    <vt:vector size="6" baseType="variant">
      <vt:variant>
        <vt:lpstr>Caratteri utilizzati</vt:lpstr>
      </vt:variant>
      <vt:variant>
        <vt:i4>8</vt:i4>
      </vt:variant>
      <vt:variant>
        <vt:lpstr>Tema</vt:lpstr>
      </vt:variant>
      <vt:variant>
        <vt:i4>1</vt:i4>
      </vt:variant>
      <vt:variant>
        <vt:lpstr>Titoli diapositive</vt:lpstr>
      </vt:variant>
      <vt:variant>
        <vt:i4>11</vt:i4>
      </vt:variant>
    </vt:vector>
  </HeadingPairs>
  <TitlesOfParts>
    <vt:vector size="20" baseType="lpstr">
      <vt:lpstr>Arial</vt:lpstr>
      <vt:lpstr>Arial Narrow</vt:lpstr>
      <vt:lpstr>Calibri</vt:lpstr>
      <vt:lpstr>Calibri Light</vt:lpstr>
      <vt:lpstr>Century Gothic</vt:lpstr>
      <vt:lpstr>Courier New</vt:lpstr>
      <vt:lpstr>Trebuchet MS</vt:lpstr>
      <vt:lpstr>Wingdings</vt:lpstr>
      <vt:lpstr>Tema di Office</vt:lpstr>
      <vt:lpstr>Presentazione standard di PowerPoint</vt:lpstr>
      <vt:lpstr>Procédures de Gestion Financière du Projet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  5. Constat d’ordre général pour la mise en œuvre des projets</vt:lpstr>
      <vt:lpstr>  5. Constat d’ordre général pour la mise en œuvre des projets</vt:lpstr>
      <vt:lpstr>PROGRAMME IEV DE COOPERATION TRANSFRONTALIERE  ITALIE – TUNISIE 2014-2020</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Programme Italie Tunisie 2014-2020</dc:title>
  <dc:creator>Ced cdcTorina</dc:creator>
  <cp:lastModifiedBy>STC</cp:lastModifiedBy>
  <cp:revision>472</cp:revision>
  <dcterms:created xsi:type="dcterms:W3CDTF">2017-01-12T20:26:07Z</dcterms:created>
  <dcterms:modified xsi:type="dcterms:W3CDTF">2023-03-04T14:40:45Z</dcterms:modified>
</cp:coreProperties>
</file>