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29"/>
  </p:notesMasterIdLst>
  <p:sldIdLst>
    <p:sldId id="350" r:id="rId2"/>
    <p:sldId id="710" r:id="rId3"/>
    <p:sldId id="711" r:id="rId4"/>
    <p:sldId id="712" r:id="rId5"/>
    <p:sldId id="713" r:id="rId6"/>
    <p:sldId id="625" r:id="rId7"/>
    <p:sldId id="660" r:id="rId8"/>
    <p:sldId id="607" r:id="rId9"/>
    <p:sldId id="603" r:id="rId10"/>
    <p:sldId id="662" r:id="rId11"/>
    <p:sldId id="608" r:id="rId12"/>
    <p:sldId id="604" r:id="rId13"/>
    <p:sldId id="658" r:id="rId14"/>
    <p:sldId id="709" r:id="rId15"/>
    <p:sldId id="612" r:id="rId16"/>
    <p:sldId id="701" r:id="rId17"/>
    <p:sldId id="659" r:id="rId18"/>
    <p:sldId id="609" r:id="rId19"/>
    <p:sldId id="606" r:id="rId20"/>
    <p:sldId id="664" r:id="rId21"/>
    <p:sldId id="610" r:id="rId22"/>
    <p:sldId id="702" r:id="rId23"/>
    <p:sldId id="665" r:id="rId24"/>
    <p:sldId id="703" r:id="rId25"/>
    <p:sldId id="704" r:id="rId26"/>
    <p:sldId id="707" r:id="rId27"/>
    <p:sldId id="476"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393"/>
    <a:srgbClr val="FC96DF"/>
    <a:srgbClr val="FAA6F6"/>
    <a:srgbClr val="CDDC3A"/>
    <a:srgbClr val="F0CA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73" autoAdjust="0"/>
    <p:restoredTop sz="96024" autoAdjust="0"/>
  </p:normalViewPr>
  <p:slideViewPr>
    <p:cSldViewPr snapToGrid="0" snapToObjects="1">
      <p:cViewPr varScale="1">
        <p:scale>
          <a:sx n="70" d="100"/>
          <a:sy n="70"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524B5-9864-2C4D-BBE6-C5CFA4C8B653}" type="doc">
      <dgm:prSet loTypeId="urn:microsoft.com/office/officeart/2005/8/layout/lProcess1" loCatId="" qsTypeId="urn:microsoft.com/office/officeart/2005/8/quickstyle/simple1" qsCatId="simple" csTypeId="urn:microsoft.com/office/officeart/2005/8/colors/accent1_2" csCatId="accent1" phldr="1"/>
      <dgm:spPr/>
      <dgm:t>
        <a:bodyPr/>
        <a:lstStyle/>
        <a:p>
          <a:endParaRPr lang="it-IT"/>
        </a:p>
      </dgm:t>
    </dgm:pt>
    <dgm:pt modelId="{B2C0D2BD-5BFF-AA48-B6B0-111C2F53DA96}">
      <dgm:prSet phldrT="[Testo]"/>
      <dgm:spPr/>
      <dgm:t>
        <a:bodyPr/>
        <a:lstStyle/>
        <a:p>
          <a:r>
            <a:rPr lang="it-IT" dirty="0" err="1"/>
            <a:t>Pièces</a:t>
          </a:r>
          <a:r>
            <a:rPr lang="it-IT" dirty="0"/>
            <a:t> </a:t>
          </a:r>
          <a:r>
            <a:rPr lang="it-IT" dirty="0" err="1"/>
            <a:t>justificatives</a:t>
          </a:r>
          <a:r>
            <a:rPr lang="it-IT" dirty="0"/>
            <a:t> - </a:t>
          </a:r>
          <a:r>
            <a:rPr lang="it-IT" dirty="0" err="1"/>
            <a:t>Dépenses</a:t>
          </a:r>
          <a:endParaRPr lang="it-IT" dirty="0"/>
        </a:p>
      </dgm:t>
    </dgm:pt>
    <dgm:pt modelId="{6F4BB93B-E2FA-3147-94A5-D572E72F57A8}" type="parTrans" cxnId="{A406BC60-EB37-5E4D-847D-F4925E3F5CFC}">
      <dgm:prSet/>
      <dgm:spPr/>
      <dgm:t>
        <a:bodyPr/>
        <a:lstStyle/>
        <a:p>
          <a:endParaRPr lang="it-IT"/>
        </a:p>
      </dgm:t>
    </dgm:pt>
    <dgm:pt modelId="{1062A7B1-315E-5644-B95C-8096A321FE54}" type="sibTrans" cxnId="{A406BC60-EB37-5E4D-847D-F4925E3F5CFC}">
      <dgm:prSet/>
      <dgm:spPr/>
      <dgm:t>
        <a:bodyPr/>
        <a:lstStyle/>
        <a:p>
          <a:endParaRPr lang="it-IT"/>
        </a:p>
      </dgm:t>
    </dgm:pt>
    <dgm:pt modelId="{9E6A8099-F2DC-034F-A55D-B74651CD01FC}">
      <dgm:prSet phldrT="[Testo]" custT="1"/>
      <dgm:spPr/>
      <dgm:t>
        <a:bodyPr/>
        <a:lstStyle/>
        <a:p>
          <a:r>
            <a:rPr lang="it-IT" sz="2000" dirty="0" err="1">
              <a:solidFill>
                <a:schemeClr val="accent1"/>
              </a:solidFill>
            </a:rPr>
            <a:t>Factures</a:t>
          </a:r>
          <a:r>
            <a:rPr lang="it-IT" sz="2000" dirty="0">
              <a:solidFill>
                <a:schemeClr val="accent1"/>
              </a:solidFill>
            </a:rPr>
            <a:t> </a:t>
          </a:r>
          <a:r>
            <a:rPr lang="it-IT" sz="2000" dirty="0" err="1">
              <a:solidFill>
                <a:schemeClr val="accent1"/>
              </a:solidFill>
            </a:rPr>
            <a:t>ou</a:t>
          </a:r>
          <a:r>
            <a:rPr lang="it-IT" sz="2000" dirty="0">
              <a:solidFill>
                <a:schemeClr val="accent1"/>
              </a:solidFill>
            </a:rPr>
            <a:t> </a:t>
          </a:r>
          <a:r>
            <a:rPr lang="it-IT" sz="2000" dirty="0" err="1">
              <a:solidFill>
                <a:schemeClr val="accent1"/>
              </a:solidFill>
            </a:rPr>
            <a:t>reçus</a:t>
          </a:r>
          <a:r>
            <a:rPr lang="it-IT" sz="2000" dirty="0">
              <a:solidFill>
                <a:schemeClr val="accent1"/>
              </a:solidFill>
            </a:rPr>
            <a:t>
</a:t>
          </a:r>
          <a:r>
            <a:rPr lang="it-IT" sz="2000" dirty="0" err="1">
              <a:solidFill>
                <a:schemeClr val="accent1"/>
              </a:solidFill>
            </a:rPr>
            <a:t>Documents</a:t>
          </a:r>
          <a:r>
            <a:rPr lang="it-IT" sz="2000" dirty="0">
              <a:solidFill>
                <a:schemeClr val="accent1"/>
              </a:solidFill>
            </a:rPr>
            <a:t> </a:t>
          </a:r>
          <a:r>
            <a:rPr lang="it-IT" sz="2000" dirty="0" err="1">
              <a:solidFill>
                <a:schemeClr val="accent1"/>
              </a:solidFill>
            </a:rPr>
            <a:t>comptables</a:t>
          </a:r>
          <a:r>
            <a:rPr lang="it-IT" sz="2000" dirty="0">
              <a:solidFill>
                <a:schemeClr val="accent1"/>
              </a:solidFill>
            </a:rPr>
            <a:t> </a:t>
          </a:r>
          <a:r>
            <a:rPr lang="it-IT" sz="2000" dirty="0" err="1">
              <a:solidFill>
                <a:schemeClr val="accent1"/>
              </a:solidFill>
            </a:rPr>
            <a:t>équivalents</a:t>
          </a:r>
          <a:endParaRPr lang="it-IT" sz="2000" dirty="0">
            <a:solidFill>
              <a:schemeClr val="accent1"/>
            </a:solidFill>
          </a:endParaRPr>
        </a:p>
      </dgm:t>
    </dgm:pt>
    <dgm:pt modelId="{CA19B924-F17D-7B4D-8DE0-9ABFD57D5E34}" type="parTrans" cxnId="{C44AA2BA-C84A-9642-AB76-BAE0719ED40C}">
      <dgm:prSet/>
      <dgm:spPr/>
      <dgm:t>
        <a:bodyPr/>
        <a:lstStyle/>
        <a:p>
          <a:endParaRPr lang="it-IT"/>
        </a:p>
      </dgm:t>
    </dgm:pt>
    <dgm:pt modelId="{ADF11890-E2BC-E44F-9761-A9FF0B71D153}" type="sibTrans" cxnId="{C44AA2BA-C84A-9642-AB76-BAE0719ED40C}">
      <dgm:prSet/>
      <dgm:spPr/>
      <dgm:t>
        <a:bodyPr/>
        <a:lstStyle/>
        <a:p>
          <a:endParaRPr lang="it-IT"/>
        </a:p>
      </dgm:t>
    </dgm:pt>
    <dgm:pt modelId="{B7A287C1-9153-3E4B-A8E2-6778355A3839}">
      <dgm:prSet phldrT="[Testo]"/>
      <dgm:spPr/>
      <dgm:t>
        <a:bodyPr/>
        <a:lstStyle/>
        <a:p>
          <a:r>
            <a:rPr lang="it-IT" dirty="0" err="1"/>
            <a:t>Pièces</a:t>
          </a:r>
          <a:r>
            <a:rPr lang="it-IT" dirty="0"/>
            <a:t> </a:t>
          </a:r>
          <a:r>
            <a:rPr lang="it-IT" dirty="0" err="1"/>
            <a:t>justificatives</a:t>
          </a:r>
          <a:r>
            <a:rPr lang="it-IT" dirty="0"/>
            <a:t> - </a:t>
          </a:r>
          <a:r>
            <a:rPr lang="it-IT" dirty="0" err="1"/>
            <a:t>Paiements</a:t>
          </a:r>
          <a:endParaRPr lang="it-IT" dirty="0"/>
        </a:p>
      </dgm:t>
    </dgm:pt>
    <dgm:pt modelId="{A7F71C66-9CCA-E740-A152-6F226A62D88F}" type="parTrans" cxnId="{24EAE772-2065-8D44-8039-6BB9E8E8A689}">
      <dgm:prSet/>
      <dgm:spPr/>
      <dgm:t>
        <a:bodyPr/>
        <a:lstStyle/>
        <a:p>
          <a:endParaRPr lang="it-IT"/>
        </a:p>
      </dgm:t>
    </dgm:pt>
    <dgm:pt modelId="{18A4FDE5-7209-C34D-BD05-AE8BA6B4A13E}" type="sibTrans" cxnId="{24EAE772-2065-8D44-8039-6BB9E8E8A689}">
      <dgm:prSet/>
      <dgm:spPr/>
      <dgm:t>
        <a:bodyPr/>
        <a:lstStyle/>
        <a:p>
          <a:endParaRPr lang="it-IT"/>
        </a:p>
      </dgm:t>
    </dgm:pt>
    <dgm:pt modelId="{F22470A0-B874-6340-A6DC-0A6E9BB680AB}">
      <dgm:prSet custT="1"/>
      <dgm:spPr/>
      <dgm:t>
        <a:bodyPr/>
        <a:lstStyle/>
        <a:p>
          <a:r>
            <a:rPr lang="it-IT" sz="20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gm:t>
    </dgm:pt>
    <dgm:pt modelId="{CD35C0CD-66B2-A941-BDC1-96D340FF8954}" type="parTrans" cxnId="{BE16707E-C4A9-7746-85C3-F795747083AE}">
      <dgm:prSet/>
      <dgm:spPr/>
      <dgm:t>
        <a:bodyPr/>
        <a:lstStyle/>
        <a:p>
          <a:endParaRPr lang="it-IT"/>
        </a:p>
      </dgm:t>
    </dgm:pt>
    <dgm:pt modelId="{32FE721E-3DE4-E34F-9B03-8F5AC880D2BF}" type="sibTrans" cxnId="{BE16707E-C4A9-7746-85C3-F795747083AE}">
      <dgm:prSet/>
      <dgm:spPr/>
      <dgm:t>
        <a:bodyPr/>
        <a:lstStyle/>
        <a:p>
          <a:endParaRPr lang="it-IT"/>
        </a:p>
      </dgm:t>
    </dgm:pt>
    <dgm:pt modelId="{D2E820A3-D3F7-B24B-8475-6028B43A88A4}" type="pres">
      <dgm:prSet presAssocID="{21B524B5-9864-2C4D-BBE6-C5CFA4C8B653}" presName="Name0" presStyleCnt="0">
        <dgm:presLayoutVars>
          <dgm:dir/>
          <dgm:animLvl val="lvl"/>
          <dgm:resizeHandles val="exact"/>
        </dgm:presLayoutVars>
      </dgm:prSet>
      <dgm:spPr/>
      <dgm:t>
        <a:bodyPr/>
        <a:lstStyle/>
        <a:p>
          <a:endParaRPr lang="it-IT"/>
        </a:p>
      </dgm:t>
    </dgm:pt>
    <dgm:pt modelId="{FD72A78D-1063-9B45-967E-0530C7ED98AF}" type="pres">
      <dgm:prSet presAssocID="{B2C0D2BD-5BFF-AA48-B6B0-111C2F53DA96}" presName="vertFlow" presStyleCnt="0"/>
      <dgm:spPr/>
    </dgm:pt>
    <dgm:pt modelId="{380DD376-BC7B-8A41-91BC-7CB809ACE9C8}" type="pres">
      <dgm:prSet presAssocID="{B2C0D2BD-5BFF-AA48-B6B0-111C2F53DA96}" presName="header" presStyleLbl="node1" presStyleIdx="0" presStyleCnt="2"/>
      <dgm:spPr/>
      <dgm:t>
        <a:bodyPr/>
        <a:lstStyle/>
        <a:p>
          <a:endParaRPr lang="it-IT"/>
        </a:p>
      </dgm:t>
    </dgm:pt>
    <dgm:pt modelId="{10B197BC-6651-2D49-9A64-18088BF2F0AA}" type="pres">
      <dgm:prSet presAssocID="{CA19B924-F17D-7B4D-8DE0-9ABFD57D5E34}" presName="parTrans" presStyleLbl="sibTrans2D1" presStyleIdx="0" presStyleCnt="2"/>
      <dgm:spPr/>
      <dgm:t>
        <a:bodyPr/>
        <a:lstStyle/>
        <a:p>
          <a:endParaRPr lang="it-IT"/>
        </a:p>
      </dgm:t>
    </dgm:pt>
    <dgm:pt modelId="{916AAD3B-9B32-8E46-877E-7B9D45F7D929}" type="pres">
      <dgm:prSet presAssocID="{9E6A8099-F2DC-034F-A55D-B74651CD01FC}" presName="child" presStyleLbl="alignAccFollowNode1" presStyleIdx="0" presStyleCnt="2" custScaleY="157062" custLinFactNeighborX="137" custLinFactNeighborY="34843">
        <dgm:presLayoutVars>
          <dgm:chMax val="0"/>
          <dgm:bulletEnabled val="1"/>
        </dgm:presLayoutVars>
      </dgm:prSet>
      <dgm:spPr/>
      <dgm:t>
        <a:bodyPr/>
        <a:lstStyle/>
        <a:p>
          <a:endParaRPr lang="it-IT"/>
        </a:p>
      </dgm:t>
    </dgm:pt>
    <dgm:pt modelId="{224F6F8A-829F-B349-821F-449B57B88F78}" type="pres">
      <dgm:prSet presAssocID="{B2C0D2BD-5BFF-AA48-B6B0-111C2F53DA96}" presName="hSp" presStyleCnt="0"/>
      <dgm:spPr/>
    </dgm:pt>
    <dgm:pt modelId="{049721EA-3354-3545-AE86-6A7C5E74C3ED}" type="pres">
      <dgm:prSet presAssocID="{B7A287C1-9153-3E4B-A8E2-6778355A3839}" presName="vertFlow" presStyleCnt="0"/>
      <dgm:spPr/>
    </dgm:pt>
    <dgm:pt modelId="{DD556251-7160-CE44-B765-CCE7362FAF73}" type="pres">
      <dgm:prSet presAssocID="{B7A287C1-9153-3E4B-A8E2-6778355A3839}" presName="header" presStyleLbl="node1" presStyleIdx="1" presStyleCnt="2"/>
      <dgm:spPr/>
      <dgm:t>
        <a:bodyPr/>
        <a:lstStyle/>
        <a:p>
          <a:endParaRPr lang="it-IT"/>
        </a:p>
      </dgm:t>
    </dgm:pt>
    <dgm:pt modelId="{05548F29-7649-7C46-8A2E-979751CD61BA}" type="pres">
      <dgm:prSet presAssocID="{CD35C0CD-66B2-A941-BDC1-96D340FF8954}" presName="parTrans" presStyleLbl="sibTrans2D1" presStyleIdx="1" presStyleCnt="2"/>
      <dgm:spPr/>
      <dgm:t>
        <a:bodyPr/>
        <a:lstStyle/>
        <a:p>
          <a:endParaRPr lang="it-IT"/>
        </a:p>
      </dgm:t>
    </dgm:pt>
    <dgm:pt modelId="{EA47A336-A2B5-5443-9B78-1429570CB3BE}" type="pres">
      <dgm:prSet presAssocID="{F22470A0-B874-6340-A6DC-0A6E9BB680AB}" presName="child" presStyleLbl="alignAccFollowNode1" presStyleIdx="1" presStyleCnt="2" custScaleY="184171" custLinFactNeighborX="-674" custLinFactNeighborY="6408">
        <dgm:presLayoutVars>
          <dgm:chMax val="0"/>
          <dgm:bulletEnabled val="1"/>
        </dgm:presLayoutVars>
      </dgm:prSet>
      <dgm:spPr/>
      <dgm:t>
        <a:bodyPr/>
        <a:lstStyle/>
        <a:p>
          <a:endParaRPr lang="it-IT"/>
        </a:p>
      </dgm:t>
    </dgm:pt>
  </dgm:ptLst>
  <dgm:cxnLst>
    <dgm:cxn modelId="{70D898CF-43AA-4043-AEBD-C89526622128}" type="presOf" srcId="{CA19B924-F17D-7B4D-8DE0-9ABFD57D5E34}" destId="{10B197BC-6651-2D49-9A64-18088BF2F0AA}" srcOrd="0" destOrd="0" presId="urn:microsoft.com/office/officeart/2005/8/layout/lProcess1"/>
    <dgm:cxn modelId="{C44AA2BA-C84A-9642-AB76-BAE0719ED40C}" srcId="{B2C0D2BD-5BFF-AA48-B6B0-111C2F53DA96}" destId="{9E6A8099-F2DC-034F-A55D-B74651CD01FC}" srcOrd="0" destOrd="0" parTransId="{CA19B924-F17D-7B4D-8DE0-9ABFD57D5E34}" sibTransId="{ADF11890-E2BC-E44F-9761-A9FF0B71D153}"/>
    <dgm:cxn modelId="{7B023A20-C3C7-450D-B419-917866B60024}" type="presOf" srcId="{B7A287C1-9153-3E4B-A8E2-6778355A3839}" destId="{DD556251-7160-CE44-B765-CCE7362FAF73}" srcOrd="0" destOrd="0" presId="urn:microsoft.com/office/officeart/2005/8/layout/lProcess1"/>
    <dgm:cxn modelId="{BE16707E-C4A9-7746-85C3-F795747083AE}" srcId="{B7A287C1-9153-3E4B-A8E2-6778355A3839}" destId="{F22470A0-B874-6340-A6DC-0A6E9BB680AB}" srcOrd="0" destOrd="0" parTransId="{CD35C0CD-66B2-A941-BDC1-96D340FF8954}" sibTransId="{32FE721E-3DE4-E34F-9B03-8F5AC880D2BF}"/>
    <dgm:cxn modelId="{4431A8BA-2B12-4699-AB50-6B9CC8E9268F}" type="presOf" srcId="{9E6A8099-F2DC-034F-A55D-B74651CD01FC}" destId="{916AAD3B-9B32-8E46-877E-7B9D45F7D929}" srcOrd="0" destOrd="0" presId="urn:microsoft.com/office/officeart/2005/8/layout/lProcess1"/>
    <dgm:cxn modelId="{5041853E-1826-4AAB-BDAC-0D7FD0A511BA}" type="presOf" srcId="{F22470A0-B874-6340-A6DC-0A6E9BB680AB}" destId="{EA47A336-A2B5-5443-9B78-1429570CB3BE}" srcOrd="0" destOrd="0" presId="urn:microsoft.com/office/officeart/2005/8/layout/lProcess1"/>
    <dgm:cxn modelId="{A406BC60-EB37-5E4D-847D-F4925E3F5CFC}" srcId="{21B524B5-9864-2C4D-BBE6-C5CFA4C8B653}" destId="{B2C0D2BD-5BFF-AA48-B6B0-111C2F53DA96}" srcOrd="0" destOrd="0" parTransId="{6F4BB93B-E2FA-3147-94A5-D572E72F57A8}" sibTransId="{1062A7B1-315E-5644-B95C-8096A321FE54}"/>
    <dgm:cxn modelId="{02EFEF80-FD72-4B7B-8F35-1BF92B397B63}" type="presOf" srcId="{21B524B5-9864-2C4D-BBE6-C5CFA4C8B653}" destId="{D2E820A3-D3F7-B24B-8475-6028B43A88A4}" srcOrd="0" destOrd="0" presId="urn:microsoft.com/office/officeart/2005/8/layout/lProcess1"/>
    <dgm:cxn modelId="{5450127A-CA2C-4F4A-A456-8BF1E92D1F82}" type="presOf" srcId="{CD35C0CD-66B2-A941-BDC1-96D340FF8954}" destId="{05548F29-7649-7C46-8A2E-979751CD61BA}" srcOrd="0" destOrd="0" presId="urn:microsoft.com/office/officeart/2005/8/layout/lProcess1"/>
    <dgm:cxn modelId="{ADAB5E45-0328-4EC3-8005-3368C04E93F7}" type="presOf" srcId="{B2C0D2BD-5BFF-AA48-B6B0-111C2F53DA96}" destId="{380DD376-BC7B-8A41-91BC-7CB809ACE9C8}" srcOrd="0" destOrd="0" presId="urn:microsoft.com/office/officeart/2005/8/layout/lProcess1"/>
    <dgm:cxn modelId="{24EAE772-2065-8D44-8039-6BB9E8E8A689}" srcId="{21B524B5-9864-2C4D-BBE6-C5CFA4C8B653}" destId="{B7A287C1-9153-3E4B-A8E2-6778355A3839}" srcOrd="1" destOrd="0" parTransId="{A7F71C66-9CCA-E740-A152-6F226A62D88F}" sibTransId="{18A4FDE5-7209-C34D-BD05-AE8BA6B4A13E}"/>
    <dgm:cxn modelId="{F82CA020-2313-4D45-8CCC-0A1898F01023}" type="presParOf" srcId="{D2E820A3-D3F7-B24B-8475-6028B43A88A4}" destId="{FD72A78D-1063-9B45-967E-0530C7ED98AF}" srcOrd="0" destOrd="0" presId="urn:microsoft.com/office/officeart/2005/8/layout/lProcess1"/>
    <dgm:cxn modelId="{7064B29B-E1C0-4EDA-A803-FE66E5FE7495}" type="presParOf" srcId="{FD72A78D-1063-9B45-967E-0530C7ED98AF}" destId="{380DD376-BC7B-8A41-91BC-7CB809ACE9C8}" srcOrd="0" destOrd="0" presId="urn:microsoft.com/office/officeart/2005/8/layout/lProcess1"/>
    <dgm:cxn modelId="{83ACD97E-3B13-44A1-9F32-F8322AF27BF4}" type="presParOf" srcId="{FD72A78D-1063-9B45-967E-0530C7ED98AF}" destId="{10B197BC-6651-2D49-9A64-18088BF2F0AA}" srcOrd="1" destOrd="0" presId="urn:microsoft.com/office/officeart/2005/8/layout/lProcess1"/>
    <dgm:cxn modelId="{2F70D972-8087-4FDF-940B-40D4A40E5016}" type="presParOf" srcId="{FD72A78D-1063-9B45-967E-0530C7ED98AF}" destId="{916AAD3B-9B32-8E46-877E-7B9D45F7D929}" srcOrd="2" destOrd="0" presId="urn:microsoft.com/office/officeart/2005/8/layout/lProcess1"/>
    <dgm:cxn modelId="{DCAF7000-F27C-4908-8639-564B9FD2D5A9}" type="presParOf" srcId="{D2E820A3-D3F7-B24B-8475-6028B43A88A4}" destId="{224F6F8A-829F-B349-821F-449B57B88F78}" srcOrd="1" destOrd="0" presId="urn:microsoft.com/office/officeart/2005/8/layout/lProcess1"/>
    <dgm:cxn modelId="{CC989093-211B-46EE-8970-A1AC8DB6A795}" type="presParOf" srcId="{D2E820A3-D3F7-B24B-8475-6028B43A88A4}" destId="{049721EA-3354-3545-AE86-6A7C5E74C3ED}" srcOrd="2" destOrd="0" presId="urn:microsoft.com/office/officeart/2005/8/layout/lProcess1"/>
    <dgm:cxn modelId="{52C014E4-B922-40D7-81A3-89A0ADE6576B}" type="presParOf" srcId="{049721EA-3354-3545-AE86-6A7C5E74C3ED}" destId="{DD556251-7160-CE44-B765-CCE7362FAF73}" srcOrd="0" destOrd="0" presId="urn:microsoft.com/office/officeart/2005/8/layout/lProcess1"/>
    <dgm:cxn modelId="{AC3D6B73-852E-47E5-907D-7538FC82E870}" type="presParOf" srcId="{049721EA-3354-3545-AE86-6A7C5E74C3ED}" destId="{05548F29-7649-7C46-8A2E-979751CD61BA}" srcOrd="1" destOrd="0" presId="urn:microsoft.com/office/officeart/2005/8/layout/lProcess1"/>
    <dgm:cxn modelId="{415A1B39-3649-49EF-921C-77208AAA4733}" type="presParOf" srcId="{049721EA-3354-3545-AE86-6A7C5E74C3ED}" destId="{EA47A336-A2B5-5443-9B78-1429570CB3BE}"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668821-5002-5243-80C5-6083AD8D3145}"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fr-FR"/>
        </a:p>
      </dgm:t>
    </dgm:pt>
    <dgm:pt modelId="{022F5C7C-21C4-B246-94D6-9E10D8E5B901}">
      <dgm:prSet/>
      <dgm:spPr/>
      <dgm:t>
        <a:bodyPr/>
        <a:lstStyle/>
        <a:p>
          <a:pPr rtl="0"/>
          <a:r>
            <a:rPr lang="fr-FR" dirty="0"/>
            <a:t>LE BUDGET </a:t>
          </a:r>
        </a:p>
      </dgm:t>
    </dgm:pt>
    <dgm:pt modelId="{CD631F76-3A3F-2E4B-82C1-F6ADD198B815}" type="sibTrans" cxnId="{C7595A2E-976F-1B4A-B352-1FD6D94C7D3F}">
      <dgm:prSet/>
      <dgm:spPr/>
      <dgm:t>
        <a:bodyPr/>
        <a:lstStyle/>
        <a:p>
          <a:endParaRPr lang="fr-FR"/>
        </a:p>
      </dgm:t>
    </dgm:pt>
    <dgm:pt modelId="{DD1649F8-FC1C-CC44-BD6F-736F9CB349DF}" type="parTrans" cxnId="{C7595A2E-976F-1B4A-B352-1FD6D94C7D3F}">
      <dgm:prSet/>
      <dgm:spPr/>
      <dgm:t>
        <a:bodyPr/>
        <a:lstStyle/>
        <a:p>
          <a:endParaRPr lang="fr-FR"/>
        </a:p>
      </dgm:t>
    </dgm:pt>
    <dgm:pt modelId="{26FD8081-CAA6-FD47-B1BF-C71A4C0C5F57}" type="pres">
      <dgm:prSet presAssocID="{5C668821-5002-5243-80C5-6083AD8D3145}" presName="Name0" presStyleCnt="0">
        <dgm:presLayoutVars>
          <dgm:chPref val="1"/>
          <dgm:dir/>
          <dgm:animOne val="branch"/>
          <dgm:animLvl val="lvl"/>
          <dgm:resizeHandles/>
        </dgm:presLayoutVars>
      </dgm:prSet>
      <dgm:spPr/>
      <dgm:t>
        <a:bodyPr/>
        <a:lstStyle/>
        <a:p>
          <a:endParaRPr lang="it-IT"/>
        </a:p>
      </dgm:t>
    </dgm:pt>
    <dgm:pt modelId="{7EAE6F2E-BF56-014F-BCAD-9E5B6C586C23}" type="pres">
      <dgm:prSet presAssocID="{022F5C7C-21C4-B246-94D6-9E10D8E5B901}" presName="vertOne" presStyleCnt="0"/>
      <dgm:spPr/>
    </dgm:pt>
    <dgm:pt modelId="{422CB589-80B4-BB43-88E0-C92215627AD5}" type="pres">
      <dgm:prSet presAssocID="{022F5C7C-21C4-B246-94D6-9E10D8E5B901}" presName="txOne" presStyleLbl="node0" presStyleIdx="0" presStyleCnt="1" custLinFactNeighborY="-1832">
        <dgm:presLayoutVars>
          <dgm:chPref val="3"/>
        </dgm:presLayoutVars>
      </dgm:prSet>
      <dgm:spPr/>
      <dgm:t>
        <a:bodyPr/>
        <a:lstStyle/>
        <a:p>
          <a:endParaRPr lang="it-IT"/>
        </a:p>
      </dgm:t>
    </dgm:pt>
    <dgm:pt modelId="{E63B485D-AC3D-804C-827A-49645B48DF78}" type="pres">
      <dgm:prSet presAssocID="{022F5C7C-21C4-B246-94D6-9E10D8E5B901}" presName="horzOne" presStyleCnt="0"/>
      <dgm:spPr/>
    </dgm:pt>
  </dgm:ptLst>
  <dgm:cxnLst>
    <dgm:cxn modelId="{71D40C0C-17CA-CC4B-B7AA-943245248D40}" type="presOf" srcId="{022F5C7C-21C4-B246-94D6-9E10D8E5B901}" destId="{422CB589-80B4-BB43-88E0-C92215627AD5}" srcOrd="0" destOrd="0" presId="urn:microsoft.com/office/officeart/2005/8/layout/hierarchy4"/>
    <dgm:cxn modelId="{C8B96FF9-49D4-6247-8125-DAA63FBBAEC8}" type="presOf" srcId="{5C668821-5002-5243-80C5-6083AD8D3145}" destId="{26FD8081-CAA6-FD47-B1BF-C71A4C0C5F57}" srcOrd="0" destOrd="0" presId="urn:microsoft.com/office/officeart/2005/8/layout/hierarchy4"/>
    <dgm:cxn modelId="{C7595A2E-976F-1B4A-B352-1FD6D94C7D3F}" srcId="{5C668821-5002-5243-80C5-6083AD8D3145}" destId="{022F5C7C-21C4-B246-94D6-9E10D8E5B901}" srcOrd="0" destOrd="0" parTransId="{DD1649F8-FC1C-CC44-BD6F-736F9CB349DF}" sibTransId="{CD631F76-3A3F-2E4B-82C1-F6ADD198B815}"/>
    <dgm:cxn modelId="{E052F417-DFEC-0849-954D-D93855446109}" type="presParOf" srcId="{26FD8081-CAA6-FD47-B1BF-C71A4C0C5F57}" destId="{7EAE6F2E-BF56-014F-BCAD-9E5B6C586C23}" srcOrd="0" destOrd="0" presId="urn:microsoft.com/office/officeart/2005/8/layout/hierarchy4"/>
    <dgm:cxn modelId="{A9FD67E4-EEAE-6B49-B821-25AEF58A4F09}" type="presParOf" srcId="{7EAE6F2E-BF56-014F-BCAD-9E5B6C586C23}" destId="{422CB589-80B4-BB43-88E0-C92215627AD5}" srcOrd="0" destOrd="0" presId="urn:microsoft.com/office/officeart/2005/8/layout/hierarchy4"/>
    <dgm:cxn modelId="{AF46376B-BCE2-3A4B-A9B8-4103F38ECBAE}" type="presParOf" srcId="{7EAE6F2E-BF56-014F-BCAD-9E5B6C586C23}" destId="{E63B485D-AC3D-804C-827A-49645B48DF7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601D66-CDC9-324F-95C3-A8D22A3894E0}" type="doc">
      <dgm:prSet loTypeId="urn:microsoft.com/office/officeart/2005/8/layout/hierarchy4" loCatId="" qsTypeId="urn:microsoft.com/office/officeart/2005/8/quickstyle/simple1" qsCatId="simple" csTypeId="urn:microsoft.com/office/officeart/2005/8/colors/accent1_2" csCatId="accent1"/>
      <dgm:spPr/>
      <dgm:t>
        <a:bodyPr/>
        <a:lstStyle/>
        <a:p>
          <a:endParaRPr lang="fr-FR"/>
        </a:p>
      </dgm:t>
    </dgm:pt>
    <dgm:pt modelId="{C62BC1FC-D13C-D348-8767-EB6882C80095}">
      <dgm:prSet/>
      <dgm:spPr/>
      <dgm:t>
        <a:bodyPr/>
        <a:lstStyle/>
        <a:p>
          <a:pPr rtl="0"/>
          <a:r>
            <a:rPr lang="fr-FR" dirty="0"/>
            <a:t>COÛTS DIRECTS </a:t>
          </a:r>
        </a:p>
      </dgm:t>
    </dgm:pt>
    <dgm:pt modelId="{3FF504F0-1D4D-BA44-9C59-8BB5BED48D99}" type="parTrans" cxnId="{B3ACD9F4-8BE7-8041-A159-95F133C1B01D}">
      <dgm:prSet/>
      <dgm:spPr/>
      <dgm:t>
        <a:bodyPr/>
        <a:lstStyle/>
        <a:p>
          <a:endParaRPr lang="fr-FR"/>
        </a:p>
      </dgm:t>
    </dgm:pt>
    <dgm:pt modelId="{8A59FB85-04D9-724F-B6E7-75A4F7D48B56}" type="sibTrans" cxnId="{B3ACD9F4-8BE7-8041-A159-95F133C1B01D}">
      <dgm:prSet/>
      <dgm:spPr/>
      <dgm:t>
        <a:bodyPr/>
        <a:lstStyle/>
        <a:p>
          <a:endParaRPr lang="fr-FR"/>
        </a:p>
      </dgm:t>
    </dgm:pt>
    <dgm:pt modelId="{39867883-EED7-DB40-A73E-4DD5DA3E832A}" type="pres">
      <dgm:prSet presAssocID="{7D601D66-CDC9-324F-95C3-A8D22A3894E0}" presName="Name0" presStyleCnt="0">
        <dgm:presLayoutVars>
          <dgm:chPref val="1"/>
          <dgm:dir/>
          <dgm:animOne val="branch"/>
          <dgm:animLvl val="lvl"/>
          <dgm:resizeHandles/>
        </dgm:presLayoutVars>
      </dgm:prSet>
      <dgm:spPr/>
      <dgm:t>
        <a:bodyPr/>
        <a:lstStyle/>
        <a:p>
          <a:endParaRPr lang="it-IT"/>
        </a:p>
      </dgm:t>
    </dgm:pt>
    <dgm:pt modelId="{E839CD55-240B-5F49-AC6C-B286F164B60D}" type="pres">
      <dgm:prSet presAssocID="{C62BC1FC-D13C-D348-8767-EB6882C80095}" presName="vertOne" presStyleCnt="0"/>
      <dgm:spPr/>
    </dgm:pt>
    <dgm:pt modelId="{9A5E55B3-7F0B-D243-994A-4A200FE287FD}" type="pres">
      <dgm:prSet presAssocID="{C62BC1FC-D13C-D348-8767-EB6882C80095}" presName="txOne" presStyleLbl="node0" presStyleIdx="0" presStyleCnt="1" custLinFactNeighborY="-1619">
        <dgm:presLayoutVars>
          <dgm:chPref val="3"/>
        </dgm:presLayoutVars>
      </dgm:prSet>
      <dgm:spPr/>
      <dgm:t>
        <a:bodyPr/>
        <a:lstStyle/>
        <a:p>
          <a:endParaRPr lang="it-IT"/>
        </a:p>
      </dgm:t>
    </dgm:pt>
    <dgm:pt modelId="{B0088AE1-54B1-064C-97FD-A4B8937A8374}" type="pres">
      <dgm:prSet presAssocID="{C62BC1FC-D13C-D348-8767-EB6882C80095}" presName="horzOne" presStyleCnt="0"/>
      <dgm:spPr/>
    </dgm:pt>
  </dgm:ptLst>
  <dgm:cxnLst>
    <dgm:cxn modelId="{B3ACD9F4-8BE7-8041-A159-95F133C1B01D}" srcId="{7D601D66-CDC9-324F-95C3-A8D22A3894E0}" destId="{C62BC1FC-D13C-D348-8767-EB6882C80095}" srcOrd="0" destOrd="0" parTransId="{3FF504F0-1D4D-BA44-9C59-8BB5BED48D99}" sibTransId="{8A59FB85-04D9-724F-B6E7-75A4F7D48B56}"/>
    <dgm:cxn modelId="{2DB7070E-2FBC-1B47-8C82-7877E976AF29}" type="presOf" srcId="{7D601D66-CDC9-324F-95C3-A8D22A3894E0}" destId="{39867883-EED7-DB40-A73E-4DD5DA3E832A}" srcOrd="0" destOrd="0" presId="urn:microsoft.com/office/officeart/2005/8/layout/hierarchy4"/>
    <dgm:cxn modelId="{0C7B07A0-702E-5046-83F1-1E4EB25954A4}" type="presOf" srcId="{C62BC1FC-D13C-D348-8767-EB6882C80095}" destId="{9A5E55B3-7F0B-D243-994A-4A200FE287FD}" srcOrd="0" destOrd="0" presId="urn:microsoft.com/office/officeart/2005/8/layout/hierarchy4"/>
    <dgm:cxn modelId="{7ED16E3D-6FEA-3F41-9532-E8405DFDD903}" type="presParOf" srcId="{39867883-EED7-DB40-A73E-4DD5DA3E832A}" destId="{E839CD55-240B-5F49-AC6C-B286F164B60D}" srcOrd="0" destOrd="0" presId="urn:microsoft.com/office/officeart/2005/8/layout/hierarchy4"/>
    <dgm:cxn modelId="{017A712D-779B-674A-A97E-CBB67BA9DEC1}" type="presParOf" srcId="{E839CD55-240B-5F49-AC6C-B286F164B60D}" destId="{9A5E55B3-7F0B-D243-994A-4A200FE287FD}" srcOrd="0" destOrd="0" presId="urn:microsoft.com/office/officeart/2005/8/layout/hierarchy4"/>
    <dgm:cxn modelId="{2B6308CF-C868-3748-9EA8-11DFBBBFC60B}" type="presParOf" srcId="{E839CD55-240B-5F49-AC6C-B286F164B60D}" destId="{B0088AE1-54B1-064C-97FD-A4B8937A8374}"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F44A1C-1878-6741-A564-2BE721877F5A}"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fr-FR"/>
        </a:p>
      </dgm:t>
    </dgm:pt>
    <dgm:pt modelId="{22EA27BC-20C0-4740-9C81-0ED4ECF548EF}">
      <dgm:prSet/>
      <dgm:spPr/>
      <dgm:t>
        <a:bodyPr/>
        <a:lstStyle/>
        <a:p>
          <a:pPr rtl="0"/>
          <a:r>
            <a:rPr lang="fr-FR" dirty="0"/>
            <a:t>COÛTS INDIRECTS </a:t>
          </a:r>
        </a:p>
      </dgm:t>
    </dgm:pt>
    <dgm:pt modelId="{DB10F9BF-C02C-D148-8928-5B502B5AE424}" type="parTrans" cxnId="{3BBC91D3-C6AE-A34D-86BE-A0ED30EFB744}">
      <dgm:prSet/>
      <dgm:spPr/>
      <dgm:t>
        <a:bodyPr/>
        <a:lstStyle/>
        <a:p>
          <a:endParaRPr lang="fr-FR"/>
        </a:p>
      </dgm:t>
    </dgm:pt>
    <dgm:pt modelId="{4D501D7C-388C-254F-951E-260EA5E5958F}" type="sibTrans" cxnId="{3BBC91D3-C6AE-A34D-86BE-A0ED30EFB744}">
      <dgm:prSet/>
      <dgm:spPr/>
      <dgm:t>
        <a:bodyPr/>
        <a:lstStyle/>
        <a:p>
          <a:endParaRPr lang="fr-FR"/>
        </a:p>
      </dgm:t>
    </dgm:pt>
    <dgm:pt modelId="{BCE32B37-175F-2D4C-81B6-7472495B57DA}" type="pres">
      <dgm:prSet presAssocID="{26F44A1C-1878-6741-A564-2BE721877F5A}" presName="Name0" presStyleCnt="0">
        <dgm:presLayoutVars>
          <dgm:chPref val="1"/>
          <dgm:dir/>
          <dgm:animOne val="branch"/>
          <dgm:animLvl val="lvl"/>
          <dgm:resizeHandles/>
        </dgm:presLayoutVars>
      </dgm:prSet>
      <dgm:spPr/>
      <dgm:t>
        <a:bodyPr/>
        <a:lstStyle/>
        <a:p>
          <a:endParaRPr lang="it-IT"/>
        </a:p>
      </dgm:t>
    </dgm:pt>
    <dgm:pt modelId="{1EFA94AE-1B9C-6940-A9D1-CC6C6293FC4A}" type="pres">
      <dgm:prSet presAssocID="{22EA27BC-20C0-4740-9C81-0ED4ECF548EF}" presName="vertOne" presStyleCnt="0"/>
      <dgm:spPr/>
    </dgm:pt>
    <dgm:pt modelId="{D3CA0F6E-C369-0B48-81C5-D4AA1D47C3C6}" type="pres">
      <dgm:prSet presAssocID="{22EA27BC-20C0-4740-9C81-0ED4ECF548EF}" presName="txOne" presStyleLbl="node0" presStyleIdx="0" presStyleCnt="1" custLinFactNeighborY="1781">
        <dgm:presLayoutVars>
          <dgm:chPref val="3"/>
        </dgm:presLayoutVars>
      </dgm:prSet>
      <dgm:spPr/>
      <dgm:t>
        <a:bodyPr/>
        <a:lstStyle/>
        <a:p>
          <a:endParaRPr lang="it-IT"/>
        </a:p>
      </dgm:t>
    </dgm:pt>
    <dgm:pt modelId="{7545EE9C-C6DE-714A-BC94-8A30CE7533C0}" type="pres">
      <dgm:prSet presAssocID="{22EA27BC-20C0-4740-9C81-0ED4ECF548EF}" presName="horzOne" presStyleCnt="0"/>
      <dgm:spPr/>
    </dgm:pt>
  </dgm:ptLst>
  <dgm:cxnLst>
    <dgm:cxn modelId="{3BBC91D3-C6AE-A34D-86BE-A0ED30EFB744}" srcId="{26F44A1C-1878-6741-A564-2BE721877F5A}" destId="{22EA27BC-20C0-4740-9C81-0ED4ECF548EF}" srcOrd="0" destOrd="0" parTransId="{DB10F9BF-C02C-D148-8928-5B502B5AE424}" sibTransId="{4D501D7C-388C-254F-951E-260EA5E5958F}"/>
    <dgm:cxn modelId="{D070DC4C-56AA-3143-B540-D06BAF9F6999}" type="presOf" srcId="{22EA27BC-20C0-4740-9C81-0ED4ECF548EF}" destId="{D3CA0F6E-C369-0B48-81C5-D4AA1D47C3C6}" srcOrd="0" destOrd="0" presId="urn:microsoft.com/office/officeart/2005/8/layout/hierarchy4"/>
    <dgm:cxn modelId="{F69E3A07-1FA2-9944-864E-A5BD1E0A8E19}" type="presOf" srcId="{26F44A1C-1878-6741-A564-2BE721877F5A}" destId="{BCE32B37-175F-2D4C-81B6-7472495B57DA}" srcOrd="0" destOrd="0" presId="urn:microsoft.com/office/officeart/2005/8/layout/hierarchy4"/>
    <dgm:cxn modelId="{326364BA-DCF7-684D-93DE-87587EF11634}" type="presParOf" srcId="{BCE32B37-175F-2D4C-81B6-7472495B57DA}" destId="{1EFA94AE-1B9C-6940-A9D1-CC6C6293FC4A}" srcOrd="0" destOrd="0" presId="urn:microsoft.com/office/officeart/2005/8/layout/hierarchy4"/>
    <dgm:cxn modelId="{8908679E-AC2F-ED44-8C89-3E08C5552BD0}" type="presParOf" srcId="{1EFA94AE-1B9C-6940-A9D1-CC6C6293FC4A}" destId="{D3CA0F6E-C369-0B48-81C5-D4AA1D47C3C6}" srcOrd="0" destOrd="0" presId="urn:microsoft.com/office/officeart/2005/8/layout/hierarchy4"/>
    <dgm:cxn modelId="{D3BEF69F-B3A3-6846-8970-ACA9B4F63A0D}" type="presParOf" srcId="{1EFA94AE-1B9C-6940-A9D1-CC6C6293FC4A}" destId="{7545EE9C-C6DE-714A-BC94-8A30CE7533C0}" srcOrd="1" destOrd="0" presId="urn:microsoft.com/office/officeart/2005/8/layout/hierarchy4"/>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D376-BC7B-8A41-91BC-7CB809ACE9C8}">
      <dsp:nvSpPr>
        <dsp:cNvPr id="0" name=""/>
        <dsp:cNvSpPr/>
      </dsp:nvSpPr>
      <dsp:spPr>
        <a:xfrm>
          <a:off x="1895"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it-IT" sz="3500" kern="1200" dirty="0" err="1"/>
            <a:t>Pièces</a:t>
          </a:r>
          <a:r>
            <a:rPr lang="it-IT" sz="3500" kern="1200" dirty="0"/>
            <a:t> </a:t>
          </a:r>
          <a:r>
            <a:rPr lang="it-IT" sz="3500" kern="1200" dirty="0" err="1"/>
            <a:t>justificatives</a:t>
          </a:r>
          <a:r>
            <a:rPr lang="it-IT" sz="3500" kern="1200" dirty="0"/>
            <a:t> - </a:t>
          </a:r>
          <a:r>
            <a:rPr lang="it-IT" sz="3500" kern="1200" dirty="0" err="1"/>
            <a:t>Dépenses</a:t>
          </a:r>
          <a:endParaRPr lang="it-IT" sz="3500" kern="1200" dirty="0"/>
        </a:p>
      </dsp:txBody>
      <dsp:txXfrm>
        <a:off x="35953" y="143265"/>
        <a:ext cx="4583255" cy="1094726"/>
      </dsp:txXfrm>
    </dsp:sp>
    <dsp:sp modelId="{10B197BC-6651-2D49-9A64-18088BF2F0AA}">
      <dsp:nvSpPr>
        <dsp:cNvPr id="0" name=""/>
        <dsp:cNvSpPr/>
      </dsp:nvSpPr>
      <dsp:spPr>
        <a:xfrm rot="5389279">
          <a:off x="2193048" y="1444703"/>
          <a:ext cx="274403"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6AAD3B-9B32-8E46-877E-7B9D45F7D929}">
      <dsp:nvSpPr>
        <dsp:cNvPr id="0" name=""/>
        <dsp:cNvSpPr/>
      </dsp:nvSpPr>
      <dsp:spPr>
        <a:xfrm>
          <a:off x="8267" y="1820854"/>
          <a:ext cx="4651371" cy="182638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err="1">
              <a:solidFill>
                <a:schemeClr val="accent1"/>
              </a:solidFill>
            </a:rPr>
            <a:t>Factures</a:t>
          </a:r>
          <a:r>
            <a:rPr lang="it-IT" sz="2000" kern="1200" dirty="0">
              <a:solidFill>
                <a:schemeClr val="accent1"/>
              </a:solidFill>
            </a:rPr>
            <a:t> </a:t>
          </a:r>
          <a:r>
            <a:rPr lang="it-IT" sz="2000" kern="1200" dirty="0" err="1">
              <a:solidFill>
                <a:schemeClr val="accent1"/>
              </a:solidFill>
            </a:rPr>
            <a:t>ou</a:t>
          </a:r>
          <a:r>
            <a:rPr lang="it-IT" sz="2000" kern="1200" dirty="0">
              <a:solidFill>
                <a:schemeClr val="accent1"/>
              </a:solidFill>
            </a:rPr>
            <a:t> </a:t>
          </a:r>
          <a:r>
            <a:rPr lang="it-IT" sz="2000" kern="1200" dirty="0" err="1">
              <a:solidFill>
                <a:schemeClr val="accent1"/>
              </a:solidFill>
            </a:rPr>
            <a:t>reçus</a:t>
          </a:r>
          <a:r>
            <a:rPr lang="it-IT" sz="2000" kern="1200" dirty="0">
              <a:solidFill>
                <a:schemeClr val="accent1"/>
              </a:solidFill>
            </a:rPr>
            <a:t>
</a:t>
          </a:r>
          <a:r>
            <a:rPr lang="it-IT" sz="2000" kern="1200" dirty="0" err="1">
              <a:solidFill>
                <a:schemeClr val="accent1"/>
              </a:solidFill>
            </a:rPr>
            <a:t>Documents</a:t>
          </a:r>
          <a:r>
            <a:rPr lang="it-IT" sz="2000" kern="1200" dirty="0">
              <a:solidFill>
                <a:schemeClr val="accent1"/>
              </a:solidFill>
            </a:rPr>
            <a:t> </a:t>
          </a:r>
          <a:r>
            <a:rPr lang="it-IT" sz="2000" kern="1200" dirty="0" err="1">
              <a:solidFill>
                <a:schemeClr val="accent1"/>
              </a:solidFill>
            </a:rPr>
            <a:t>comptables</a:t>
          </a:r>
          <a:r>
            <a:rPr lang="it-IT" sz="2000" kern="1200" dirty="0">
              <a:solidFill>
                <a:schemeClr val="accent1"/>
              </a:solidFill>
            </a:rPr>
            <a:t> </a:t>
          </a:r>
          <a:r>
            <a:rPr lang="it-IT" sz="2000" kern="1200" dirty="0" err="1">
              <a:solidFill>
                <a:schemeClr val="accent1"/>
              </a:solidFill>
            </a:rPr>
            <a:t>équivalents</a:t>
          </a:r>
          <a:endParaRPr lang="it-IT" sz="2000" kern="1200" dirty="0">
            <a:solidFill>
              <a:schemeClr val="accent1"/>
            </a:solidFill>
          </a:endParaRPr>
        </a:p>
      </dsp:txBody>
      <dsp:txXfrm>
        <a:off x="61760" y="1874347"/>
        <a:ext cx="4544385" cy="1719398"/>
      </dsp:txXfrm>
    </dsp:sp>
    <dsp:sp modelId="{DD556251-7160-CE44-B765-CCE7362FAF73}">
      <dsp:nvSpPr>
        <dsp:cNvPr id="0" name=""/>
        <dsp:cNvSpPr/>
      </dsp:nvSpPr>
      <dsp:spPr>
        <a:xfrm>
          <a:off x="5304459"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it-IT" sz="3500" kern="1200" dirty="0" err="1"/>
            <a:t>Pièces</a:t>
          </a:r>
          <a:r>
            <a:rPr lang="it-IT" sz="3500" kern="1200" dirty="0"/>
            <a:t> </a:t>
          </a:r>
          <a:r>
            <a:rPr lang="it-IT" sz="3500" kern="1200" dirty="0" err="1"/>
            <a:t>justificatives</a:t>
          </a:r>
          <a:r>
            <a:rPr lang="it-IT" sz="3500" kern="1200" dirty="0"/>
            <a:t> - </a:t>
          </a:r>
          <a:r>
            <a:rPr lang="it-IT" sz="3500" kern="1200" dirty="0" err="1"/>
            <a:t>Paiements</a:t>
          </a:r>
          <a:endParaRPr lang="it-IT" sz="3500" kern="1200" dirty="0"/>
        </a:p>
      </dsp:txBody>
      <dsp:txXfrm>
        <a:off x="5338517" y="143265"/>
        <a:ext cx="4583255" cy="1094726"/>
      </dsp:txXfrm>
    </dsp:sp>
    <dsp:sp modelId="{05548F29-7649-7C46-8A2E-979751CD61BA}">
      <dsp:nvSpPr>
        <dsp:cNvPr id="0" name=""/>
        <dsp:cNvSpPr/>
      </dsp:nvSpPr>
      <dsp:spPr>
        <a:xfrm rot="5451679">
          <a:off x="7509867" y="1386839"/>
          <a:ext cx="216562"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7A336-A2B5-5443-9B78-1429570CB3BE}">
      <dsp:nvSpPr>
        <dsp:cNvPr id="0" name=""/>
        <dsp:cNvSpPr/>
      </dsp:nvSpPr>
      <dsp:spPr>
        <a:xfrm>
          <a:off x="5273108" y="1705125"/>
          <a:ext cx="4651371" cy="2141619"/>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sp:txBody>
      <dsp:txXfrm>
        <a:off x="5335834" y="1767851"/>
        <a:ext cx="4525919" cy="20161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CB589-80B4-BB43-88E0-C92215627AD5}">
      <dsp:nvSpPr>
        <dsp:cNvPr id="0" name=""/>
        <dsp:cNvSpPr/>
      </dsp:nvSpPr>
      <dsp:spPr>
        <a:xfrm>
          <a:off x="0" y="0"/>
          <a:ext cx="3998374" cy="74524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fr-FR" sz="3200" kern="1200" dirty="0"/>
            <a:t>LE BUDGET </a:t>
          </a:r>
        </a:p>
      </dsp:txBody>
      <dsp:txXfrm>
        <a:off x="21827" y="21827"/>
        <a:ext cx="3954720" cy="7015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E55B3-7F0B-D243-994A-4A200FE287FD}">
      <dsp:nvSpPr>
        <dsp:cNvPr id="0" name=""/>
        <dsp:cNvSpPr/>
      </dsp:nvSpPr>
      <dsp:spPr>
        <a:xfrm>
          <a:off x="0" y="0"/>
          <a:ext cx="2977155" cy="8433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fr-FR" sz="3300" kern="1200" dirty="0"/>
            <a:t>COÛTS DIRECTS </a:t>
          </a:r>
        </a:p>
      </dsp:txBody>
      <dsp:txXfrm>
        <a:off x="24700" y="24700"/>
        <a:ext cx="2927755" cy="7939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CA0F6E-C369-0B48-81C5-D4AA1D47C3C6}">
      <dsp:nvSpPr>
        <dsp:cNvPr id="0" name=""/>
        <dsp:cNvSpPr/>
      </dsp:nvSpPr>
      <dsp:spPr>
        <a:xfrm>
          <a:off x="0" y="0"/>
          <a:ext cx="2977155" cy="76664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fr-FR" sz="2900" kern="1200" dirty="0"/>
            <a:t>COÛTS INDIRECTS </a:t>
          </a:r>
        </a:p>
      </dsp:txBody>
      <dsp:txXfrm>
        <a:off x="22454" y="22454"/>
        <a:ext cx="2932247" cy="72174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07/03/2023</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07/03/2023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ranslate.googleusercontent.com/translate_f#_ftn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diagramData" Target="../diagrams/data4.xml"/><Relationship Id="rId2" Type="http://schemas.openxmlformats.org/officeDocument/2006/relationships/diagramData" Target="../diagrams/data2.xml"/><Relationship Id="rId16" Type="http://schemas.microsoft.com/office/2007/relationships/diagramDrawing" Target="../diagrams/drawing4.xml"/><Relationship Id="rId1" Type="http://schemas.openxmlformats.org/officeDocument/2006/relationships/slideLayout" Target="../slideLayouts/slideLayout1.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318052" y="1700312"/>
            <a:ext cx="11799808" cy="3354765"/>
          </a:xfrm>
          <a:prstGeom prst="rect">
            <a:avLst/>
          </a:prstGeom>
          <a:noFill/>
        </p:spPr>
        <p:txBody>
          <a:bodyPr wrap="square" rtlCol="0">
            <a:spAutoFit/>
          </a:bodyPr>
          <a:lstStyle/>
          <a:p>
            <a:pPr algn="ctr">
              <a:spcAft>
                <a:spcPts val="0"/>
              </a:spcAft>
              <a:tabLst>
                <a:tab pos="4304030" algn="l"/>
              </a:tabLst>
            </a:pPr>
            <a:r>
              <a:rPr lang="fr-FR" sz="32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rPr>
              <a:t>RENCONTRE </a:t>
            </a: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TECHNIQUE AVEC LES BENEFICIAIRES PRINCIPAUX ET PARTENAIRES DES PROJETS</a:t>
            </a:r>
          </a:p>
          <a:p>
            <a:pPr algn="ctr">
              <a:spcAft>
                <a:spcPts val="0"/>
              </a:spcAft>
              <a:tabLst>
                <a:tab pos="4304030" algn="l"/>
              </a:tabLst>
            </a:pPr>
            <a:endParaRPr lang="it-IT" sz="24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32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procédures de gestion financière et de vérification de dépenses </a:t>
            </a:r>
            <a:endParaRPr lang="it-IT"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rPr>
              <a:t>6 mars 2023</a:t>
            </a: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asellaDiTesto 47"/>
          <p:cNvSpPr txBox="1"/>
          <p:nvPr/>
        </p:nvSpPr>
        <p:spPr>
          <a:xfrm>
            <a:off x="8714602" y="2784900"/>
            <a:ext cx="3024779" cy="2616101"/>
          </a:xfrm>
          <a:prstGeom prst="rect">
            <a:avLst/>
          </a:prstGeom>
          <a:noFill/>
        </p:spPr>
        <p:txBody>
          <a:bodyPr wrap="square" rtlCol="0">
            <a:spAutoFit/>
          </a:bodyPr>
          <a:lstStyle/>
          <a:p>
            <a:pPr algn="ctr"/>
            <a:r>
              <a:rPr lang="fr-FR" sz="1600" b="1" dirty="0">
                <a:solidFill>
                  <a:srgbClr val="FF0000"/>
                </a:solidFill>
              </a:rPr>
              <a:t>Les frais</a:t>
            </a:r>
          </a:p>
          <a:p>
            <a:pPr algn="just"/>
            <a:r>
              <a:rPr lang="fr-FR" sz="1600" b="1" dirty="0">
                <a:solidFill>
                  <a:srgbClr val="FF0000"/>
                </a:solidFill>
              </a:rPr>
              <a:t>de voyage et séjour des experts et des prestataires de services externe</a:t>
            </a:r>
            <a:r>
              <a:rPr lang="it-IT" sz="1600" b="1" dirty="0">
                <a:solidFill>
                  <a:srgbClr val="FF0000"/>
                </a:solidFill>
              </a:rPr>
              <a:t> </a:t>
            </a:r>
          </a:p>
          <a:p>
            <a:pPr algn="just"/>
            <a:endParaRPr lang="it-IT" sz="1600" dirty="0">
              <a:solidFill>
                <a:srgbClr val="FF0000"/>
              </a:solidFill>
            </a:endParaRPr>
          </a:p>
          <a:p>
            <a:pPr algn="just"/>
            <a:endParaRPr lang="it-IT" sz="1600" dirty="0">
              <a:solidFill>
                <a:srgbClr val="FF0000"/>
              </a:solidFill>
            </a:endParaRPr>
          </a:p>
          <a:p>
            <a:pPr algn="just"/>
            <a:endParaRPr lang="it-IT" sz="1600" dirty="0">
              <a:solidFill>
                <a:srgbClr val="FF0000"/>
              </a:solidFill>
            </a:endParaRPr>
          </a:p>
          <a:p>
            <a:pPr algn="just"/>
            <a:r>
              <a:rPr lang="fr-FR" sz="1600" b="1" dirty="0">
                <a:solidFill>
                  <a:srgbClr val="FF0000"/>
                </a:solidFill>
              </a:rPr>
              <a:t>CATÉGORIE 5 </a:t>
            </a:r>
            <a:r>
              <a:rPr lang="fr-FR" sz="1600" b="1" i="1" dirty="0">
                <a:solidFill>
                  <a:srgbClr val="FF0000"/>
                </a:solidFill>
              </a:rPr>
              <a:t>COÛTS DE SERVICE</a:t>
            </a:r>
          </a:p>
          <a:p>
            <a:pPr algn="just"/>
            <a:endParaRPr lang="fr-FR" dirty="0">
              <a:solidFill>
                <a:srgbClr val="FF0000"/>
              </a:solidFill>
            </a:endParaRPr>
          </a:p>
          <a:p>
            <a:endParaRPr lang="fr-FR" dirty="0"/>
          </a:p>
        </p:txBody>
      </p:sp>
      <p:sp>
        <p:nvSpPr>
          <p:cNvPr id="19" name="Callout con freccia destra 18"/>
          <p:cNvSpPr/>
          <p:nvPr/>
        </p:nvSpPr>
        <p:spPr>
          <a:xfrm>
            <a:off x="254002" y="1642590"/>
            <a:ext cx="2650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p:txBody>
      </p:sp>
      <p:sp>
        <p:nvSpPr>
          <p:cNvPr id="20" name="Callout con freccia destra 19"/>
          <p:cNvSpPr/>
          <p:nvPr/>
        </p:nvSpPr>
        <p:spPr>
          <a:xfrm>
            <a:off x="254002" y="298390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5" name="Rettangolo 24"/>
          <p:cNvSpPr/>
          <p:nvPr/>
        </p:nvSpPr>
        <p:spPr>
          <a:xfrm>
            <a:off x="3202110" y="2740426"/>
            <a:ext cx="5215252" cy="92333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r-FR" dirty="0">
                <a:solidFill>
                  <a:srgbClr val="000090"/>
                </a:solidFill>
              </a:rPr>
              <a:t>la participation du </a:t>
            </a:r>
            <a:r>
              <a:rPr lang="fr-FR" b="1" dirty="0">
                <a:solidFill>
                  <a:srgbClr val="000090"/>
                </a:solidFill>
              </a:rPr>
              <a:t>personnel interne </a:t>
            </a:r>
            <a:r>
              <a:rPr lang="fr-FR" dirty="0">
                <a:solidFill>
                  <a:srgbClr val="000090"/>
                </a:solidFill>
              </a:rPr>
              <a:t>à des réunions, </a:t>
            </a:r>
          </a:p>
          <a:p>
            <a:r>
              <a:rPr lang="fr-FR" dirty="0">
                <a:solidFill>
                  <a:srgbClr val="000090"/>
                </a:solidFill>
              </a:rPr>
              <a:t>des séminaires, des congrès et d'autres activités similaires</a:t>
            </a: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3" name="CasellaDiTesto 2"/>
          <p:cNvSpPr txBox="1"/>
          <p:nvPr/>
        </p:nvSpPr>
        <p:spPr>
          <a:xfrm>
            <a:off x="3027433" y="1450012"/>
            <a:ext cx="5241307" cy="923330"/>
          </a:xfrm>
          <a:prstGeom prst="rect">
            <a:avLst/>
          </a:prstGeom>
          <a:noFill/>
        </p:spPr>
        <p:txBody>
          <a:bodyPr wrap="square" rtlCol="0">
            <a:spAutoFit/>
          </a:bodyPr>
          <a:lstStyle/>
          <a:p>
            <a:pPr algn="just"/>
            <a:r>
              <a:rPr lang="fr-FR" dirty="0">
                <a:solidFill>
                  <a:srgbClr val="000090"/>
                </a:solidFill>
              </a:rPr>
              <a:t>Les frais </a:t>
            </a:r>
            <a:r>
              <a:rPr lang="fr-FR" dirty="0" smtClean="0">
                <a:solidFill>
                  <a:srgbClr val="000090"/>
                </a:solidFill>
              </a:rPr>
              <a:t>de </a:t>
            </a:r>
            <a:r>
              <a:rPr lang="fr-FR" dirty="0">
                <a:solidFill>
                  <a:srgbClr val="000090"/>
                </a:solidFill>
              </a:rPr>
              <a:t>voyage, les indemnités journalières et les indemnités pour la participation à des réunions, des séminaires, des congrès et d'autres activités similaires</a:t>
            </a:r>
          </a:p>
        </p:txBody>
      </p:sp>
      <p:sp>
        <p:nvSpPr>
          <p:cNvPr id="9" name="Rettangolo 8"/>
          <p:cNvSpPr/>
          <p:nvPr/>
        </p:nvSpPr>
        <p:spPr>
          <a:xfrm>
            <a:off x="2872357" y="5034365"/>
            <a:ext cx="5734157" cy="1200329"/>
          </a:xfrm>
          <a:prstGeom prst="rect">
            <a:avLst/>
          </a:prstGeom>
        </p:spPr>
        <p:txBody>
          <a:bodyPr wrap="square">
            <a:spAutoFit/>
          </a:bodyPr>
          <a:lstStyle/>
          <a:p>
            <a:pPr algn="just"/>
            <a:r>
              <a:rPr lang="fr-FR" dirty="0">
                <a:solidFill>
                  <a:srgbClr val="000090"/>
                </a:solidFill>
              </a:rPr>
              <a:t>Les frais de déplacement d’autres personnes pas directement  impliquées, invitées dans le cadre des activités du projet (les participants des partenaires associés) </a:t>
            </a:r>
          </a:p>
        </p:txBody>
      </p:sp>
      <p:sp>
        <p:nvSpPr>
          <p:cNvPr id="10" name="Rettangolo 9"/>
          <p:cNvSpPr/>
          <p:nvPr/>
        </p:nvSpPr>
        <p:spPr>
          <a:xfrm rot="5400000">
            <a:off x="6003666" y="2686937"/>
            <a:ext cx="184666" cy="1754327"/>
          </a:xfrm>
          <a:prstGeom prst="rect">
            <a:avLst/>
          </a:prstGeom>
          <a:noFill/>
        </p:spPr>
        <p:txBody>
          <a:bodyPr wrap="none" lIns="91440" tIns="45720" rIns="91440" bIns="45720">
            <a:spAutoFit/>
          </a:bodyPr>
          <a:lstStyle/>
          <a:p>
            <a:pPr algn="ct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Freccia destra 13"/>
          <p:cNvSpPr/>
          <p:nvPr/>
        </p:nvSpPr>
        <p:spPr>
          <a:xfrm rot="1856746">
            <a:off x="1864520" y="3904087"/>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7" name="Immagine 26"/>
          <p:cNvPicPr>
            <a:picLocks noChangeAspect="1"/>
          </p:cNvPicPr>
          <p:nvPr/>
        </p:nvPicPr>
        <p:blipFill>
          <a:blip r:embed="rId2"/>
          <a:stretch>
            <a:fillRect/>
          </a:stretch>
        </p:blipFill>
        <p:spPr>
          <a:xfrm>
            <a:off x="4677113" y="3405460"/>
            <a:ext cx="1628153" cy="1150239"/>
          </a:xfrm>
          <a:prstGeom prst="rect">
            <a:avLst/>
          </a:prstGeom>
        </p:spPr>
      </p:pic>
      <p:sp>
        <p:nvSpPr>
          <p:cNvPr id="30" name="Freccia giù 29"/>
          <p:cNvSpPr/>
          <p:nvPr/>
        </p:nvSpPr>
        <p:spPr>
          <a:xfrm>
            <a:off x="5188229" y="4605789"/>
            <a:ext cx="824172" cy="4285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CasellaDiTesto 55"/>
          <p:cNvSpPr txBox="1"/>
          <p:nvPr/>
        </p:nvSpPr>
        <p:spPr>
          <a:xfrm>
            <a:off x="9909710" y="5137847"/>
            <a:ext cx="1775627" cy="369332"/>
          </a:xfrm>
          <a:prstGeom prst="rect">
            <a:avLst/>
          </a:prstGeom>
          <a:noFill/>
        </p:spPr>
        <p:txBody>
          <a:bodyPr wrap="square" rtlCol="0">
            <a:spAutoFit/>
          </a:bodyPr>
          <a:lstStyle/>
          <a:p>
            <a:pPr algn="just"/>
            <a:endParaRPr lang="fr-FR" dirty="0">
              <a:solidFill>
                <a:srgbClr val="000090"/>
              </a:solidFill>
            </a:endParaRPr>
          </a:p>
        </p:txBody>
      </p:sp>
      <p:pic>
        <p:nvPicPr>
          <p:cNvPr id="58" name="Immagine 57"/>
          <p:cNvPicPr>
            <a:picLocks noChangeAspect="1"/>
          </p:cNvPicPr>
          <p:nvPr/>
        </p:nvPicPr>
        <p:blipFill>
          <a:blip r:embed="rId3"/>
          <a:stretch>
            <a:fillRect/>
          </a:stretch>
        </p:blipFill>
        <p:spPr>
          <a:xfrm>
            <a:off x="9455175" y="1450012"/>
            <a:ext cx="1680432" cy="1196760"/>
          </a:xfrm>
          <a:prstGeom prst="rect">
            <a:avLst/>
          </a:prstGeom>
        </p:spPr>
      </p:pic>
      <p:sp>
        <p:nvSpPr>
          <p:cNvPr id="60" name="Freccia giù 59"/>
          <p:cNvSpPr/>
          <p:nvPr/>
        </p:nvSpPr>
        <p:spPr>
          <a:xfrm>
            <a:off x="10002146" y="3836832"/>
            <a:ext cx="536443" cy="521097"/>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2" name="Rettangolo 61"/>
          <p:cNvSpPr/>
          <p:nvPr/>
        </p:nvSpPr>
        <p:spPr>
          <a:xfrm>
            <a:off x="8606514" y="2658591"/>
            <a:ext cx="3409842" cy="2245530"/>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ttangolo 62"/>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
        <p:nvSpPr>
          <p:cNvPr id="65" name="CasellaDiTesto 64"/>
          <p:cNvSpPr txBox="1"/>
          <p:nvPr/>
        </p:nvSpPr>
        <p:spPr>
          <a:xfrm>
            <a:off x="2431983" y="229668"/>
            <a:ext cx="7023192" cy="584776"/>
          </a:xfrm>
          <a:prstGeom prst="rect">
            <a:avLst/>
          </a:prstGeom>
          <a:noFill/>
        </p:spPr>
        <p:txBody>
          <a:bodyPr wrap="square" rtlCol="0">
            <a:spAutoFit/>
          </a:bodyPr>
          <a:lstStyle/>
          <a:p>
            <a:pPr algn="ctr"/>
            <a:r>
              <a:rPr lang="fr-FR" sz="3200" b="1" dirty="0">
                <a:solidFill>
                  <a:schemeClr val="bg1"/>
                </a:solidFill>
                <a:latin typeface="Trebuchet MS" panose="020B0603020202020204" pitchFamily="34" charset="0"/>
              </a:rPr>
              <a:t>2. FRAIS DE VOYAGE ET DE  SÉJOUR</a:t>
            </a:r>
          </a:p>
        </p:txBody>
      </p:sp>
      <p:sp>
        <p:nvSpPr>
          <p:cNvPr id="66" name="Rettangolo 65"/>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
        <p:nvSpPr>
          <p:cNvPr id="67" name="Rettangolo 66"/>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Tree>
    <p:extLst>
      <p:ext uri="{BB962C8B-B14F-4D97-AF65-F5344CB8AC3E}">
        <p14:creationId xmlns:p14="http://schemas.microsoft.com/office/powerpoint/2010/main" val="3388111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93039"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2. FRAIS DE VOYAGE ET DE SÉJOUR</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1730384715"/>
              </p:ext>
            </p:extLst>
          </p:nvPr>
        </p:nvGraphicFramePr>
        <p:xfrm>
          <a:off x="1230296" y="1454014"/>
          <a:ext cx="8479171" cy="4133985"/>
        </p:xfrm>
        <a:graphic>
          <a:graphicData uri="http://schemas.openxmlformats.org/drawingml/2006/table">
            <a:tbl>
              <a:tblPr firstRow="1" firstCol="1" bandRow="1"/>
              <a:tblGrid>
                <a:gridCol w="650789">
                  <a:extLst>
                    <a:ext uri="{9D8B030D-6E8A-4147-A177-3AD203B41FA5}">
                      <a16:colId xmlns:a16="http://schemas.microsoft.com/office/drawing/2014/main" val="20000"/>
                    </a:ext>
                  </a:extLst>
                </a:gridCol>
                <a:gridCol w="7828382">
                  <a:extLst>
                    <a:ext uri="{9D8B030D-6E8A-4147-A177-3AD203B41FA5}">
                      <a16:colId xmlns:a16="http://schemas.microsoft.com/office/drawing/2014/main" val="20001"/>
                    </a:ext>
                  </a:extLst>
                </a:gridCol>
              </a:tblGrid>
              <a:tr h="323209">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r>
                        <a:rPr lang="fr-FR" sz="800" b="1" kern="1600"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3810776">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autorisation de mission</a:t>
                      </a:r>
                      <a:r>
                        <a:rPr lang="fr-FR" sz="1200" dirty="0">
                          <a:solidFill>
                            <a:schemeClr val="accent1"/>
                          </a:solidFill>
                          <a:effectLst/>
                          <a:latin typeface="+mn-lt"/>
                          <a:ea typeface="Times New Roman" panose="02020603050405020304" pitchFamily="18" charset="0"/>
                          <a:cs typeface="Times New Roman" panose="02020603050405020304" pitchFamily="18" charset="0"/>
                        </a:rPr>
                        <a:t> qui doit contenir les informations qui suivent</a:t>
                      </a:r>
                      <a:r>
                        <a:rPr lang="fr-FR" sz="1200" kern="1200" dirty="0">
                          <a:solidFill>
                            <a:schemeClr val="accent1"/>
                          </a:solidFill>
                          <a:effectLst/>
                          <a:latin typeface="+mn-lt"/>
                          <a:ea typeface="Times New Roman" panose="02020603050405020304" pitchFamily="18" charset="0"/>
                          <a:cs typeface="Times New Roman" panose="02020603050405020304" pitchFamily="18" charset="0"/>
                        </a:rPr>
                        <a:t>: sujet autorisé, durée, destination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a:t>
                      </a:r>
                      <a:r>
                        <a:rPr lang="fr-FR" sz="1200" dirty="0">
                          <a:solidFill>
                            <a:schemeClr val="accent1"/>
                          </a:solidFill>
                          <a:effectLst/>
                          <a:latin typeface="+mn-lt"/>
                          <a:ea typeface="Times New Roman" panose="02020603050405020304" pitchFamily="18" charset="0"/>
                          <a:cs typeface="Times New Roman" panose="02020603050405020304" pitchFamily="18" charset="0"/>
                        </a:rPr>
                        <a:t> au nom de la personne autorisée, dans laquelle doivent être indiqués :</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nombre de nuitées, nombre de repas, ainsi que les prix unitaires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 de voyage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de la personne autorisée, billets d'avion et cartes d'embarquement et original des billets de transport ayant été oblitérés de manière appropriée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feuille de paie</a:t>
                      </a:r>
                      <a:r>
                        <a:rPr lang="fr-FR" sz="1200" dirty="0">
                          <a:solidFill>
                            <a:schemeClr val="accent1"/>
                          </a:solidFill>
                          <a:effectLst/>
                          <a:latin typeface="+mn-lt"/>
                          <a:ea typeface="Times New Roman" panose="02020603050405020304" pitchFamily="18" charset="0"/>
                          <a:cs typeface="Times New Roman" panose="02020603050405020304" pitchFamily="18" charset="0"/>
                        </a:rPr>
                        <a:t>, au cas où les dépenses relatives aux indemnités seraient incluses au sein du salaire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programme des travaux </a:t>
                      </a:r>
                      <a:r>
                        <a:rPr lang="fr-FR" sz="1200" dirty="0">
                          <a:solidFill>
                            <a:schemeClr val="accent1"/>
                          </a:solidFill>
                          <a:effectLst/>
                          <a:latin typeface="+mn-lt"/>
                          <a:ea typeface="Times New Roman" panose="02020603050405020304" pitchFamily="18" charset="0"/>
                          <a:cs typeface="Times New Roman" panose="02020603050405020304" pitchFamily="18" charset="0"/>
                        </a:rPr>
                        <a:t> ou lettre d’invitation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feuille des signatures </a:t>
                      </a:r>
                      <a:r>
                        <a:rPr lang="fr-FR" sz="1200" dirty="0">
                          <a:solidFill>
                            <a:schemeClr val="accent1"/>
                          </a:solidFill>
                          <a:effectLst/>
                          <a:latin typeface="+mn-lt"/>
                          <a:ea typeface="Times New Roman" panose="02020603050405020304" pitchFamily="18" charset="0"/>
                          <a:cs typeface="Times New Roman" panose="02020603050405020304" pitchFamily="18" charset="0"/>
                        </a:rPr>
                        <a:t>de la réunion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 de mission </a:t>
                      </a:r>
                      <a:r>
                        <a:rPr lang="fr-FR" sz="1200" dirty="0">
                          <a:solidFill>
                            <a:schemeClr val="accent1"/>
                          </a:solidFill>
                          <a:effectLst/>
                          <a:latin typeface="+mn-lt"/>
                          <a:ea typeface="Times New Roman" panose="02020603050405020304" pitchFamily="18" charset="0"/>
                          <a:cs typeface="Times New Roman" panose="02020603050405020304" pitchFamily="18" charset="0"/>
                        </a:rPr>
                        <a:t>avec l’indication de la date, le lieu et une description de l’objet de la mission et ses activités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En cas d'</a:t>
                      </a:r>
                      <a:r>
                        <a:rPr lang="fr-FR" sz="1200" b="1" dirty="0">
                          <a:solidFill>
                            <a:schemeClr val="accent1"/>
                          </a:solidFill>
                          <a:effectLst/>
                          <a:latin typeface="+mn-lt"/>
                          <a:ea typeface="Times New Roman" panose="02020603050405020304" pitchFamily="18" charset="0"/>
                          <a:cs typeface="Times New Roman" panose="02020603050405020304" pitchFamily="18" charset="0"/>
                        </a:rPr>
                        <a:t>utilisation</a:t>
                      </a:r>
                      <a:r>
                        <a:rPr lang="fr-FR" sz="1200" dirty="0">
                          <a:solidFill>
                            <a:schemeClr val="accent1"/>
                          </a:solidFill>
                          <a:effectLst/>
                          <a:latin typeface="+mn-lt"/>
                          <a:ea typeface="Times New Roman" panose="02020603050405020304" pitchFamily="18" charset="0"/>
                          <a:cs typeface="Times New Roman" panose="02020603050405020304" pitchFamily="18" charset="0"/>
                        </a:rPr>
                        <a:t>, dans le cas exceptionnels,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véhicule privé </a:t>
                      </a:r>
                      <a:r>
                        <a:rPr lang="fr-FR" sz="1200" dirty="0">
                          <a:solidFill>
                            <a:schemeClr val="accent1"/>
                          </a:solidFill>
                          <a:effectLst/>
                          <a:latin typeface="+mn-lt"/>
                          <a:ea typeface="Times New Roman" panose="02020603050405020304" pitchFamily="18" charset="0"/>
                          <a:cs typeface="Times New Roman" panose="02020603050405020304" pitchFamily="18" charset="0"/>
                        </a:rPr>
                        <a:t>: Déclaration d'impossibilité d’utiliser les transports publics correctement justifiée;</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l</a:t>
                      </a:r>
                      <a:r>
                        <a:rPr lang="fr-FR" sz="1200" dirty="0">
                          <a:solidFill>
                            <a:schemeClr val="accent1"/>
                          </a:solidFill>
                          <a:effectLst/>
                          <a:latin typeface="+mn-lt"/>
                          <a:ea typeface="Times New Roman" panose="02020603050405020304" pitchFamily="18" charset="0"/>
                          <a:cs typeface="Times New Roman" panose="02020603050405020304" pitchFamily="18" charset="0"/>
                        </a:rPr>
                        <a:t>e</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remboursement dû, doit être accompagné de l'autorisation d'utilisation signée par le responsable du Projet:</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certification concernant le</a:t>
                      </a:r>
                      <a:r>
                        <a:rPr lang="fr-FR" sz="1200" dirty="0">
                          <a:solidFill>
                            <a:schemeClr val="accent1"/>
                          </a:solidFill>
                          <a:effectLst/>
                          <a:latin typeface="+mn-lt"/>
                          <a:ea typeface="Times New Roman" panose="02020603050405020304" pitchFamily="18" charset="0"/>
                          <a:cs typeface="Times New Roman" panose="02020603050405020304" pitchFamily="18" charset="0"/>
                        </a:rPr>
                        <a:t> calcul de la distance journalière parcourue et le coût du carburant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quittancé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par l'Établissement bancaire caissier et/ou trésorier.</a:t>
                      </a:r>
                      <a:endParaRPr lang="it-IT" sz="1200" b="0" kern="1200" dirty="0">
                        <a:solidFill>
                          <a:schemeClr val="accent1"/>
                        </a:solidFill>
                        <a:effectLst/>
                        <a:latin typeface="+mn-lt"/>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1"/>
          <p:cNvSpPr>
            <a:spLocks noChangeArrowheads="1"/>
          </p:cNvSpPr>
          <p:nvPr/>
        </p:nvSpPr>
        <p:spPr bwMode="auto">
          <a:xfrm rot="16200000">
            <a:off x="-516281" y="3126645"/>
            <a:ext cx="4131734"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r>
              <a:rPr lang="fr-FR" sz="1100" dirty="0" bmk="_Toc400445979">
                <a:latin typeface="Calibri" panose="020F0502020204030204" pitchFamily="34" charset="0"/>
                <a:ea typeface="Times New Roman" panose="02020603050405020304" pitchFamily="18" charset="0"/>
                <a:cs typeface="Calibri" panose="020F0502020204030204" pitchFamily="34" charset="0"/>
              </a:rPr>
              <a:t>VOYAGES ET SEJOURS”</a:t>
            </a:r>
            <a:endParaRPr lang="en-GB" altLang="it-IT" sz="1100" dirty="0" bmk="_Toc400445979">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17" name="Stella a 5 punte 16"/>
          <p:cNvSpPr/>
          <p:nvPr/>
        </p:nvSpPr>
        <p:spPr>
          <a:xfrm>
            <a:off x="4563624" y="4563542"/>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Stella a 5 punte 17"/>
          <p:cNvSpPr/>
          <p:nvPr/>
        </p:nvSpPr>
        <p:spPr>
          <a:xfrm>
            <a:off x="4919225" y="4563542"/>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Stella a 5 punte 18"/>
          <p:cNvSpPr/>
          <p:nvPr/>
        </p:nvSpPr>
        <p:spPr>
          <a:xfrm>
            <a:off x="5291760"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Stella a 5 punte 19"/>
          <p:cNvSpPr/>
          <p:nvPr/>
        </p:nvSpPr>
        <p:spPr>
          <a:xfrm>
            <a:off x="5672760" y="4563542"/>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Stella a 5 punte 20"/>
          <p:cNvSpPr/>
          <p:nvPr/>
        </p:nvSpPr>
        <p:spPr>
          <a:xfrm>
            <a:off x="6002961"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Stella a 5 punte 21"/>
          <p:cNvSpPr/>
          <p:nvPr/>
        </p:nvSpPr>
        <p:spPr>
          <a:xfrm>
            <a:off x="6341639"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Stella a 5 punte 22"/>
          <p:cNvSpPr/>
          <p:nvPr/>
        </p:nvSpPr>
        <p:spPr>
          <a:xfrm>
            <a:off x="6646432"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Stella a 5 punte 23"/>
          <p:cNvSpPr/>
          <p:nvPr/>
        </p:nvSpPr>
        <p:spPr>
          <a:xfrm>
            <a:off x="6989223"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68643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Conseils pour l’éligibilité des dépenses : </a:t>
            </a:r>
          </a:p>
          <a:p>
            <a:pPr algn="ctr"/>
            <a:r>
              <a:rPr lang="fr-FR" sz="3200" b="1" dirty="0">
                <a:solidFill>
                  <a:schemeClr val="bg1"/>
                </a:solidFill>
                <a:latin typeface="Trebuchet MS" panose="020B0603020202020204" pitchFamily="34" charset="0"/>
              </a:rPr>
              <a:t>Voyages et séjours</a:t>
            </a:r>
          </a:p>
        </p:txBody>
      </p:sp>
      <p:sp>
        <p:nvSpPr>
          <p:cNvPr id="5" name="Rettangolo 4"/>
          <p:cNvSpPr/>
          <p:nvPr/>
        </p:nvSpPr>
        <p:spPr>
          <a:xfrm>
            <a:off x="0" y="1193157"/>
            <a:ext cx="12138595" cy="3993401"/>
          </a:xfrm>
          <a:prstGeom prst="rect">
            <a:avLst/>
          </a:prstGeom>
        </p:spPr>
        <p:txBody>
          <a:bodyPr wrap="square">
            <a:spAutoFit/>
          </a:bodyPr>
          <a:lstStyle/>
          <a:p>
            <a:pPr>
              <a:spcAft>
                <a:spcPts val="0"/>
              </a:spcAft>
            </a:pPr>
            <a:endParaRPr lang="fr-FR" sz="105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342900" lvl="0" indent="-342900">
              <a:spcAft>
                <a:spcPts val="0"/>
              </a:spcAft>
              <a:buFont typeface="Arial"/>
              <a:buChar char="•"/>
              <a:tabLst>
                <a:tab pos="457200" algn="l"/>
              </a:tabLst>
            </a:pPr>
            <a:endParaRPr lang="it-IT" sz="9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endParaRPr lang="fr-FR" dirty="0"/>
          </a:p>
          <a:p>
            <a:endParaRPr lang="fr-FR" dirty="0"/>
          </a:p>
          <a:p>
            <a:endParaRPr lang="fr-FR" dirty="0"/>
          </a:p>
          <a:p>
            <a:endParaRPr lang="fr-FR" dirty="0"/>
          </a:p>
          <a:p>
            <a:endParaRPr lang="fr-FR" dirty="0"/>
          </a:p>
          <a:p>
            <a:endParaRPr lang="fr-FR" dirty="0"/>
          </a:p>
          <a:p>
            <a:endParaRPr lang="fr-FR" dirty="0"/>
          </a:p>
          <a:p>
            <a:endParaRPr lang="it-IT" dirty="0">
              <a:latin typeface="Times New Roman" panose="02020603050405020304" pitchFamily="18" charset="0"/>
            </a:endParaRPr>
          </a:p>
          <a:p>
            <a:pPr marL="285750" indent="-285750">
              <a:buFont typeface="Arial" panose="020B0604020202020204" pitchFamily="34" charset="0"/>
              <a:buChar char="•"/>
            </a:pPr>
            <a:endParaRPr lang="it-IT" dirty="0">
              <a:latin typeface="Times New Roman" panose="02020603050405020304" pitchFamily="18" charset="0"/>
            </a:endParaRPr>
          </a:p>
          <a:p>
            <a:pPr marL="285750" indent="-285750">
              <a:buFont typeface="Arial" panose="020B0604020202020204" pitchFamily="34" charset="0"/>
              <a:buChar char="•"/>
            </a:pPr>
            <a:endParaRPr lang="it-IT" dirty="0"/>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16" name="Rettangolo arrotondato 15"/>
          <p:cNvSpPr/>
          <p:nvPr/>
        </p:nvSpPr>
        <p:spPr>
          <a:xfrm>
            <a:off x="4541679" y="4680506"/>
            <a:ext cx="7170605" cy="5859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Appuyés par des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preuves de remboursement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de la part de l’employeur</a:t>
            </a:r>
          </a:p>
        </p:txBody>
      </p:sp>
      <p:sp>
        <p:nvSpPr>
          <p:cNvPr id="18" name="Rettangolo arrotondato 17"/>
          <p:cNvSpPr/>
          <p:nvPr/>
        </p:nvSpPr>
        <p:spPr>
          <a:xfrm>
            <a:off x="50351" y="1573177"/>
            <a:ext cx="8076631" cy="6362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Déclarés comme des « coûts réels remboursés », « per diem », ou « indemnités journalières ».</a:t>
            </a:r>
          </a:p>
        </p:txBody>
      </p:sp>
      <p:sp>
        <p:nvSpPr>
          <p:cNvPr id="19" name="Rettangolo arrotondato 18"/>
          <p:cNvSpPr/>
          <p:nvPr/>
        </p:nvSpPr>
        <p:spPr>
          <a:xfrm>
            <a:off x="1060432" y="2682770"/>
            <a:ext cx="6519648" cy="7960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Ne dépasser pas ni les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couts normalement soutenus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conformément aux règles internes, ni les barèmes publiés par la CE</a:t>
            </a:r>
          </a:p>
        </p:txBody>
      </p:sp>
      <p:sp>
        <p:nvSpPr>
          <p:cNvPr id="20" name="Rettangolo arrotondato 19"/>
          <p:cNvSpPr/>
          <p:nvPr/>
        </p:nvSpPr>
        <p:spPr>
          <a:xfrm>
            <a:off x="345989" y="3860805"/>
            <a:ext cx="6530810" cy="66244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Appuyés par des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justificatifs de dépenses et de paiement détaillés</a:t>
            </a:r>
            <a:endPar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21" name="Rettangolo arrotondato 20"/>
          <p:cNvSpPr/>
          <p:nvPr/>
        </p:nvSpPr>
        <p:spPr>
          <a:xfrm>
            <a:off x="2971590" y="5636769"/>
            <a:ext cx="5922735" cy="664584"/>
          </a:xfrm>
          <a:prstGeom prst="roundRect">
            <a:avLst>
              <a:gd name="adj" fmla="val 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frais de voyage et de séjour des experts externes et prestataire de service sont compris dans la catégorie « Coûts des services »</a:t>
            </a:r>
            <a:endPar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3" name="Ovale 12"/>
          <p:cNvSpPr/>
          <p:nvPr/>
        </p:nvSpPr>
        <p:spPr>
          <a:xfrm>
            <a:off x="8640511" y="1765768"/>
            <a:ext cx="2934269" cy="219727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Clairement liés aux activités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et nécessaires à la mise en œuvre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du projet</a:t>
            </a:r>
          </a:p>
        </p:txBody>
      </p:sp>
    </p:spTree>
    <p:extLst>
      <p:ext uri="{BB962C8B-B14F-4D97-AF65-F5344CB8AC3E}">
        <p14:creationId xmlns:p14="http://schemas.microsoft.com/office/powerpoint/2010/main" val="2171245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3. LES INFRASTRUCTURES</a:t>
            </a:r>
          </a:p>
        </p:txBody>
      </p:sp>
      <p:sp>
        <p:nvSpPr>
          <p:cNvPr id="19" name="Callout con freccia destra 18"/>
          <p:cNvSpPr/>
          <p:nvPr/>
        </p:nvSpPr>
        <p:spPr>
          <a:xfrm>
            <a:off x="254002" y="1642590"/>
            <a:ext cx="2650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51079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3" name="CasellaDiTesto 2"/>
          <p:cNvSpPr txBox="1"/>
          <p:nvPr/>
        </p:nvSpPr>
        <p:spPr>
          <a:xfrm>
            <a:off x="3297653" y="1450012"/>
            <a:ext cx="5808755" cy="1754327"/>
          </a:xfrm>
          <a:prstGeom prst="rect">
            <a:avLst/>
          </a:prstGeom>
          <a:noFill/>
        </p:spPr>
        <p:txBody>
          <a:bodyPr wrap="square" rtlCol="0">
            <a:spAutoFit/>
          </a:bodyPr>
          <a:lstStyle/>
          <a:p>
            <a:r>
              <a:rPr lang="it-IT" dirty="0"/>
              <a:t> </a:t>
            </a:r>
            <a:r>
              <a:rPr lang="fr-FR" dirty="0">
                <a:solidFill>
                  <a:srgbClr val="000090"/>
                </a:solidFill>
              </a:rPr>
              <a:t>Coûts des petits investissements (par ex. : installations de petites centrales solaires, centres de traitement des </a:t>
            </a:r>
            <a:r>
              <a:rPr lang="fr-FR" dirty="0" err="1">
                <a:solidFill>
                  <a:srgbClr val="000090"/>
                </a:solidFill>
              </a:rPr>
              <a:t>déchets</a:t>
            </a:r>
            <a:r>
              <a:rPr lang="fr-FR" dirty="0">
                <a:solidFill>
                  <a:srgbClr val="000090"/>
                </a:solidFill>
              </a:rPr>
              <a:t>, etc.)</a:t>
            </a:r>
          </a:p>
          <a:p>
            <a:pPr indent="-285750">
              <a:buFont typeface="Wingdings" charset="2"/>
              <a:buChar char="ü"/>
            </a:pPr>
            <a:r>
              <a:rPr lang="fr-FR" dirty="0">
                <a:solidFill>
                  <a:srgbClr val="000090"/>
                </a:solidFill>
              </a:rPr>
              <a:t>Investissement ex novo</a:t>
            </a:r>
          </a:p>
          <a:p>
            <a:pPr indent="-285750">
              <a:buFont typeface="Wingdings" charset="2"/>
              <a:buChar char="ü"/>
            </a:pPr>
            <a:r>
              <a:rPr lang="fr-FR" dirty="0">
                <a:solidFill>
                  <a:srgbClr val="000090"/>
                </a:solidFill>
              </a:rPr>
              <a:t>Investissement déjà existent </a:t>
            </a:r>
          </a:p>
          <a:p>
            <a:endParaRPr lang="fr-FR" dirty="0"/>
          </a:p>
        </p:txBody>
      </p:sp>
      <p:sp>
        <p:nvSpPr>
          <p:cNvPr id="7" name="Rettangolo 6"/>
          <p:cNvSpPr/>
          <p:nvPr/>
        </p:nvSpPr>
        <p:spPr>
          <a:xfrm>
            <a:off x="3297653" y="3258506"/>
            <a:ext cx="6096000" cy="1754327"/>
          </a:xfrm>
          <a:prstGeom prst="rect">
            <a:avLst/>
          </a:prstGeom>
        </p:spPr>
        <p:txBody>
          <a:bodyPr>
            <a:spAutoFit/>
          </a:bodyPr>
          <a:lstStyle/>
          <a:p>
            <a:r>
              <a:rPr lang="fr-FR" dirty="0">
                <a:solidFill>
                  <a:srgbClr val="000090"/>
                </a:solidFill>
              </a:rPr>
              <a:t>Le respect des procédures de marchés conformément aux seuils  indiqués aux articles 52, 55 et 56 du Règlement d’exécution (UE) n.897/2014.</a:t>
            </a:r>
          </a:p>
          <a:p>
            <a:endParaRPr lang="it-IT" dirty="0">
              <a:solidFill>
                <a:srgbClr val="000090"/>
              </a:solidFill>
            </a:endParaRPr>
          </a:p>
          <a:p>
            <a:r>
              <a:rPr lang="fr-FR" dirty="0">
                <a:solidFill>
                  <a:srgbClr val="000090"/>
                </a:solidFill>
              </a:rPr>
              <a:t>Le respect des toutes les obligations dérivant des directives européennes en vigueur doit être strictement respectée </a:t>
            </a:r>
            <a:endParaRPr lang="it-IT" dirty="0">
              <a:solidFill>
                <a:srgbClr val="000090"/>
              </a:solidFill>
            </a:endParaRPr>
          </a:p>
        </p:txBody>
      </p:sp>
      <p:pic>
        <p:nvPicPr>
          <p:cNvPr id="3074" name="Picture 2" descr="L'Internet of Things per le infrastrutture di pubblica utilità. Come  accelerare lo sviluppo? - Il Portale dell'Internazionalizzazione - Fare  business all'Estero | Bl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3748" y="1831875"/>
            <a:ext cx="3193577" cy="1486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276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Autorisations</a:t>
            </a:r>
            <a:r>
              <a:rPr lang="it-IT" b="1" dirty="0">
                <a:solidFill>
                  <a:schemeClr val="bg1"/>
                </a:solidFill>
                <a:latin typeface="Trebuchet MS" panose="020B0603020202020204" pitchFamily="34" charset="0"/>
                <a:ea typeface="ＭＳ Ｐゴシック" charset="0"/>
                <a:cs typeface="Arial Unicode MS" charset="0"/>
              </a:rPr>
              <a:t> AG </a:t>
            </a:r>
          </a:p>
        </p:txBody>
      </p:sp>
      <p:sp>
        <p:nvSpPr>
          <p:cNvPr id="20" name="Rettangolo 19">
            <a:extLst>
              <a:ext uri="{FF2B5EF4-FFF2-40B4-BE49-F238E27FC236}">
                <a16:creationId xmlns:a16="http://schemas.microsoft.com/office/drawing/2014/main" id="{BF22C120-455C-8F65-8158-06700658EE9E}"/>
              </a:ext>
            </a:extLst>
          </p:cNvPr>
          <p:cNvSpPr/>
          <p:nvPr/>
        </p:nvSpPr>
        <p:spPr>
          <a:xfrm>
            <a:off x="2726574" y="1506847"/>
            <a:ext cx="6184670" cy="84983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2400" dirty="0">
                <a:solidFill>
                  <a:schemeClr val="bg1"/>
                </a:solidFill>
              </a:rPr>
              <a:t>Missions en dehors de la zone de coopération.</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3404062"/>
            <a:ext cx="8998147" cy="210670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dirty="0">
                <a:solidFill>
                  <a:schemeClr val="accent1"/>
                </a:solidFill>
              </a:rPr>
              <a:t>Les missions en dehors de la zone de coopération doivent être autorisées au préalable par le comité de pilotage et après par l’AG  par le biais d'une demande spécifique envoyée. </a:t>
            </a:r>
          </a:p>
          <a:p>
            <a:pPr algn="ctr"/>
            <a:endParaRPr lang="fr-FR" sz="2000" dirty="0">
              <a:solidFill>
                <a:schemeClr val="accent1"/>
              </a:solidFill>
            </a:endParaRPr>
          </a:p>
          <a:p>
            <a:pPr algn="ctr"/>
            <a:r>
              <a:rPr lang="fr-FR" sz="2000" b="1" dirty="0">
                <a:solidFill>
                  <a:srgbClr val="FF0000"/>
                </a:solidFill>
              </a:rPr>
              <a:t>Les dépenses ne sont pas éligibles si elles ne sont pas autorisées à l'avance</a:t>
            </a:r>
            <a:r>
              <a:rPr lang="fr-FR" sz="1400" b="1" dirty="0">
                <a:solidFill>
                  <a:srgbClr val="FF0000"/>
                </a:solidFill>
              </a:rPr>
              <a:t>.</a:t>
            </a:r>
          </a:p>
        </p:txBody>
      </p:sp>
      <p:sp>
        <p:nvSpPr>
          <p:cNvPr id="3" name="Freccia giù 2">
            <a:extLst>
              <a:ext uri="{FF2B5EF4-FFF2-40B4-BE49-F238E27FC236}">
                <a16:creationId xmlns:a16="http://schemas.microsoft.com/office/drawing/2014/main" id="{476BD344-3E83-9220-B756-C784FBCDA8BB}"/>
              </a:ext>
            </a:extLst>
          </p:cNvPr>
          <p:cNvSpPr/>
          <p:nvPr/>
        </p:nvSpPr>
        <p:spPr>
          <a:xfrm>
            <a:off x="5370022" y="2593571"/>
            <a:ext cx="864523" cy="510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30665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3. INFRASTRUCTURES</a:t>
            </a:r>
            <a:endParaRPr lang="it-IT" sz="3200" b="1" dirty="0">
              <a:solidFill>
                <a:schemeClr val="bg1"/>
              </a:solidFill>
              <a:latin typeface="Trebuchet MS" panose="020B0603020202020204" pitchFamily="34" charset="0"/>
            </a:endParaRP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1527365626"/>
              </p:ext>
            </p:extLst>
          </p:nvPr>
        </p:nvGraphicFramePr>
        <p:xfrm>
          <a:off x="1162241" y="1501402"/>
          <a:ext cx="8479171" cy="3970641"/>
        </p:xfrm>
        <a:graphic>
          <a:graphicData uri="http://schemas.openxmlformats.org/drawingml/2006/table">
            <a:tbl>
              <a:tblPr firstRow="1" firstCol="1" bandRow="1"/>
              <a:tblGrid>
                <a:gridCol w="650789">
                  <a:extLst>
                    <a:ext uri="{9D8B030D-6E8A-4147-A177-3AD203B41FA5}">
                      <a16:colId xmlns:a16="http://schemas.microsoft.com/office/drawing/2014/main" val="20000"/>
                    </a:ext>
                  </a:extLst>
                </a:gridCol>
                <a:gridCol w="7828382">
                  <a:extLst>
                    <a:ext uri="{9D8B030D-6E8A-4147-A177-3AD203B41FA5}">
                      <a16:colId xmlns:a16="http://schemas.microsoft.com/office/drawing/2014/main" val="20001"/>
                    </a:ext>
                  </a:extLst>
                </a:gridCol>
              </a:tblGrid>
              <a:tr h="404131">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latinLnBrk="0" hangingPunct="1">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3566510">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fr-FR" sz="1200" b="1" dirty="0">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permettre de vérifier la réalisation des procédures d'appel d'offres</a:t>
                      </a:r>
                      <a:r>
                        <a:rPr lang="fr-FR" sz="1200" dirty="0">
                          <a:solidFill>
                            <a:schemeClr val="accent1"/>
                          </a:solidFill>
                          <a:effectLst/>
                          <a:latin typeface="+mn-lt"/>
                          <a:ea typeface="Times New Roman" panose="02020603050405020304" pitchFamily="18" charset="0"/>
                          <a:cs typeface="Times New Roman" panose="02020603050405020304" pitchFamily="18" charset="0"/>
                        </a:rPr>
                        <a:t>,  </a:t>
                      </a:r>
                      <a:r>
                        <a:rPr lang="fr-FR" sz="1200" b="0" dirty="0">
                          <a:solidFill>
                            <a:schemeClr val="accent1"/>
                          </a:solidFill>
                          <a:effectLst/>
                          <a:latin typeface="+mn-lt"/>
                          <a:ea typeface="Times New Roman" panose="02020603050405020304" pitchFamily="18" charset="0"/>
                          <a:cs typeface="Times New Roman" panose="02020603050405020304" pitchFamily="18" charset="0"/>
                        </a:rPr>
                        <a:t>conformément aux dispositions légales qui concernent la sous-traitance et conformément aux normes en vigueur en matière d'appel d'offres</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a:t>
                      </a:r>
                      <a:r>
                        <a:rPr lang="fr-FR" sz="1200" dirty="0">
                          <a:solidFill>
                            <a:schemeClr val="accent1"/>
                          </a:solidFill>
                          <a:effectLst/>
                          <a:latin typeface="+mn-lt"/>
                          <a:ea typeface="Times New Roman" panose="02020603050405020304" pitchFamily="18" charset="0"/>
                          <a:cs typeface="Times New Roman" panose="02020603050405020304" pitchFamily="18" charset="0"/>
                        </a:rPr>
                        <a:t>, acte d’achat et annexes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Factures </a:t>
                      </a:r>
                      <a:r>
                        <a:rPr lang="fr-FR" sz="1200" dirty="0">
                          <a:solidFill>
                            <a:schemeClr val="accent1"/>
                          </a:solidFill>
                          <a:effectLst/>
                          <a:latin typeface="+mn-lt"/>
                          <a:ea typeface="Times New Roman" panose="02020603050405020304" pitchFamily="18" charset="0"/>
                          <a:cs typeface="Times New Roman" panose="02020603050405020304" pitchFamily="18" charset="0"/>
                        </a:rPr>
                        <a:t>de l’achat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Autres documents </a:t>
                      </a:r>
                      <a:r>
                        <a:rPr lang="fr-FR" sz="1200" dirty="0">
                          <a:solidFill>
                            <a:schemeClr val="accent1"/>
                          </a:solidFill>
                          <a:effectLst/>
                          <a:latin typeface="+mn-lt"/>
                          <a:ea typeface="Times New Roman" panose="02020603050405020304" pitchFamily="18" charset="0"/>
                          <a:cs typeface="Times New Roman" panose="02020603050405020304" pitchFamily="18" charset="0"/>
                        </a:rPr>
                        <a:t>obligatoirement prévus par les normes légales en vigueur</a:t>
                      </a: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quittancé par l'Établissement bancaire caissier et/ou trésorier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noProof="0" dirty="0">
                          <a:solidFill>
                            <a:schemeClr val="accent1"/>
                          </a:solidFill>
                          <a:effectLst/>
                          <a:latin typeface="+mn-lt"/>
                          <a:ea typeface="Times New Roman" panose="02020603050405020304" pitchFamily="18" charset="0"/>
                          <a:cs typeface="Times New Roman" panose="02020603050405020304" pitchFamily="18" charset="0"/>
                        </a:rPr>
                        <a:t>Quittance fiscale </a:t>
                      </a: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1"/>
          <p:cNvSpPr>
            <a:spLocks noChangeArrowheads="1"/>
          </p:cNvSpPr>
          <p:nvPr/>
        </p:nvSpPr>
        <p:spPr bwMode="auto">
          <a:xfrm rot="16200000">
            <a:off x="-499350" y="3256678"/>
            <a:ext cx="4097871" cy="361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 INFRASTRUCTRURES”</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Ovale 6"/>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8" name="Stella a 5 punte 7"/>
          <p:cNvSpPr/>
          <p:nvPr/>
        </p:nvSpPr>
        <p:spPr>
          <a:xfrm>
            <a:off x="4495569" y="371326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851170" y="371326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23705"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04705" y="372948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11106" y="370885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83954"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705476"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7031235" y="370885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0672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45989" y="167900"/>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Conseils pour l’éligibilité des dépenses : </a:t>
            </a:r>
          </a:p>
          <a:p>
            <a:pPr algn="ctr"/>
            <a:r>
              <a:rPr lang="fr-FR" sz="3200" b="1" dirty="0">
                <a:solidFill>
                  <a:schemeClr val="bg1"/>
                </a:solidFill>
                <a:latin typeface="Trebuchet MS" panose="020B0603020202020204" pitchFamily="34" charset="0"/>
              </a:rPr>
              <a:t>Infrastructures</a:t>
            </a:r>
          </a:p>
        </p:txBody>
      </p:sp>
      <p:sp>
        <p:nvSpPr>
          <p:cNvPr id="5" name="Rettangolo 4"/>
          <p:cNvSpPr/>
          <p:nvPr/>
        </p:nvSpPr>
        <p:spPr>
          <a:xfrm>
            <a:off x="477793" y="1428453"/>
            <a:ext cx="11096987" cy="646331"/>
          </a:xfrm>
          <a:prstGeom prst="rect">
            <a:avLst/>
          </a:prstGeom>
        </p:spPr>
        <p:txBody>
          <a:bodyPr wrap="square">
            <a:spAutoFit/>
          </a:bodyPr>
          <a:lstStyle/>
          <a:p>
            <a:endParaRPr lang="fr-FR"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endParaRPr lang="fr-FR"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11" name="Rettangolo arrotondato 10"/>
          <p:cNvSpPr/>
          <p:nvPr/>
        </p:nvSpPr>
        <p:spPr>
          <a:xfrm>
            <a:off x="163190" y="1942504"/>
            <a:ext cx="7521081" cy="727961"/>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coûts des infrastructures et travaux peuvent faire référence tant à un investissement ex-novo qu’à l’adaptation d´une infrastructure déjà existan</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te.</a:t>
            </a:r>
          </a:p>
        </p:txBody>
      </p:sp>
      <p:sp>
        <p:nvSpPr>
          <p:cNvPr id="12" name="Rettangolo arrotondato 11"/>
          <p:cNvSpPr/>
          <p:nvPr/>
        </p:nvSpPr>
        <p:spPr>
          <a:xfrm>
            <a:off x="345989" y="3416217"/>
            <a:ext cx="7941278" cy="755509"/>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travaux sont acquis en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respectant les procédures de marchés publics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conformément aux seuils indiqués dans le Règlement d’exécution (UE) n.897/214.</a:t>
            </a:r>
          </a:p>
        </p:txBody>
      </p:sp>
      <p:sp>
        <p:nvSpPr>
          <p:cNvPr id="13" name="Rettangolo arrotondato 12"/>
          <p:cNvSpPr/>
          <p:nvPr/>
        </p:nvSpPr>
        <p:spPr>
          <a:xfrm>
            <a:off x="2158499" y="4735071"/>
            <a:ext cx="8670324" cy="693103"/>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Toutes les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dispositions établies par l’UE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liés à l´investissement portant sur le respect des politiques environnementales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doivent être respectées</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p>
        </p:txBody>
      </p:sp>
      <p:sp>
        <p:nvSpPr>
          <p:cNvPr id="2" name="Ovale 1"/>
          <p:cNvSpPr/>
          <p:nvPr/>
        </p:nvSpPr>
        <p:spPr>
          <a:xfrm>
            <a:off x="8640511" y="1765768"/>
            <a:ext cx="2934269" cy="219727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infrastructures doivent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être soigneusement décrites et justifiées dans le FC </a:t>
            </a:r>
          </a:p>
          <a:p>
            <a:pPr algn="ctr"/>
            <a:endParaRPr lang="it-IT" dirty="0"/>
          </a:p>
        </p:txBody>
      </p:sp>
    </p:spTree>
    <p:extLst>
      <p:ext uri="{BB962C8B-B14F-4D97-AF65-F5344CB8AC3E}">
        <p14:creationId xmlns:p14="http://schemas.microsoft.com/office/powerpoint/2010/main" val="3920312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4. EQUIPEMENTS ET FOURNITURES</a:t>
            </a:r>
          </a:p>
        </p:txBody>
      </p:sp>
      <p:sp>
        <p:nvSpPr>
          <p:cNvPr id="19" name="Callout con freccia destra 18"/>
          <p:cNvSpPr/>
          <p:nvPr/>
        </p:nvSpPr>
        <p:spPr>
          <a:xfrm>
            <a:off x="254001" y="1642590"/>
            <a:ext cx="27543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34867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2" name="CasellaDiTesto 1"/>
          <p:cNvSpPr txBox="1"/>
          <p:nvPr/>
        </p:nvSpPr>
        <p:spPr>
          <a:xfrm>
            <a:off x="3297653" y="1459076"/>
            <a:ext cx="5416950" cy="1754327"/>
          </a:xfrm>
          <a:prstGeom prst="rect">
            <a:avLst/>
          </a:prstGeom>
          <a:noFill/>
        </p:spPr>
        <p:txBody>
          <a:bodyPr wrap="square" rtlCol="0">
            <a:spAutoFit/>
          </a:bodyPr>
          <a:lstStyle/>
          <a:p>
            <a:pPr marL="285750" indent="-285750">
              <a:buFont typeface="Wingdings" charset="2"/>
              <a:buChar char="ü"/>
            </a:pPr>
            <a:r>
              <a:rPr lang="fr-FR" dirty="0">
                <a:solidFill>
                  <a:srgbClr val="000090"/>
                </a:solidFill>
              </a:rPr>
              <a:t>Equipements instrumentaux de type technique-informatique pour la gestion du projet (par exemple: ordinateurs, imprimantes, projecteurs);</a:t>
            </a:r>
          </a:p>
          <a:p>
            <a:pPr marL="285750" indent="-285750">
              <a:buFont typeface="Wingdings" charset="2"/>
              <a:buChar char="ü"/>
            </a:pPr>
            <a:r>
              <a:rPr lang="fr-FR" dirty="0">
                <a:solidFill>
                  <a:srgbClr val="000090"/>
                </a:solidFill>
              </a:rPr>
              <a:t> équipements techniques pour la réalisation des activités du projet (par exemple: logiciel spécifique, instruments techniques).</a:t>
            </a:r>
          </a:p>
        </p:txBody>
      </p:sp>
      <p:sp>
        <p:nvSpPr>
          <p:cNvPr id="5" name="CasellaDiTesto 4"/>
          <p:cNvSpPr txBox="1"/>
          <p:nvPr/>
        </p:nvSpPr>
        <p:spPr>
          <a:xfrm>
            <a:off x="3256153" y="3242392"/>
            <a:ext cx="5782713" cy="1200329"/>
          </a:xfrm>
          <a:prstGeom prst="rect">
            <a:avLst/>
          </a:prstGeom>
          <a:noFill/>
        </p:spPr>
        <p:txBody>
          <a:bodyPr wrap="square" rtlCol="0">
            <a:spAutoFit/>
          </a:bodyPr>
          <a:lstStyle/>
          <a:p>
            <a:pPr marL="285750" indent="-285750" algn="just">
              <a:buFont typeface="Wingdings" charset="2"/>
              <a:buChar char="ü"/>
            </a:pPr>
            <a:r>
              <a:rPr lang="fr-FR" dirty="0">
                <a:solidFill>
                  <a:srgbClr val="000090"/>
                </a:solidFill>
              </a:rPr>
              <a:t>les équipements ou fournitures sont spécifiquement et exclusivement utilisés pour le projet, </a:t>
            </a:r>
          </a:p>
          <a:p>
            <a:pPr marL="285750" indent="-285750" algn="just">
              <a:buFont typeface="Wingdings" charset="2"/>
              <a:buChar char="ü"/>
            </a:pPr>
            <a:r>
              <a:rPr lang="fr-FR" dirty="0">
                <a:solidFill>
                  <a:srgbClr val="000090"/>
                </a:solidFill>
              </a:rPr>
              <a:t>les prix payés correspondent aux taux couramment pratiqués sur le marché.</a:t>
            </a:r>
          </a:p>
        </p:txBody>
      </p:sp>
      <p:sp>
        <p:nvSpPr>
          <p:cNvPr id="8" name="Fumetto 2 7"/>
          <p:cNvSpPr/>
          <p:nvPr/>
        </p:nvSpPr>
        <p:spPr>
          <a:xfrm>
            <a:off x="8691110" y="1438535"/>
            <a:ext cx="3477397" cy="1681527"/>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000" baseline="30000" dirty="0"/>
          </a:p>
          <a:p>
            <a:pPr algn="ctr"/>
            <a:endParaRPr lang="fr-FR" sz="2400" baseline="30000" dirty="0"/>
          </a:p>
          <a:p>
            <a:pPr algn="ctr"/>
            <a:r>
              <a:rPr lang="fr-FR" sz="2400" baseline="30000" dirty="0"/>
              <a:t>Les équipements achetés doivent porter des plaques ou des étiquettes appropriées</a:t>
            </a:r>
          </a:p>
          <a:p>
            <a:pPr algn="ctr"/>
            <a:endParaRPr lang="fr-FR" sz="2000" baseline="30000" dirty="0"/>
          </a:p>
          <a:p>
            <a:pPr algn="ctr"/>
            <a:endParaRPr lang="fr-FR" sz="2000" dirty="0">
              <a:solidFill>
                <a:srgbClr val="FF0000"/>
              </a:solidFill>
            </a:endParaRPr>
          </a:p>
        </p:txBody>
      </p:sp>
      <p:pic>
        <p:nvPicPr>
          <p:cNvPr id="10" name="Immagine 9"/>
          <p:cNvPicPr>
            <a:picLocks noChangeAspect="1"/>
          </p:cNvPicPr>
          <p:nvPr/>
        </p:nvPicPr>
        <p:blipFill>
          <a:blip r:embed="rId2"/>
          <a:stretch>
            <a:fillRect/>
          </a:stretch>
        </p:blipFill>
        <p:spPr>
          <a:xfrm>
            <a:off x="10773280" y="3213403"/>
            <a:ext cx="1335406" cy="1090485"/>
          </a:xfrm>
          <a:prstGeom prst="rect">
            <a:avLst/>
          </a:prstGeom>
        </p:spPr>
      </p:pic>
      <p:sp>
        <p:nvSpPr>
          <p:cNvPr id="14" name="Rettangolo 13"/>
          <p:cNvSpPr/>
          <p:nvPr/>
        </p:nvSpPr>
        <p:spPr>
          <a:xfrm>
            <a:off x="4539701" y="4892078"/>
            <a:ext cx="4174902" cy="1477328"/>
          </a:xfrm>
          <a:prstGeom prst="rect">
            <a:avLst/>
          </a:prstGeom>
          <a:ln w="57150" cmpd="sng">
            <a:solidFill>
              <a:schemeClr val="accent6"/>
            </a:solidFill>
          </a:ln>
        </p:spPr>
        <p:txBody>
          <a:bodyPr wrap="square">
            <a:spAutoFit/>
          </a:bodyPr>
          <a:lstStyle/>
          <a:p>
            <a:r>
              <a:rPr lang="fr-FR" dirty="0">
                <a:solidFill>
                  <a:srgbClr val="000090"/>
                </a:solidFill>
              </a:rPr>
              <a:t>Certains projets tentent de diviser un appel d'offres pour un article identifié (el qu'une centrale solaire) en plusieurs appels d'offres. Cette procédure est illégale</a:t>
            </a:r>
            <a:r>
              <a:rPr lang="it-IT" dirty="0">
                <a:solidFill>
                  <a:srgbClr val="000090"/>
                </a:solidFill>
              </a:rPr>
              <a:t> </a:t>
            </a:r>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938" y="5524904"/>
            <a:ext cx="698387" cy="470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a:off x="3297653" y="5498559"/>
            <a:ext cx="971827" cy="54039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Rettangolo 16"/>
          <p:cNvSpPr/>
          <p:nvPr/>
        </p:nvSpPr>
        <p:spPr>
          <a:xfrm>
            <a:off x="4539701" y="4900460"/>
            <a:ext cx="4174902" cy="156781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9349621" y="4390462"/>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rgbClr val="FF0000"/>
                </a:solidFill>
              </a:rPr>
              <a:t>Manuel de mise en œuvre des </a:t>
            </a:r>
            <a:r>
              <a:rPr lang="fr-FR">
                <a:solidFill>
                  <a:srgbClr val="FF0000"/>
                </a:solidFill>
              </a:rPr>
              <a:t>projets</a:t>
            </a:r>
            <a:r>
              <a:rPr lang="fr-FR" smtClean="0">
                <a:solidFill>
                  <a:srgbClr val="FF0000"/>
                </a:solidFill>
              </a:rPr>
              <a:t>.</a:t>
            </a:r>
            <a:endParaRPr lang="fr-FR" dirty="0">
              <a:solidFill>
                <a:srgbClr val="FF0000"/>
              </a:solidFill>
            </a:endParaRPr>
          </a:p>
          <a:p>
            <a:endParaRPr lang="fr-FR" dirty="0"/>
          </a:p>
        </p:txBody>
      </p:sp>
      <p:sp>
        <p:nvSpPr>
          <p:cNvPr id="31" name="Freccia giù 30"/>
          <p:cNvSpPr/>
          <p:nvPr/>
        </p:nvSpPr>
        <p:spPr>
          <a:xfrm>
            <a:off x="9403665" y="3580143"/>
            <a:ext cx="1271147" cy="55362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71525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4. EQUIPEMENTS ET FOURNITURES</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3676906371"/>
              </p:ext>
            </p:extLst>
          </p:nvPr>
        </p:nvGraphicFramePr>
        <p:xfrm>
          <a:off x="1230296" y="1447800"/>
          <a:ext cx="8540237" cy="4117060"/>
        </p:xfrm>
        <a:graphic>
          <a:graphicData uri="http://schemas.openxmlformats.org/drawingml/2006/table">
            <a:tbl>
              <a:tblPr firstRow="1" firstCol="1" bandRow="1"/>
              <a:tblGrid>
                <a:gridCol w="655476">
                  <a:extLst>
                    <a:ext uri="{9D8B030D-6E8A-4147-A177-3AD203B41FA5}">
                      <a16:colId xmlns:a16="http://schemas.microsoft.com/office/drawing/2014/main" val="20000"/>
                    </a:ext>
                  </a:extLst>
                </a:gridCol>
                <a:gridCol w="7884761">
                  <a:extLst>
                    <a:ext uri="{9D8B030D-6E8A-4147-A177-3AD203B41FA5}">
                      <a16:colId xmlns:a16="http://schemas.microsoft.com/office/drawing/2014/main" val="20001"/>
                    </a:ext>
                  </a:extLst>
                </a:gridCol>
              </a:tblGrid>
              <a:tr h="294868">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3819932">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permettre de vérifier la réalisation des procédures d'appel d'offres</a:t>
                      </a:r>
                      <a:r>
                        <a:rPr lang="fr-FR" sz="1200" dirty="0">
                          <a:solidFill>
                            <a:schemeClr val="accent1"/>
                          </a:solidFill>
                          <a:effectLst/>
                          <a:latin typeface="+mn-lt"/>
                          <a:ea typeface="Times New Roman" panose="02020603050405020304" pitchFamily="18" charset="0"/>
                          <a:cs typeface="Times New Roman" panose="02020603050405020304" pitchFamily="18" charset="0"/>
                        </a:rPr>
                        <a:t> pour l'achat de biens et/ou d'équipements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 d'adjudication stipulé </a:t>
                      </a:r>
                      <a:r>
                        <a:rPr lang="fr-FR" sz="1200" dirty="0">
                          <a:solidFill>
                            <a:schemeClr val="accent1"/>
                          </a:solidFill>
                          <a:effectLst/>
                          <a:latin typeface="+mn-lt"/>
                          <a:ea typeface="Times New Roman" panose="02020603050405020304" pitchFamily="18" charset="0"/>
                          <a:cs typeface="Times New Roman" panose="02020603050405020304" pitchFamily="18" charset="0"/>
                        </a:rPr>
                        <a:t>avec le fournisseur des équipements et annexes correspondantes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 du fournisseur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du Bénéficiaire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 de transport </a:t>
                      </a:r>
                      <a:r>
                        <a:rPr lang="fr-FR" sz="1200" dirty="0">
                          <a:solidFill>
                            <a:schemeClr val="accent1"/>
                          </a:solidFill>
                          <a:effectLst/>
                          <a:latin typeface="+mn-lt"/>
                          <a:ea typeface="Times New Roman" panose="02020603050405020304" pitchFamily="18" charset="0"/>
                          <a:cs typeface="Times New Roman" panose="02020603050405020304" pitchFamily="18" charset="0"/>
                        </a:rPr>
                        <a:t>du bien acheté</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extrait du </a:t>
                      </a:r>
                      <a:r>
                        <a:rPr lang="fr-FR" sz="1200" b="1" dirty="0">
                          <a:solidFill>
                            <a:schemeClr val="accent1"/>
                          </a:solidFill>
                          <a:effectLst/>
                          <a:latin typeface="+mn-lt"/>
                          <a:ea typeface="Times New Roman" panose="02020603050405020304" pitchFamily="18" charset="0"/>
                          <a:cs typeface="Times New Roman" panose="02020603050405020304" pitchFamily="18" charset="0"/>
                        </a:rPr>
                        <a:t>Registre des Inventaires</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registre où le numéro de série du bien doit être indiqué</a:t>
                      </a:r>
                      <a:r>
                        <a:rPr lang="fr-FR" sz="1200" b="1"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et l'emplacement du bien dans l'établissement </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biens de consommation, déclaration de dépense </a:t>
                      </a:r>
                      <a:r>
                        <a:rPr lang="fr-FR" sz="1200" dirty="0">
                          <a:solidFill>
                            <a:schemeClr val="accent1"/>
                          </a:solidFill>
                          <a:effectLst/>
                          <a:latin typeface="+mn-lt"/>
                          <a:ea typeface="Times New Roman" panose="02020603050405020304" pitchFamily="18" charset="0"/>
                          <a:cs typeface="Times New Roman" panose="02020603050405020304" pitchFamily="18" charset="0"/>
                        </a:rPr>
                        <a:t>attestant que le bien acquis est nécessaire pour l'obtention des résultats du projet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 de location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 photographique </a:t>
                      </a:r>
                      <a:r>
                        <a:rPr lang="fr-FR" sz="1200" dirty="0">
                          <a:solidFill>
                            <a:schemeClr val="accent1"/>
                          </a:solidFill>
                          <a:effectLst/>
                          <a:latin typeface="+mn-lt"/>
                          <a:ea typeface="Times New Roman" panose="02020603050405020304" pitchFamily="18" charset="0"/>
                          <a:cs typeface="Times New Roman" panose="02020603050405020304" pitchFamily="18" charset="0"/>
                        </a:rPr>
                        <a:t>sous format digital des équipements achetés.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quittancé par l'Établissement bancaire caissier et/ou trésorier</a:t>
                      </a: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1"/>
          <p:cNvSpPr>
            <a:spLocks noChangeArrowheads="1"/>
          </p:cNvSpPr>
          <p:nvPr/>
        </p:nvSpPr>
        <p:spPr bwMode="auto">
          <a:xfrm rot="16200000">
            <a:off x="-50615" y="3366773"/>
            <a:ext cx="3200400" cy="53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lgn="ct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p>
          <a:p>
            <a:pPr lvl="0" algn="ct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 </a:t>
            </a:r>
            <a:r>
              <a:rPr lang="fr-FR" altLang="it-IT" sz="1100" dirty="0" bmk="_Toc400445979">
                <a:latin typeface="Calibri" panose="020F0502020204030204" pitchFamily="34" charset="0"/>
                <a:ea typeface="Times New Roman" panose="02020603050405020304" pitchFamily="18" charset="0"/>
                <a:cs typeface="Calibri" panose="020F0502020204030204" pitchFamily="34" charset="0"/>
              </a:rPr>
              <a:t>“ EQUIPEMENTS ET FOURNITURES</a:t>
            </a:r>
            <a:r>
              <a:rPr lang="fr-FR" sz="1100" dirty="0" bmk="_Toc400445979">
                <a:latin typeface="Calibri" panose="020F0502020204030204" pitchFamily="34" charset="0"/>
                <a:ea typeface="Times New Roman" panose="02020603050405020304" pitchFamily="18" charset="0"/>
                <a:cs typeface="Calibri" panose="020F0502020204030204" pitchFamily="34" charset="0"/>
              </a:rPr>
              <a:t> ”</a:t>
            </a:r>
            <a:endParaRPr lang="en-GB" altLang="it-IT" sz="1100" dirty="0" bmk="_Toc400445979">
              <a:latin typeface="Calibri" panose="020F0502020204030204" pitchFamily="34" charset="0"/>
              <a:ea typeface="Times New Roman" panose="02020603050405020304" pitchFamily="18" charset="0"/>
              <a:cs typeface="Calibri" panose="020F0502020204030204" pitchFamily="34" charset="0"/>
            </a:endParaRPr>
          </a:p>
        </p:txBody>
      </p:sp>
      <p:sp>
        <p:nvSpPr>
          <p:cNvPr id="7" name="Ovale 6"/>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17" name="Stella a 5 punte 16"/>
          <p:cNvSpPr/>
          <p:nvPr/>
        </p:nvSpPr>
        <p:spPr>
          <a:xfrm>
            <a:off x="4563624" y="4546608"/>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Stella a 5 punte 17"/>
          <p:cNvSpPr/>
          <p:nvPr/>
        </p:nvSpPr>
        <p:spPr>
          <a:xfrm>
            <a:off x="4919225" y="4546608"/>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Stella a 5 punte 18"/>
          <p:cNvSpPr/>
          <p:nvPr/>
        </p:nvSpPr>
        <p:spPr>
          <a:xfrm>
            <a:off x="5291760" y="453779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Stella a 5 punte 19"/>
          <p:cNvSpPr/>
          <p:nvPr/>
        </p:nvSpPr>
        <p:spPr>
          <a:xfrm>
            <a:off x="5655867" y="452967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Stella a 5 punte 20"/>
          <p:cNvSpPr/>
          <p:nvPr/>
        </p:nvSpPr>
        <p:spPr>
          <a:xfrm>
            <a:off x="6011468" y="452967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Stella a 5 punte 21"/>
          <p:cNvSpPr/>
          <p:nvPr/>
        </p:nvSpPr>
        <p:spPr>
          <a:xfrm>
            <a:off x="6384003" y="4520865"/>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Stella a 5 punte 22"/>
          <p:cNvSpPr/>
          <p:nvPr/>
        </p:nvSpPr>
        <p:spPr>
          <a:xfrm>
            <a:off x="6748110" y="4512740"/>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Stella a 5 punte 23"/>
          <p:cNvSpPr/>
          <p:nvPr/>
        </p:nvSpPr>
        <p:spPr>
          <a:xfrm>
            <a:off x="7103711" y="4512740"/>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76878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Conseils pour l’éligibilité des dépenses : </a:t>
            </a:r>
          </a:p>
          <a:p>
            <a:pPr algn="ctr"/>
            <a:r>
              <a:rPr lang="fr-FR" sz="3200" b="1" dirty="0">
                <a:solidFill>
                  <a:schemeClr val="bg1"/>
                </a:solidFill>
                <a:latin typeface="Trebuchet MS" panose="020B0603020202020204" pitchFamily="34" charset="0"/>
              </a:rPr>
              <a:t>Equipment et fournitures </a:t>
            </a: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9" name="Rettangolo arrotondato 8"/>
          <p:cNvSpPr/>
          <p:nvPr/>
        </p:nvSpPr>
        <p:spPr>
          <a:xfrm>
            <a:off x="464022" y="1709561"/>
            <a:ext cx="5631978" cy="7495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Procédures d'appel d'offres pour l'achat de biens et/ou d'équipements nécessaires pour la réalisation du projet</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0" name="Rettangolo arrotondato 9"/>
          <p:cNvSpPr/>
          <p:nvPr/>
        </p:nvSpPr>
        <p:spPr>
          <a:xfrm>
            <a:off x="741526" y="3442566"/>
            <a:ext cx="5659273" cy="6141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Les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paiement</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en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espèces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et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les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recharges téléphoniques </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ne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sont</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pas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eligibles</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2" name="Rettangolo arrotondato 11"/>
          <p:cNvSpPr/>
          <p:nvPr/>
        </p:nvSpPr>
        <p:spPr>
          <a:xfrm>
            <a:off x="5370391" y="4328868"/>
            <a:ext cx="5659273" cy="6141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Factures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ou d'autres documents d'une valeur probatoire équivalente doivent être archivés</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4" name="Rettangolo arrotondato 13"/>
          <p:cNvSpPr/>
          <p:nvPr/>
        </p:nvSpPr>
        <p:spPr>
          <a:xfrm>
            <a:off x="2281446" y="5489643"/>
            <a:ext cx="5659273" cy="6141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équipements achetés doivent porter des plaques ou des étiquettes appropriées </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1" name="Ovale 10"/>
          <p:cNvSpPr/>
          <p:nvPr/>
        </p:nvSpPr>
        <p:spPr>
          <a:xfrm>
            <a:off x="7940719" y="1552364"/>
            <a:ext cx="3634061" cy="219727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Spécifiquement identifiés et exclusivement consacrés aux fins du projet</a:t>
            </a:r>
            <a:endParaRPr 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a:p>
            <a:pPr algn="ctr"/>
            <a:endParaRPr lang="it-IT" dirty="0"/>
          </a:p>
        </p:txBody>
      </p:sp>
    </p:spTree>
    <p:extLst>
      <p:ext uri="{BB962C8B-B14F-4D97-AF65-F5344CB8AC3E}">
        <p14:creationId xmlns:p14="http://schemas.microsoft.com/office/powerpoint/2010/main" val="3853286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500" y="128725"/>
            <a:ext cx="10333990" cy="1199051"/>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Critères</a:t>
            </a:r>
            <a:r>
              <a:rPr lang="it-IT" b="1" dirty="0">
                <a:solidFill>
                  <a:schemeClr val="bg1"/>
                </a:solidFill>
                <a:latin typeface="Trebuchet MS" panose="020B0603020202020204" pitchFamily="34" charset="0"/>
                <a:ea typeface="ＭＳ Ｐゴシック" charset="0"/>
                <a:cs typeface="Arial Unicode MS" charset="0"/>
              </a:rPr>
              <a:t> d'</a:t>
            </a:r>
            <a:r>
              <a:rPr lang="it-IT" b="1" dirty="0" err="1">
                <a:solidFill>
                  <a:schemeClr val="bg1"/>
                </a:solidFill>
                <a:latin typeface="Trebuchet MS" panose="020B0603020202020204" pitchFamily="34" charset="0"/>
                <a:ea typeface="ＭＳ Ｐゴシック" charset="0"/>
                <a:cs typeface="Arial Unicode MS" charset="0"/>
              </a:rPr>
              <a:t>éligibilité</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dépenses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les</a:t>
            </a:r>
            <a:r>
              <a:rPr lang="it-IT" b="1" dirty="0">
                <a:solidFill>
                  <a:schemeClr val="bg1"/>
                </a:solidFill>
                <a:latin typeface="Trebuchet MS" panose="020B0603020202020204" pitchFamily="34" charset="0"/>
                <a:ea typeface="ＭＳ Ｐゴシック" charset="0"/>
                <a:cs typeface="Arial Unicode MS" charset="0"/>
              </a:rPr>
              <a:t> </a:t>
            </a:r>
            <a:r>
              <a:rPr lang="fr-FR" b="1" dirty="0">
                <a:solidFill>
                  <a:schemeClr val="bg1"/>
                </a:solidFill>
                <a:latin typeface="Trebuchet MS" panose="020B0603020202020204" pitchFamily="34" charset="0"/>
                <a:ea typeface="ＭＳ Ｐゴシック" charset="0"/>
                <a:cs typeface="Arial Unicode MS" charset="0"/>
              </a:rPr>
              <a:t>préalables</a:t>
            </a:r>
            <a:r>
              <a:rPr lang="it-IT" b="1" dirty="0">
                <a:solidFill>
                  <a:schemeClr val="bg1"/>
                </a:solidFill>
                <a:latin typeface="Trebuchet MS" panose="020B0603020202020204" pitchFamily="34" charset="0"/>
                <a:ea typeface="ＭＳ Ｐゴシック" charset="0"/>
                <a:cs typeface="Arial Unicode MS" charset="0"/>
              </a:rPr>
              <a:t> </a:t>
            </a:r>
          </a:p>
        </p:txBody>
      </p:sp>
      <p:sp>
        <p:nvSpPr>
          <p:cNvPr id="4" name="Segnaposto data 3"/>
          <p:cNvSpPr>
            <a:spLocks noGrp="1"/>
          </p:cNvSpPr>
          <p:nvPr>
            <p:ph type="dt" sz="half" idx="10"/>
          </p:nvPr>
        </p:nvSpPr>
        <p:spPr/>
        <p:txBody>
          <a:bodyPr/>
          <a:lstStyle/>
          <a:p>
            <a:fld id="{B0B96AF2-6E33-438F-B559-0C8E26150CA0}" type="datetime1">
              <a:rPr lang="en-US" smtClean="0"/>
              <a:t>3/7/2023</a:t>
            </a:fld>
            <a:endParaRPr lang="it-IT" dirty="0"/>
          </a:p>
        </p:txBody>
      </p:sp>
      <p:sp>
        <p:nvSpPr>
          <p:cNvPr id="8" name="Rettangolo 7">
            <a:extLst>
              <a:ext uri="{FF2B5EF4-FFF2-40B4-BE49-F238E27FC236}">
                <a16:creationId xmlns:a16="http://schemas.microsoft.com/office/drawing/2014/main" id="{F7EA8DAB-EA82-A614-76EF-D76FB54E7C44}"/>
              </a:ext>
            </a:extLst>
          </p:cNvPr>
          <p:cNvSpPr/>
          <p:nvPr/>
        </p:nvSpPr>
        <p:spPr>
          <a:xfrm>
            <a:off x="166544" y="1778146"/>
            <a:ext cx="4921944" cy="415425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sp>
        <p:nvSpPr>
          <p:cNvPr id="11" name="CasellaDiTesto 10">
            <a:extLst>
              <a:ext uri="{FF2B5EF4-FFF2-40B4-BE49-F238E27FC236}">
                <a16:creationId xmlns:a16="http://schemas.microsoft.com/office/drawing/2014/main" id="{F648030D-5882-00C8-EBE2-7E36269F34DF}"/>
              </a:ext>
            </a:extLst>
          </p:cNvPr>
          <p:cNvSpPr txBox="1"/>
          <p:nvPr/>
        </p:nvSpPr>
        <p:spPr>
          <a:xfrm>
            <a:off x="272301" y="1956912"/>
            <a:ext cx="4377342" cy="3539430"/>
          </a:xfrm>
          <a:prstGeom prst="rect">
            <a:avLst/>
          </a:prstGeom>
          <a:noFill/>
        </p:spPr>
        <p:txBody>
          <a:bodyPr wrap="square" rtlCol="0">
            <a:spAutoFit/>
          </a:bodyPr>
          <a:lstStyle/>
          <a:p>
            <a:r>
              <a:rPr lang="fr-FR" sz="1600" b="1" dirty="0">
                <a:solidFill>
                  <a:schemeClr val="accent1"/>
                </a:solidFill>
              </a:rPr>
              <a:t>Période</a:t>
            </a:r>
            <a:r>
              <a:rPr lang="fr-FR" sz="1600" b="1" dirty="0">
                <a:solidFill>
                  <a:srgbClr val="002060"/>
                </a:solidFill>
              </a:rPr>
              <a:t> : </a:t>
            </a:r>
            <a:r>
              <a:rPr lang="fr-FR" sz="1600" dirty="0">
                <a:solidFill>
                  <a:schemeClr val="accent1"/>
                </a:solidFill>
              </a:rPr>
              <a:t>le délai dans lequel les dépenses doivent être définitivement payées et qui garantit le droit au remboursement de ces dépenses. </a:t>
            </a:r>
          </a:p>
          <a:p>
            <a:r>
              <a:rPr lang="fr-FR" sz="1600" dirty="0">
                <a:solidFill>
                  <a:schemeClr val="accent1"/>
                </a:solidFill>
              </a:rPr>
              <a:t>L’admissibilité des dépenses va de la date de signature du contrat de subvention  et la date de clôture du projet</a:t>
            </a:r>
          </a:p>
          <a:p>
            <a:r>
              <a:rPr lang="fr-FR" sz="1600" dirty="0">
                <a:solidFill>
                  <a:schemeClr val="accent1"/>
                </a:solidFill>
              </a:rPr>
              <a:t>La date de clôture du projet doit être considérée comme la date ultime pour la conclusion des activités d'étude de projet.</a:t>
            </a:r>
          </a:p>
          <a:p>
            <a:endParaRPr lang="fr-FR" sz="1600" dirty="0">
              <a:solidFill>
                <a:schemeClr val="accent1"/>
              </a:solidFill>
            </a:endParaRPr>
          </a:p>
          <a:p>
            <a:r>
              <a:rPr lang="fr-FR" sz="1600" dirty="0">
                <a:solidFill>
                  <a:schemeClr val="accent1"/>
                </a:solidFill>
              </a:rPr>
              <a:t>Le bénéficiaire aura à sa disposition un laps de temps maximum de </a:t>
            </a:r>
            <a:r>
              <a:rPr lang="fr-FR" sz="1600" b="1" dirty="0">
                <a:solidFill>
                  <a:schemeClr val="accent1"/>
                </a:solidFill>
              </a:rPr>
              <a:t>trois mois </a:t>
            </a:r>
            <a:r>
              <a:rPr lang="fr-FR" sz="1600" dirty="0">
                <a:solidFill>
                  <a:schemeClr val="accent1"/>
                </a:solidFill>
              </a:rPr>
              <a:t>pour envoyer le rapport final à l'Autorité de Gestion</a:t>
            </a:r>
            <a:r>
              <a:rPr lang="fr-FR" sz="1600" dirty="0">
                <a:effectLst/>
                <a:latin typeface="Gill Sans MT" panose="020B0502020104020203" pitchFamily="34" charset="77"/>
                <a:ea typeface="MS Mincho" panose="02020609040205080304" pitchFamily="49" charset="-128"/>
              </a:rPr>
              <a:t>.</a:t>
            </a:r>
            <a:endParaRPr lang="it-IT" sz="1600" dirty="0">
              <a:effectLst/>
              <a:latin typeface="Times New Roman" panose="02020603050405020304" pitchFamily="18" charset="0"/>
              <a:ea typeface="Times New Roman" panose="02020603050405020304" pitchFamily="18" charset="0"/>
            </a:endParaRPr>
          </a:p>
          <a:p>
            <a:endParaRPr lang="fr-FR" sz="1600" dirty="0">
              <a:solidFill>
                <a:schemeClr val="accent1"/>
              </a:solidFill>
            </a:endParaRPr>
          </a:p>
        </p:txBody>
      </p:sp>
      <p:sp>
        <p:nvSpPr>
          <p:cNvPr id="10" name="Rettangolo 9">
            <a:extLst>
              <a:ext uri="{FF2B5EF4-FFF2-40B4-BE49-F238E27FC236}">
                <a16:creationId xmlns:a16="http://schemas.microsoft.com/office/drawing/2014/main" id="{DA6460DB-20DD-8504-E44E-FEA9CB11EA8E}"/>
              </a:ext>
            </a:extLst>
          </p:cNvPr>
          <p:cNvSpPr/>
          <p:nvPr/>
        </p:nvSpPr>
        <p:spPr>
          <a:xfrm>
            <a:off x="5235634" y="1517329"/>
            <a:ext cx="6118167" cy="4839023"/>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pic>
        <p:nvPicPr>
          <p:cNvPr id="14" name="Image 8">
            <a:extLst>
              <a:ext uri="{FF2B5EF4-FFF2-40B4-BE49-F238E27FC236}">
                <a16:creationId xmlns:a16="http://schemas.microsoft.com/office/drawing/2014/main" id="{961261C1-419B-7071-C571-C20420C442CC}"/>
              </a:ext>
            </a:extLst>
          </p:cNvPr>
          <p:cNvPicPr>
            <a:picLocks noChangeAspect="1"/>
          </p:cNvPicPr>
          <p:nvPr/>
        </p:nvPicPr>
        <p:blipFill>
          <a:blip r:embed="rId2"/>
          <a:srcRect/>
          <a:stretch>
            <a:fillRect/>
          </a:stretch>
        </p:blipFill>
        <p:spPr bwMode="auto">
          <a:xfrm>
            <a:off x="5529927" y="2252329"/>
            <a:ext cx="5529580" cy="3645852"/>
          </a:xfrm>
          <a:prstGeom prst="rect">
            <a:avLst/>
          </a:prstGeom>
          <a:noFill/>
          <a:ln w="9525">
            <a:noFill/>
            <a:miter lim="800000"/>
            <a:headEnd/>
            <a:tailEnd/>
          </a:ln>
        </p:spPr>
      </p:pic>
      <p:sp>
        <p:nvSpPr>
          <p:cNvPr id="12" name="CasellaDiTesto 11">
            <a:extLst>
              <a:ext uri="{FF2B5EF4-FFF2-40B4-BE49-F238E27FC236}">
                <a16:creationId xmlns:a16="http://schemas.microsoft.com/office/drawing/2014/main" id="{FA23E769-A726-7B67-4AC9-9B4C6717E694}"/>
              </a:ext>
            </a:extLst>
          </p:cNvPr>
          <p:cNvSpPr txBox="1"/>
          <p:nvPr/>
        </p:nvSpPr>
        <p:spPr>
          <a:xfrm>
            <a:off x="6451600" y="1754521"/>
            <a:ext cx="4017446" cy="369332"/>
          </a:xfrm>
          <a:prstGeom prst="rect">
            <a:avLst/>
          </a:prstGeom>
          <a:noFill/>
        </p:spPr>
        <p:txBody>
          <a:bodyPr wrap="none" rtlCol="0">
            <a:spAutoFit/>
          </a:bodyPr>
          <a:lstStyle/>
          <a:p>
            <a:r>
              <a:rPr lang="fr-FR" b="1" dirty="0">
                <a:solidFill>
                  <a:schemeClr val="accent1"/>
                </a:solidFill>
              </a:rPr>
              <a:t>La zone </a:t>
            </a:r>
            <a:r>
              <a:rPr lang="fr-FR" b="1" dirty="0" smtClean="0">
                <a:solidFill>
                  <a:schemeClr val="accent1"/>
                </a:solidFill>
              </a:rPr>
              <a:t>d’admissibilité </a:t>
            </a:r>
            <a:r>
              <a:rPr lang="fr-FR" b="1" dirty="0">
                <a:solidFill>
                  <a:schemeClr val="accent1"/>
                </a:solidFill>
              </a:rPr>
              <a:t>du le Programme</a:t>
            </a:r>
          </a:p>
        </p:txBody>
      </p:sp>
    </p:spTree>
    <p:extLst>
      <p:ext uri="{BB962C8B-B14F-4D97-AF65-F5344CB8AC3E}">
        <p14:creationId xmlns:p14="http://schemas.microsoft.com/office/powerpoint/2010/main" val="2203577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5. COÛTS DES SERVICES </a:t>
            </a:r>
          </a:p>
        </p:txBody>
      </p:sp>
      <p:sp>
        <p:nvSpPr>
          <p:cNvPr id="19" name="Callout con freccia destra 18"/>
          <p:cNvSpPr/>
          <p:nvPr/>
        </p:nvSpPr>
        <p:spPr>
          <a:xfrm>
            <a:off x="254001" y="1642590"/>
            <a:ext cx="27543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34867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8" name="Fumetto 2 7"/>
          <p:cNvSpPr/>
          <p:nvPr/>
        </p:nvSpPr>
        <p:spPr>
          <a:xfrm>
            <a:off x="8602040" y="1449314"/>
            <a:ext cx="3472158" cy="2665186"/>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aseline="30000" dirty="0"/>
              <a:t>Les couts de services sont:</a:t>
            </a:r>
          </a:p>
          <a:p>
            <a:pPr marL="342900" indent="-342900" algn="just">
              <a:buFont typeface="Arial" panose="020B0604020202020204" pitchFamily="34" charset="0"/>
              <a:buChar char="•"/>
            </a:pPr>
            <a:r>
              <a:rPr lang="fr-FR" sz="2200" baseline="30000" dirty="0"/>
              <a:t>experts ou consultants externes</a:t>
            </a:r>
          </a:p>
          <a:p>
            <a:pPr marL="342900" indent="-342900" algn="just">
              <a:buFont typeface="Arial" panose="020B0604020202020204" pitchFamily="34" charset="0"/>
              <a:buChar char="•"/>
            </a:pPr>
            <a:r>
              <a:rPr lang="fr-FR" sz="2200" baseline="30000" dirty="0"/>
              <a:t>couts de la vérification de dépenses. services financiers éligibles (le coût des virements bancaires et garanties financières). </a:t>
            </a:r>
          </a:p>
          <a:p>
            <a:pPr marL="342900" indent="-342900" algn="just">
              <a:buFont typeface="Arial" panose="020B0604020202020204" pitchFamily="34" charset="0"/>
              <a:buChar char="•"/>
            </a:pPr>
            <a:r>
              <a:rPr lang="fr-FR" sz="2200" baseline="30000" dirty="0"/>
              <a:t>coûts des conférences et séminaires et traduction</a:t>
            </a:r>
          </a:p>
          <a:p>
            <a:pPr marL="342900" indent="-342900" algn="just">
              <a:buFont typeface="Arial" panose="020B0604020202020204" pitchFamily="34" charset="0"/>
              <a:buChar char="•"/>
            </a:pPr>
            <a:r>
              <a:rPr lang="fr-FR" sz="2200" baseline="30000" dirty="0"/>
              <a:t>actions de visibilité’ et publications</a:t>
            </a:r>
          </a:p>
          <a:p>
            <a:pPr marL="342900" indent="-342900" algn="just">
              <a:buFont typeface="Arial" panose="020B0604020202020204" pitchFamily="34" charset="0"/>
              <a:buChar char="•"/>
            </a:pPr>
            <a:r>
              <a:rPr lang="fr-FR" sz="2200" baseline="30000" dirty="0"/>
              <a:t>autre service sous-traité</a:t>
            </a:r>
          </a:p>
        </p:txBody>
      </p:sp>
      <p:pic>
        <p:nvPicPr>
          <p:cNvPr id="10" name="Immagine 9"/>
          <p:cNvPicPr>
            <a:picLocks noChangeAspect="1"/>
          </p:cNvPicPr>
          <p:nvPr/>
        </p:nvPicPr>
        <p:blipFill>
          <a:blip r:embed="rId2"/>
          <a:stretch>
            <a:fillRect/>
          </a:stretch>
        </p:blipFill>
        <p:spPr>
          <a:xfrm>
            <a:off x="10540400" y="4303889"/>
            <a:ext cx="1347483" cy="1100347"/>
          </a:xfrm>
          <a:prstGeom prst="rect">
            <a:avLst/>
          </a:prstGeom>
        </p:spPr>
      </p:pic>
      <p:sp>
        <p:nvSpPr>
          <p:cNvPr id="14" name="Rettangolo 13"/>
          <p:cNvSpPr/>
          <p:nvPr/>
        </p:nvSpPr>
        <p:spPr>
          <a:xfrm>
            <a:off x="3578467" y="5445054"/>
            <a:ext cx="5607929" cy="925893"/>
          </a:xfrm>
          <a:prstGeom prst="rect">
            <a:avLst/>
          </a:prstGeom>
          <a:ln w="57150" cmpd="sng">
            <a:solidFill>
              <a:schemeClr val="accent6"/>
            </a:solidFill>
          </a:ln>
        </p:spPr>
        <p:txBody>
          <a:bodyPr wrap="square">
            <a:spAutoFit/>
          </a:bodyPr>
          <a:lstStyle/>
          <a:p>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5917" y="5544016"/>
            <a:ext cx="811298" cy="546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a:off x="2782581" y="5620074"/>
            <a:ext cx="625494" cy="49421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8403645" y="4383517"/>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rgbClr val="FF0000"/>
                </a:solidFill>
              </a:rPr>
              <a:t>Manuel de mise en œuvre des projets</a:t>
            </a:r>
          </a:p>
          <a:p>
            <a:endParaRPr lang="fr-FR" dirty="0"/>
          </a:p>
        </p:txBody>
      </p:sp>
      <p:sp>
        <p:nvSpPr>
          <p:cNvPr id="3" name="Rettangolo 2"/>
          <p:cNvSpPr/>
          <p:nvPr/>
        </p:nvSpPr>
        <p:spPr>
          <a:xfrm>
            <a:off x="3174283" y="1534048"/>
            <a:ext cx="4880082" cy="1477328"/>
          </a:xfrm>
          <a:prstGeom prst="rect">
            <a:avLst/>
          </a:prstGeom>
        </p:spPr>
        <p:txBody>
          <a:bodyPr wrap="square">
            <a:spAutoFit/>
          </a:bodyPr>
          <a:lstStyle/>
          <a:p>
            <a:r>
              <a:rPr lang="fr-FR" dirty="0">
                <a:solidFill>
                  <a:schemeClr val="accent1"/>
                </a:solidFill>
              </a:rPr>
              <a:t>contrats de services stipulés par le Bénéficiaire principal et par les partenaires dans le cadre des objectifs du projet. Aucun contrat de service ne pourra être attribué entre partenaires de projet ou aux associés.</a:t>
            </a:r>
          </a:p>
        </p:txBody>
      </p:sp>
      <p:sp>
        <p:nvSpPr>
          <p:cNvPr id="6" name="Rettangolo 5"/>
          <p:cNvSpPr/>
          <p:nvPr/>
        </p:nvSpPr>
        <p:spPr>
          <a:xfrm>
            <a:off x="3835021" y="5544016"/>
            <a:ext cx="5532947" cy="646331"/>
          </a:xfrm>
          <a:prstGeom prst="rect">
            <a:avLst/>
          </a:prstGeom>
        </p:spPr>
        <p:txBody>
          <a:bodyPr wrap="square">
            <a:spAutoFit/>
          </a:bodyPr>
          <a:lstStyle/>
          <a:p>
            <a:r>
              <a:rPr lang="fr-FR" dirty="0">
                <a:solidFill>
                  <a:schemeClr val="accent1"/>
                </a:solidFill>
              </a:rPr>
              <a:t>Les couts de la vérification de dépenses: </a:t>
            </a:r>
            <a:r>
              <a:rPr lang="fr-FR" b="1" dirty="0">
                <a:solidFill>
                  <a:schemeClr val="accent1"/>
                </a:solidFill>
              </a:rPr>
              <a:t>4% du budget </a:t>
            </a:r>
            <a:r>
              <a:rPr lang="fr-FR" dirty="0">
                <a:solidFill>
                  <a:schemeClr val="accent1"/>
                </a:solidFill>
              </a:rPr>
              <a:t>éligible de chaque partenaire et total du projet</a:t>
            </a:r>
            <a:endParaRPr lang="it-IT" dirty="0">
              <a:solidFill>
                <a:schemeClr val="accent1"/>
              </a:solidFill>
            </a:endParaRPr>
          </a:p>
        </p:txBody>
      </p:sp>
      <p:sp>
        <p:nvSpPr>
          <p:cNvPr id="7" name="Rettangolo 6"/>
          <p:cNvSpPr/>
          <p:nvPr/>
        </p:nvSpPr>
        <p:spPr>
          <a:xfrm>
            <a:off x="2898100" y="3580143"/>
            <a:ext cx="5373439" cy="946657"/>
          </a:xfrm>
          <a:prstGeom prst="rect">
            <a:avLst/>
          </a:prstGeom>
        </p:spPr>
        <p:txBody>
          <a:bodyPr wrap="square">
            <a:spAutoFit/>
          </a:bodyPr>
          <a:lstStyle/>
          <a:p>
            <a:r>
              <a:rPr lang="fr-FR" dirty="0">
                <a:solidFill>
                  <a:schemeClr val="accent1"/>
                </a:solidFill>
              </a:rPr>
              <a:t>Les coûts inclus dans cette catégorie de dépense doivent être clairement identifiés dans le budget du projet. </a:t>
            </a:r>
          </a:p>
        </p:txBody>
      </p:sp>
    </p:spTree>
    <p:extLst>
      <p:ext uri="{BB962C8B-B14F-4D97-AF65-F5344CB8AC3E}">
        <p14:creationId xmlns:p14="http://schemas.microsoft.com/office/powerpoint/2010/main" val="1175155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5. COÛTS DES SERVICES </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475501354"/>
              </p:ext>
            </p:extLst>
          </p:nvPr>
        </p:nvGraphicFramePr>
        <p:xfrm>
          <a:off x="770467" y="1454015"/>
          <a:ext cx="9200977" cy="4080710"/>
        </p:xfrm>
        <a:graphic>
          <a:graphicData uri="http://schemas.openxmlformats.org/drawingml/2006/table">
            <a:tbl>
              <a:tblPr firstRow="1" firstCol="1" bandRow="1"/>
              <a:tblGrid>
                <a:gridCol w="521227">
                  <a:extLst>
                    <a:ext uri="{9D8B030D-6E8A-4147-A177-3AD203B41FA5}">
                      <a16:colId xmlns:a16="http://schemas.microsoft.com/office/drawing/2014/main" val="20000"/>
                    </a:ext>
                  </a:extLst>
                </a:gridCol>
                <a:gridCol w="8679750">
                  <a:extLst>
                    <a:ext uri="{9D8B030D-6E8A-4147-A177-3AD203B41FA5}">
                      <a16:colId xmlns:a16="http://schemas.microsoft.com/office/drawing/2014/main" val="20001"/>
                    </a:ext>
                  </a:extLst>
                </a:gridCol>
              </a:tblGrid>
              <a:tr h="297603">
                <a:tc rowSpan="2">
                  <a:txBody>
                    <a:bodyPr/>
                    <a:lstStyle/>
                    <a:p>
                      <a:pPr algn="l">
                        <a:lnSpc>
                          <a:spcPct val="107000"/>
                        </a:lnSpc>
                        <a:spcBef>
                          <a:spcPts val="300"/>
                        </a:spcBef>
                        <a:spcAft>
                          <a:spcPts val="300"/>
                        </a:spcAft>
                      </a:pP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3783107">
                <a:tc vMerge="1">
                  <a:txBody>
                    <a:bodyPr/>
                    <a:lstStyle/>
                    <a:p>
                      <a:endParaRPr lang="fr-FR"/>
                    </a:p>
                  </a:txBody>
                  <a:tcPr/>
                </a:tc>
                <a:tc>
                  <a:txBody>
                    <a:bodyPr/>
                    <a:lstStyle/>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prouver la réalisation des procédures d'appel d'offres </a:t>
                      </a:r>
                      <a:r>
                        <a:rPr lang="fr-FR" sz="1200" dirty="0">
                          <a:solidFill>
                            <a:schemeClr val="accent1"/>
                          </a:solidFill>
                          <a:effectLst/>
                          <a:latin typeface="+mn-lt"/>
                          <a:ea typeface="Times New Roman" panose="02020603050405020304" pitchFamily="18" charset="0"/>
                          <a:cs typeface="Times New Roman" panose="02020603050405020304" pitchFamily="18" charset="0"/>
                        </a:rPr>
                        <a: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contrats stipulés</a:t>
                      </a:r>
                      <a:r>
                        <a:rPr lang="fr-FR" sz="1200" dirty="0">
                          <a:solidFill>
                            <a:schemeClr val="accent1"/>
                          </a:solidFill>
                          <a:effectLst/>
                          <a:latin typeface="+mn-lt"/>
                          <a:ea typeface="Times New Roman" panose="02020603050405020304" pitchFamily="18" charset="0"/>
                          <a:cs typeface="Times New Roman" panose="02020603050405020304" pitchFamily="18" charset="0"/>
                        </a:rPr>
                        <a:t>, indiquant le montant de la contrepartie attendue, la période d'exécution du contrat contresigné et l'indication de la référence au projet y compris l’indication de son propre CUP. </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contrats / Lettre de mandat et Lettre d'acceptation</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Factures</a:t>
                      </a:r>
                      <a:r>
                        <a:rPr lang="fr-FR" sz="1200" b="1"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du Bénéficiaire/partenaire</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rapports périodiques des experts externes </a:t>
                      </a:r>
                      <a:r>
                        <a:rPr lang="fr-FR" sz="1200" dirty="0">
                          <a:solidFill>
                            <a:schemeClr val="accent1"/>
                          </a:solidFill>
                          <a:effectLst/>
                          <a:latin typeface="+mn-lt"/>
                          <a:ea typeface="Times New Roman" panose="02020603050405020304" pitchFamily="18" charset="0"/>
                          <a:cs typeface="Times New Roman" panose="02020603050405020304" pitchFamily="18" charset="0"/>
                        </a:rPr>
                        <a:t>et dûment validés par le responsable du bénéficiaire/partenaire</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conférences et séminaires</a:t>
                      </a:r>
                      <a:r>
                        <a:rPr lang="fr-FR" sz="1200" dirty="0">
                          <a:solidFill>
                            <a:schemeClr val="accent1"/>
                          </a:solidFill>
                          <a:effectLst/>
                          <a:latin typeface="+mn-lt"/>
                          <a:ea typeface="Times New Roman" panose="02020603050405020304" pitchFamily="18" charset="0"/>
                          <a:cs typeface="Times New Roman" panose="02020603050405020304" pitchFamily="18" charset="0"/>
                        </a:rPr>
                        <a:t>: agenda, copie de la feuille des présences</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et des procès-verbaux,</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dossier photographique de l’évènement;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services financiers</a:t>
                      </a:r>
                      <a:r>
                        <a:rPr lang="fr-FR" sz="1200" dirty="0">
                          <a:solidFill>
                            <a:schemeClr val="accent1"/>
                          </a:solidFill>
                          <a:effectLst/>
                          <a:latin typeface="+mn-lt"/>
                          <a:ea typeface="Times New Roman" panose="02020603050405020304" pitchFamily="18" charset="0"/>
                          <a:cs typeface="Times New Roman" panose="02020603050405020304" pitchFamily="18" charset="0"/>
                        </a:rPr>
                        <a:t>, extraits de compte bancaires faisant apparaître les frais d'ouverture et de gestion du compte courant ou les charges pour transactions financières transnationales ;</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publications</a:t>
                      </a:r>
                      <a:r>
                        <a:rPr lang="fr-FR" sz="1200" dirty="0">
                          <a:solidFill>
                            <a:schemeClr val="accent1"/>
                          </a:solidFill>
                          <a:effectLst/>
                          <a:latin typeface="+mn-lt"/>
                          <a:ea typeface="Times New Roman" panose="02020603050405020304" pitchFamily="18" charset="0"/>
                          <a:cs typeface="Times New Roman" panose="02020603050405020304" pitchFamily="18" charset="0"/>
                        </a:rPr>
                        <a:t>,  2 exemplaires de tout le matériel ayant été produit et un CD-ROM contenant toutes les publications ayant été effectuées</a:t>
                      </a:r>
                      <a:r>
                        <a:rPr lang="fr-FR"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rPr>
                        <a: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endParaRPr lang="fr-FR"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mandat de paiement quittancé </a:t>
                      </a:r>
                      <a:r>
                        <a:rPr lang="fr-FR" sz="1200" dirty="0">
                          <a:solidFill>
                            <a:schemeClr val="accent1"/>
                          </a:solidFill>
                          <a:effectLst/>
                          <a:latin typeface="+mn-lt"/>
                          <a:ea typeface="Times New Roman" panose="02020603050405020304" pitchFamily="18" charset="0"/>
                          <a:cs typeface="Times New Roman" panose="02020603050405020304" pitchFamily="18" charset="0"/>
                        </a:rPr>
                        <a:t>par l'Établissement bancaire caissier et/ou trésorier</a:t>
                      </a: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1"/>
          <p:cNvSpPr>
            <a:spLocks noChangeArrowheads="1"/>
          </p:cNvSpPr>
          <p:nvPr/>
        </p:nvSpPr>
        <p:spPr bwMode="auto">
          <a:xfrm rot="16200000">
            <a:off x="-950600" y="3175082"/>
            <a:ext cx="4080710"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r>
              <a:rPr lang="fr-FR" altLang="it-IT" sz="1100" dirty="0" bmk="_Toc400445979">
                <a:latin typeface="Calibri" panose="020F0502020204030204" pitchFamily="34" charset="0"/>
                <a:ea typeface="Times New Roman" panose="02020603050405020304" pitchFamily="18" charset="0"/>
                <a:cs typeface="Calibri" panose="020F0502020204030204" pitchFamily="34" charset="0"/>
              </a:rPr>
              <a:t>“COUTS DES SERVICES ”</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7" name="Ovale 6"/>
          <p:cNvSpPr/>
          <p:nvPr/>
        </p:nvSpPr>
        <p:spPr>
          <a:xfrm>
            <a:off x="10033000" y="3160127"/>
            <a:ext cx="2104996"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8" name="Stella a 5 punte 7"/>
          <p:cNvSpPr/>
          <p:nvPr/>
        </p:nvSpPr>
        <p:spPr>
          <a:xfrm>
            <a:off x="4563624" y="452120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919225" y="452120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91760" y="451239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55867" y="4504273"/>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11468" y="4504273"/>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84003" y="44954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748110" y="4487339"/>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7103711" y="4487339"/>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19616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64757"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Conseils pour l’éligibilité des dépenses : </a:t>
            </a:r>
          </a:p>
          <a:p>
            <a:pPr algn="ctr"/>
            <a:r>
              <a:rPr lang="fr-FR" sz="3200" b="1" dirty="0">
                <a:solidFill>
                  <a:schemeClr val="bg1"/>
                </a:solidFill>
                <a:latin typeface="Trebuchet MS" panose="020B0603020202020204" pitchFamily="34" charset="0"/>
              </a:rPr>
              <a:t>Les Couts de service</a:t>
            </a: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7" name="Rettangolo arrotondato 6"/>
          <p:cNvSpPr/>
          <p:nvPr/>
        </p:nvSpPr>
        <p:spPr>
          <a:xfrm>
            <a:off x="4276832" y="4149919"/>
            <a:ext cx="7031275" cy="7530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Dépense de intermédiation dans le cas de garantie bancaire pas éligible</a:t>
            </a:r>
          </a:p>
          <a:p>
            <a:endParaRPr lang="it-IT"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1" name="Rettangolo arrotondato 10"/>
          <p:cNvSpPr/>
          <p:nvPr/>
        </p:nvSpPr>
        <p:spPr>
          <a:xfrm>
            <a:off x="346054" y="1798278"/>
            <a:ext cx="6262048" cy="60718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Coûts sont considérés comme éligibles s’ils correspondent à ceux du marché</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2" name="Rettangolo arrotondato 11"/>
          <p:cNvSpPr/>
          <p:nvPr/>
        </p:nvSpPr>
        <p:spPr>
          <a:xfrm>
            <a:off x="628779" y="2953546"/>
            <a:ext cx="5631978" cy="7495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La documentation de justification de paiement de la dépense doit être archivée </a:t>
            </a:r>
          </a:p>
        </p:txBody>
      </p:sp>
      <p:sp>
        <p:nvSpPr>
          <p:cNvPr id="13" name="Rettangolo arrotondato 12"/>
          <p:cNvSpPr/>
          <p:nvPr/>
        </p:nvSpPr>
        <p:spPr>
          <a:xfrm>
            <a:off x="2528092" y="5447580"/>
            <a:ext cx="6479429" cy="7495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couts de l’auditeur prévus et le pourcentage conforme aux indications de l’appel à proposition</a:t>
            </a:r>
          </a:p>
        </p:txBody>
      </p:sp>
      <p:sp>
        <p:nvSpPr>
          <p:cNvPr id="14" name="Ovale 13"/>
          <p:cNvSpPr/>
          <p:nvPr/>
        </p:nvSpPr>
        <p:spPr>
          <a:xfrm>
            <a:off x="8289674" y="1588301"/>
            <a:ext cx="3332332" cy="233027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 manque de procédure de sélection publique ou appel d’offre (service ou experts externes) </a:t>
            </a:r>
            <a:r>
              <a:rPr lang="fr-FR"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cause inéligibilité</a:t>
            </a:r>
            <a:endParaRPr lang="it-IT" b="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05178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endParaRPr lang="fr-FR" sz="3200" b="1" dirty="0">
              <a:solidFill>
                <a:schemeClr val="bg1"/>
              </a:solidFill>
              <a:latin typeface="Trebuchet MS" panose="020B0603020202020204" pitchFamily="34" charset="0"/>
            </a:endParaRPr>
          </a:p>
        </p:txBody>
      </p:sp>
      <p:sp>
        <p:nvSpPr>
          <p:cNvPr id="19" name="Callout con freccia destra 18"/>
          <p:cNvSpPr/>
          <p:nvPr/>
        </p:nvSpPr>
        <p:spPr>
          <a:xfrm>
            <a:off x="254001" y="1448968"/>
            <a:ext cx="2754323" cy="1209622"/>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a:p>
            <a:pPr algn="ctr"/>
            <a:endParaRPr lang="fr-FR" dirty="0"/>
          </a:p>
          <a:p>
            <a:pPr algn="ctr"/>
            <a:r>
              <a:rPr lang="fr-FR" dirty="0"/>
              <a:t>ENCADREMENT</a:t>
            </a:r>
          </a:p>
          <a:p>
            <a:pPr algn="ctr"/>
            <a:r>
              <a:rPr lang="fr-FR" dirty="0"/>
              <a:t>SUBVENTION EN CASCADE    </a:t>
            </a:r>
          </a:p>
          <a:p>
            <a:pPr algn="ctr"/>
            <a:r>
              <a:rPr lang="it-IT" dirty="0"/>
              <a:t>  </a:t>
            </a:r>
          </a:p>
          <a:p>
            <a:pPr algn="ctr"/>
            <a:r>
              <a:rPr lang="it-IT" dirty="0"/>
              <a:t>  </a:t>
            </a:r>
          </a:p>
        </p:txBody>
      </p:sp>
      <p:sp>
        <p:nvSpPr>
          <p:cNvPr id="20" name="Callout con freccia destra 19"/>
          <p:cNvSpPr/>
          <p:nvPr/>
        </p:nvSpPr>
        <p:spPr>
          <a:xfrm>
            <a:off x="254002" y="306496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8" name="Fumetto 2 7"/>
          <p:cNvSpPr/>
          <p:nvPr/>
        </p:nvSpPr>
        <p:spPr>
          <a:xfrm>
            <a:off x="9267291" y="1581761"/>
            <a:ext cx="2725599" cy="2153657"/>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000" baseline="30000" dirty="0"/>
          </a:p>
          <a:p>
            <a:pPr algn="ctr"/>
            <a:r>
              <a:rPr lang="fr-FR" sz="2400" baseline="30000" dirty="0"/>
              <a:t>Limitations subventions en cascade :</a:t>
            </a:r>
          </a:p>
          <a:p>
            <a:pPr marL="342900" indent="-342900" algn="just">
              <a:buFont typeface="Wingdings" charset="2"/>
              <a:buChar char="ü"/>
            </a:pPr>
            <a:r>
              <a:rPr lang="fr-FR" sz="2400" baseline="30000" dirty="0"/>
              <a:t>25 % des coûts totaux directs au maximum </a:t>
            </a:r>
          </a:p>
          <a:p>
            <a:pPr marL="342900" indent="-342900" algn="just">
              <a:buFont typeface="Wingdings" charset="2"/>
              <a:buChar char="ü"/>
            </a:pPr>
            <a:r>
              <a:rPr lang="fr-FR" sz="2400" baseline="30000" dirty="0"/>
              <a:t>€ 25.000 par bénéficiaire.</a:t>
            </a:r>
          </a:p>
        </p:txBody>
      </p:sp>
      <p:pic>
        <p:nvPicPr>
          <p:cNvPr id="10" name="Immagine 9"/>
          <p:cNvPicPr>
            <a:picLocks noChangeAspect="1"/>
          </p:cNvPicPr>
          <p:nvPr/>
        </p:nvPicPr>
        <p:blipFill>
          <a:blip r:embed="rId2"/>
          <a:stretch>
            <a:fillRect/>
          </a:stretch>
        </p:blipFill>
        <p:spPr>
          <a:xfrm>
            <a:off x="10829286" y="3603877"/>
            <a:ext cx="1024747" cy="964452"/>
          </a:xfrm>
          <a:prstGeom prst="rect">
            <a:avLst/>
          </a:prstGeom>
        </p:spPr>
      </p:pic>
      <p:sp>
        <p:nvSpPr>
          <p:cNvPr id="14" name="Rettangolo 13"/>
          <p:cNvSpPr/>
          <p:nvPr/>
        </p:nvSpPr>
        <p:spPr>
          <a:xfrm>
            <a:off x="4110570" y="4882721"/>
            <a:ext cx="5351619" cy="1695499"/>
          </a:xfrm>
          <a:prstGeom prst="rect">
            <a:avLst/>
          </a:prstGeom>
          <a:ln w="57150" cmpd="sng">
            <a:solidFill>
              <a:schemeClr val="accent6"/>
            </a:solidFill>
          </a:ln>
        </p:spPr>
        <p:txBody>
          <a:bodyPr wrap="square">
            <a:spAutoFit/>
          </a:bodyPr>
          <a:lstStyle/>
          <a:p>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744" y="6028416"/>
            <a:ext cx="1047580" cy="701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rot="5400000">
            <a:off x="6123642" y="4191733"/>
            <a:ext cx="593231" cy="4704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9493893" y="4591815"/>
            <a:ext cx="2030223" cy="646331"/>
          </a:xfrm>
          <a:prstGeom prst="rect">
            <a:avLst/>
          </a:prstGeom>
          <a:noFill/>
        </p:spPr>
        <p:txBody>
          <a:bodyPr wrap="square" rtlCol="0">
            <a:spAutoFit/>
          </a:bodyPr>
          <a:lstStyle/>
          <a:p>
            <a:pPr algn="ctr"/>
            <a:r>
              <a:rPr lang="fr-FR" b="1" dirty="0">
                <a:solidFill>
                  <a:srgbClr val="FF0000"/>
                </a:solidFill>
              </a:rPr>
              <a:t>Manuel de mise en œuvre des projets</a:t>
            </a:r>
          </a:p>
        </p:txBody>
      </p:sp>
      <p:sp>
        <p:nvSpPr>
          <p:cNvPr id="18" name="Text Box 2"/>
          <p:cNvSpPr txBox="1">
            <a:spLocks noChangeArrowheads="1"/>
          </p:cNvSpPr>
          <p:nvPr/>
        </p:nvSpPr>
        <p:spPr bwMode="auto">
          <a:xfrm>
            <a:off x="152400" y="363524"/>
            <a:ext cx="12192000" cy="5818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6. AUTRES COÛTS</a:t>
            </a:r>
          </a:p>
          <a:p>
            <a:pPr algn="ctr"/>
            <a:r>
              <a:rPr lang="fr-FR" sz="3200" b="1" dirty="0">
                <a:solidFill>
                  <a:schemeClr val="bg1"/>
                </a:solidFill>
                <a:latin typeface="Trebuchet MS" panose="020B0603020202020204" pitchFamily="34" charset="0"/>
              </a:rPr>
              <a:t>Subvention en cascade et</a:t>
            </a:r>
            <a:r>
              <a:rPr lang="mr-IN" sz="3200" b="1" dirty="0">
                <a:solidFill>
                  <a:schemeClr val="bg1"/>
                </a:solidFill>
                <a:latin typeface="Trebuchet MS" panose="020B0603020202020204" pitchFamily="34" charset="0"/>
              </a:rPr>
              <a:t>…</a:t>
            </a:r>
            <a:r>
              <a:rPr lang="it-IT" sz="3200" b="1" dirty="0">
                <a:solidFill>
                  <a:schemeClr val="bg1"/>
                </a:solidFill>
                <a:latin typeface="Trebuchet MS" panose="020B0603020202020204" pitchFamily="34" charset="0"/>
              </a:rPr>
              <a:t>..</a:t>
            </a:r>
            <a:endParaRPr lang="fr-FR" sz="3200" b="1" dirty="0">
              <a:solidFill>
                <a:schemeClr val="bg1"/>
              </a:solidFill>
              <a:latin typeface="Trebuchet MS" panose="020B0603020202020204" pitchFamily="34" charset="0"/>
            </a:endParaRPr>
          </a:p>
        </p:txBody>
      </p:sp>
      <p:sp>
        <p:nvSpPr>
          <p:cNvPr id="2" name="Rettangolo 1"/>
          <p:cNvSpPr/>
          <p:nvPr/>
        </p:nvSpPr>
        <p:spPr>
          <a:xfrm>
            <a:off x="3308458" y="1610956"/>
            <a:ext cx="6096000" cy="923330"/>
          </a:xfrm>
          <a:prstGeom prst="rect">
            <a:avLst/>
          </a:prstGeom>
        </p:spPr>
        <p:txBody>
          <a:bodyPr>
            <a:spAutoFit/>
          </a:bodyPr>
          <a:lstStyle/>
          <a:p>
            <a:r>
              <a:rPr lang="fr-FR" dirty="0">
                <a:solidFill>
                  <a:srgbClr val="002060"/>
                </a:solidFill>
              </a:rPr>
              <a:t>Soutien financier offert aux tierces parties impliquées dans la proposition de projet (par exemple, l’implication de start-up afin de mettre en œuvre un projet pilote, etc.). </a:t>
            </a:r>
          </a:p>
        </p:txBody>
      </p:sp>
      <p:sp>
        <p:nvSpPr>
          <p:cNvPr id="5" name="Rettangolo 4"/>
          <p:cNvSpPr/>
          <p:nvPr/>
        </p:nvSpPr>
        <p:spPr>
          <a:xfrm>
            <a:off x="3308458" y="2930009"/>
            <a:ext cx="6096000" cy="1200329"/>
          </a:xfrm>
          <a:prstGeom prst="rect">
            <a:avLst/>
          </a:prstGeom>
        </p:spPr>
        <p:txBody>
          <a:bodyPr>
            <a:spAutoFit/>
          </a:bodyPr>
          <a:lstStyle/>
          <a:p>
            <a:pPr algn="just"/>
            <a:r>
              <a:rPr lang="fr-FR" dirty="0">
                <a:solidFill>
                  <a:srgbClr val="002060"/>
                </a:solidFill>
              </a:rPr>
              <a:t>Les bénéficiaires devront rapporter les couts au Bénéficiaire Principal ou au Partenaire ayant octroyé la subvention, conformément aux mêmes principes généraux d´éligibilité en fonction du type d´activités à mettre en œuvre</a:t>
            </a:r>
          </a:p>
        </p:txBody>
      </p:sp>
      <p:sp>
        <p:nvSpPr>
          <p:cNvPr id="22" name="Rettangolo 21"/>
          <p:cNvSpPr/>
          <p:nvPr/>
        </p:nvSpPr>
        <p:spPr>
          <a:xfrm>
            <a:off x="3555999" y="5176180"/>
            <a:ext cx="6096000" cy="369332"/>
          </a:xfrm>
          <a:prstGeom prst="rect">
            <a:avLst/>
          </a:prstGeom>
        </p:spPr>
        <p:txBody>
          <a:bodyPr>
            <a:spAutoFit/>
          </a:bodyPr>
          <a:lstStyle/>
          <a:p>
            <a:pPr algn="ctr"/>
            <a:r>
              <a:rPr lang="fr-FR" dirty="0"/>
              <a:t>.</a:t>
            </a:r>
            <a:endParaRPr lang="it-IT" dirty="0"/>
          </a:p>
        </p:txBody>
      </p:sp>
      <p:sp>
        <p:nvSpPr>
          <p:cNvPr id="6" name="Rettangolo 5"/>
          <p:cNvSpPr/>
          <p:nvPr/>
        </p:nvSpPr>
        <p:spPr>
          <a:xfrm>
            <a:off x="4255610" y="4882721"/>
            <a:ext cx="5220396" cy="1754326"/>
          </a:xfrm>
          <a:prstGeom prst="rect">
            <a:avLst/>
          </a:prstGeom>
        </p:spPr>
        <p:txBody>
          <a:bodyPr wrap="square">
            <a:spAutoFit/>
          </a:bodyPr>
          <a:lstStyle/>
          <a:p>
            <a:r>
              <a:rPr lang="fr-FR" dirty="0">
                <a:solidFill>
                  <a:srgbClr val="002060"/>
                </a:solidFill>
              </a:rPr>
              <a:t>Elles doivent être </a:t>
            </a:r>
            <a:r>
              <a:rPr lang="fr-FR" b="1" dirty="0">
                <a:solidFill>
                  <a:srgbClr val="002060"/>
                </a:solidFill>
              </a:rPr>
              <a:t>dument justifiées </a:t>
            </a:r>
            <a:r>
              <a:rPr lang="fr-FR" dirty="0">
                <a:solidFill>
                  <a:srgbClr val="002060"/>
                </a:solidFill>
              </a:rPr>
              <a:t>et respecter les dispositions relatives aux aides d´Etat (Reg. (UE) n. 1407/2013 régime </a:t>
            </a:r>
            <a:r>
              <a:rPr lang="fr-FR" i="1" dirty="0">
                <a:solidFill>
                  <a:srgbClr val="002060"/>
                </a:solidFill>
              </a:rPr>
              <a:t>de </a:t>
            </a:r>
            <a:r>
              <a:rPr lang="fr-FR" i="1" dirty="0" err="1">
                <a:solidFill>
                  <a:srgbClr val="002060"/>
                </a:solidFill>
              </a:rPr>
              <a:t>minimis</a:t>
            </a:r>
            <a:r>
              <a:rPr lang="fr-FR" dirty="0">
                <a:solidFill>
                  <a:srgbClr val="002060"/>
                </a:solidFill>
              </a:rPr>
              <a:t>). </a:t>
            </a:r>
          </a:p>
          <a:p>
            <a:r>
              <a:rPr lang="fr-FR" dirty="0">
                <a:solidFill>
                  <a:srgbClr val="002060"/>
                </a:solidFill>
              </a:rPr>
              <a:t>Les subventions en cascade sont soumises aux règles de nationalité arrêtées à l ́Article 8 du Règlement (UE) n. 236/2014</a:t>
            </a:r>
            <a:endParaRPr lang="it-IT" dirty="0">
              <a:solidFill>
                <a:srgbClr val="002060"/>
              </a:solidFill>
            </a:endParaRPr>
          </a:p>
        </p:txBody>
      </p:sp>
      <p:sp>
        <p:nvSpPr>
          <p:cNvPr id="11" name="CasellaDiTesto 10"/>
          <p:cNvSpPr txBox="1"/>
          <p:nvPr/>
        </p:nvSpPr>
        <p:spPr>
          <a:xfrm rot="20044382">
            <a:off x="929247" y="4398317"/>
            <a:ext cx="2382421" cy="646331"/>
          </a:xfrm>
          <a:prstGeom prst="rect">
            <a:avLst/>
          </a:prstGeom>
          <a:noFill/>
        </p:spPr>
        <p:txBody>
          <a:bodyPr wrap="none" rtlCol="0">
            <a:spAutoFit/>
          </a:bodyPr>
          <a:lstStyle/>
          <a:p>
            <a:r>
              <a:rPr lang="fr-FR" b="1" dirty="0">
                <a:solidFill>
                  <a:srgbClr val="FF0000"/>
                </a:solidFill>
              </a:rPr>
              <a:t>N’OUBLIER PAS </a:t>
            </a:r>
          </a:p>
          <a:p>
            <a:r>
              <a:rPr lang="fr-FR" b="1" dirty="0">
                <a:solidFill>
                  <a:srgbClr val="FF0000"/>
                </a:solidFill>
              </a:rPr>
              <a:t>LES BOURSED D’ÉTUDE</a:t>
            </a:r>
          </a:p>
        </p:txBody>
      </p:sp>
      <p:sp>
        <p:nvSpPr>
          <p:cNvPr id="12" name="Esplosione 1 11"/>
          <p:cNvSpPr/>
          <p:nvPr/>
        </p:nvSpPr>
        <p:spPr>
          <a:xfrm>
            <a:off x="35909" y="3551437"/>
            <a:ext cx="4074661" cy="2655860"/>
          </a:xfrm>
          <a:prstGeom prst="irregularSeal1">
            <a:avLst/>
          </a:prstGeom>
          <a:no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w="57150" cmpd="sng">
                <a:solidFill>
                  <a:schemeClr val="tx1"/>
                </a:solidFill>
              </a:ln>
            </a:endParaRPr>
          </a:p>
        </p:txBody>
      </p:sp>
    </p:spTree>
    <p:extLst>
      <p:ext uri="{BB962C8B-B14F-4D97-AF65-F5344CB8AC3E}">
        <p14:creationId xmlns:p14="http://schemas.microsoft.com/office/powerpoint/2010/main" val="2504347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64757"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COUTS ADMINISTRATIFS</a:t>
            </a: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5" name="Rettangolo arrotondato 4"/>
          <p:cNvSpPr/>
          <p:nvPr/>
        </p:nvSpPr>
        <p:spPr>
          <a:xfrm>
            <a:off x="1790803" y="4359366"/>
            <a:ext cx="6086901" cy="163515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Ils seront considérés comme du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double financement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et donc inéligibles, si le Bénéficiaire Principal ou un Partenaire a déjà demandé le remboursement de ces frais dans le cadre d’un autre projet</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7" name="Rettangolo arrotondato 6"/>
          <p:cNvSpPr/>
          <p:nvPr/>
        </p:nvSpPr>
        <p:spPr>
          <a:xfrm>
            <a:off x="683372" y="1611993"/>
            <a:ext cx="6577237" cy="19195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Il sont éligibles de manière forfaitaire </a:t>
            </a:r>
            <a:r>
              <a:rPr lang="fr-FR" alt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dans la limite de 7% du total estimé des coûts directs éligibles </a:t>
            </a:r>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pour chaque partenaire du total estimé des coûts directs éligibles. </a:t>
            </a:r>
          </a:p>
          <a:p>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 l’exception des coûts pour les infrastructures et à condition que le taux soit calculé </a:t>
            </a:r>
            <a:r>
              <a:rPr lang="fr-FR" alt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sur la base d'une méthodologie équitable et vérifiable.</a:t>
            </a:r>
          </a:p>
        </p:txBody>
      </p:sp>
      <p:sp>
        <p:nvSpPr>
          <p:cNvPr id="10" name="Ovale 9"/>
          <p:cNvSpPr/>
          <p:nvPr/>
        </p:nvSpPr>
        <p:spPr>
          <a:xfrm>
            <a:off x="7601803" y="1525686"/>
            <a:ext cx="4385481" cy="374834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Ils ne peuvent pas inclure des coûts inéligibles comme</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dettes et la charge de la dette; </a:t>
            </a:r>
          </a:p>
          <a:p>
            <a:pPr marL="285750" indent="-285750">
              <a:buFont typeface="Arial" panose="020B0604020202020204" pitchFamily="34" charset="0"/>
              <a:buChar char="•"/>
            </a:pP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les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pertes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de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change</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la TVA, à moins qu'ils ne soient pas récupérables </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amendes, pénalités financières et frais de contentieux (voir art.49 Reg. (UE) n. 897/2014)</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Tree>
    <p:extLst>
      <p:ext uri="{BB962C8B-B14F-4D97-AF65-F5344CB8AC3E}">
        <p14:creationId xmlns:p14="http://schemas.microsoft.com/office/powerpoint/2010/main" val="823722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64757"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endParaRPr lang="fr-FR" sz="3200" b="1" dirty="0">
              <a:solidFill>
                <a:schemeClr val="bg1"/>
              </a:solidFill>
              <a:latin typeface="Trebuchet MS" panose="020B0603020202020204" pitchFamily="34" charset="0"/>
            </a:endParaRPr>
          </a:p>
          <a:p>
            <a:pPr algn="ctr"/>
            <a:r>
              <a:rPr lang="fr-FR" sz="3200" b="1" dirty="0">
                <a:solidFill>
                  <a:schemeClr val="bg1"/>
                </a:solidFill>
                <a:latin typeface="Trebuchet MS" panose="020B0603020202020204" pitchFamily="34" charset="0"/>
              </a:rPr>
              <a:t>COFINANCEMENT</a:t>
            </a:r>
          </a:p>
          <a:p>
            <a:pPr algn="ctr"/>
            <a:endParaRPr lang="fr-FR" sz="3200" b="1" dirty="0">
              <a:solidFill>
                <a:schemeClr val="bg1"/>
              </a:solidFill>
              <a:latin typeface="Trebuchet MS" panose="020B0603020202020204" pitchFamily="34" charset="0"/>
            </a:endParaRP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7" name="Rettangolo arrotondato 6"/>
          <p:cNvSpPr/>
          <p:nvPr/>
        </p:nvSpPr>
        <p:spPr>
          <a:xfrm>
            <a:off x="763139" y="2627727"/>
            <a:ext cx="10449326" cy="9962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tLang="it-IT"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r>
              <a:rPr lang="fr-FR" altLang="it-IT"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Le cofinancement en nature n'est pas admis</a:t>
            </a:r>
            <a:r>
              <a:rPr lang="fr-FR" altLang="it-IT"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r>
              <a:rPr lang="fr-FR" altLang="it-IT" b="1" kern="50" dirty="0">
                <a:solidFill>
                  <a:srgbClr val="0070C0"/>
                </a:solidFill>
                <a:latin typeface="Calibri" panose="020F0502020204030204" pitchFamily="34" charset="0"/>
                <a:ea typeface="Arial Unicode MS" panose="020B0604020202020204" pitchFamily="34" charset="-128"/>
                <a:cs typeface="Calibri" panose="020F0502020204030204" pitchFamily="34" charset="0"/>
              </a:rPr>
              <a:t>Les coûts du personnel imputés dans la catégorie Ressources Humaines, si dûment documentées, peuvent être pris en compte au titre du cofinancement</a:t>
            </a:r>
            <a:endParaRPr lang="fr-FR" altLang="it-IT"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1" name="Rettangolo arrotondato 10"/>
          <p:cNvSpPr/>
          <p:nvPr/>
        </p:nvSpPr>
        <p:spPr>
          <a:xfrm>
            <a:off x="901091" y="3981328"/>
            <a:ext cx="10719332" cy="177021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coûts du projet couverts par le cofinancement sont rapportés avec les autres coûts du projet, non séparé des autres coûts de la comptabilité et des rapports. </a:t>
            </a:r>
          </a:p>
          <a:p>
            <a:pPr algn="ctr">
              <a:spcBef>
                <a:spcPts val="600"/>
              </a:spcBef>
              <a:spcAft>
                <a:spcPts val="600"/>
              </a:spcAft>
            </a:pP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En règle générale, le cofinancement du partenaire sera calculée en multipliant les coûts approuvés du rapport intermédiaire / final par le pourcentage du cofinancement propre qui est indiqué dans le budget du projet</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2" name="Rettangolo arrotondato 11"/>
          <p:cNvSpPr/>
          <p:nvPr/>
        </p:nvSpPr>
        <p:spPr>
          <a:xfrm>
            <a:off x="164757" y="1554105"/>
            <a:ext cx="9675278" cy="7162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Pour les BP/ Partenaires tunisiens publics et privés le Cofinancement est garanti par des fonds propres</a:t>
            </a:r>
            <a:endParaRPr 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Tree>
    <p:extLst>
      <p:ext uri="{BB962C8B-B14F-4D97-AF65-F5344CB8AC3E}">
        <p14:creationId xmlns:p14="http://schemas.microsoft.com/office/powerpoint/2010/main" val="2921148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09702" y="182787"/>
            <a:ext cx="7195418" cy="1064122"/>
          </a:xfrm>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3200" b="1" dirty="0" err="1">
                <a:solidFill>
                  <a:schemeClr val="bg1"/>
                </a:solidFill>
                <a:latin typeface="Trebuchet MS" panose="020B0603020202020204" pitchFamily="34" charset="0"/>
                <a:ea typeface="ＭＳ Ｐゴシック" charset="0"/>
                <a:cs typeface="Arial Unicode MS" charset="0"/>
              </a:rPr>
              <a:t>Dépenses</a:t>
            </a:r>
            <a:r>
              <a:rPr lang="it-IT" sz="3200" b="1" dirty="0">
                <a:solidFill>
                  <a:schemeClr val="bg1"/>
                </a:solidFill>
                <a:latin typeface="Trebuchet MS" panose="020B0603020202020204" pitchFamily="34" charset="0"/>
                <a:ea typeface="ＭＳ Ｐゴシック" charset="0"/>
                <a:cs typeface="Arial Unicode MS" charset="0"/>
              </a:rPr>
              <a:t> </a:t>
            </a:r>
            <a:r>
              <a:rPr lang="it-IT" sz="3200" b="1" dirty="0" err="1">
                <a:solidFill>
                  <a:schemeClr val="bg1"/>
                </a:solidFill>
                <a:latin typeface="Trebuchet MS" panose="020B0603020202020204" pitchFamily="34" charset="0"/>
                <a:ea typeface="ＭＳ Ｐゴシック" charset="0"/>
                <a:cs typeface="Arial Unicode MS" charset="0"/>
              </a:rPr>
              <a:t>inéligibles</a:t>
            </a:r>
            <a:endParaRPr lang="it-IT" sz="3200"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p:cNvSpPr>
            <a:spLocks noGrp="1"/>
          </p:cNvSpPr>
          <p:nvPr>
            <p:ph idx="1"/>
          </p:nvPr>
        </p:nvSpPr>
        <p:spPr>
          <a:xfrm>
            <a:off x="1658770" y="1396630"/>
            <a:ext cx="8874460" cy="5278583"/>
          </a:xfrm>
        </p:spPr>
        <p:txBody>
          <a:bodyPr>
            <a:noAutofit/>
          </a:bodyPr>
          <a:lstStyle/>
          <a:p>
            <a:pPr marL="757238" indent="-609600">
              <a:lnSpc>
                <a:spcPct val="100000"/>
              </a:lnSpc>
              <a:buNone/>
            </a:pPr>
            <a:r>
              <a:rPr lang="fr-FR" sz="1800" dirty="0">
                <a:solidFill>
                  <a:srgbClr val="002060"/>
                </a:solidFill>
              </a:rPr>
              <a:t>a.	</a:t>
            </a:r>
            <a:r>
              <a:rPr lang="fr-FR" sz="1800" dirty="0">
                <a:solidFill>
                  <a:schemeClr val="accent1"/>
                </a:solidFill>
              </a:rPr>
              <a:t>les dettes et la charge de la dette (intérêts);</a:t>
            </a:r>
          </a:p>
          <a:p>
            <a:pPr marL="757238" indent="-609600">
              <a:lnSpc>
                <a:spcPct val="100000"/>
              </a:lnSpc>
              <a:buNone/>
            </a:pPr>
            <a:r>
              <a:rPr lang="fr-FR" sz="1800" dirty="0">
                <a:solidFill>
                  <a:schemeClr val="accent1"/>
                </a:solidFill>
              </a:rPr>
              <a:t>b.	les provisions pour pertes ou dettes futures éventuelles ; </a:t>
            </a:r>
          </a:p>
          <a:p>
            <a:pPr marL="757238" indent="-609600">
              <a:lnSpc>
                <a:spcPct val="100000"/>
              </a:lnSpc>
              <a:buAutoNum type="alphaLcPeriod" startAt="3"/>
            </a:pPr>
            <a:r>
              <a:rPr lang="fr-FR" sz="1800" dirty="0">
                <a:solidFill>
                  <a:schemeClr val="accent1"/>
                </a:solidFill>
              </a:rPr>
              <a:t>les coûts déclarés par le Bénéficiaire Principal et les partenaires et déjà financés par le budget de l’Union européenne;</a:t>
            </a:r>
          </a:p>
          <a:p>
            <a:pPr marL="757238" indent="-609600">
              <a:lnSpc>
                <a:spcPct val="100000"/>
              </a:lnSpc>
              <a:buNone/>
            </a:pPr>
            <a:r>
              <a:rPr lang="fr-FR" sz="1800" dirty="0">
                <a:solidFill>
                  <a:schemeClr val="accent1"/>
                </a:solidFill>
              </a:rPr>
              <a:t>d.	les achats de terrains ou bâtiments pour un montant supérieur au 10% des coûts éligibles du projet ;</a:t>
            </a:r>
          </a:p>
          <a:p>
            <a:pPr marL="757238" indent="-609600">
              <a:lnSpc>
                <a:spcPct val="100000"/>
              </a:lnSpc>
              <a:buNone/>
            </a:pPr>
            <a:r>
              <a:rPr lang="fr-FR" sz="1800" dirty="0">
                <a:solidFill>
                  <a:schemeClr val="accent1"/>
                </a:solidFill>
              </a:rPr>
              <a:t>e.	les pertes de change ;</a:t>
            </a:r>
          </a:p>
          <a:p>
            <a:pPr marL="757238" indent="-609600">
              <a:lnSpc>
                <a:spcPct val="100000"/>
              </a:lnSpc>
              <a:buNone/>
            </a:pPr>
            <a:r>
              <a:rPr lang="fr-FR" sz="1800" dirty="0">
                <a:solidFill>
                  <a:schemeClr val="accent1"/>
                </a:solidFill>
              </a:rPr>
              <a:t>f.	les droits, impôts et taxes, y compris la TVA, à moins qu’ils ne soient pas récupérables en vertu de la législation fiscale nationale, sauf indication contraire dans les dispositions négociées avec le pays partenaire de la coopération transfrontalière, conformément aux dispositions de la Convention de Financement;</a:t>
            </a:r>
          </a:p>
          <a:p>
            <a:pPr marL="757238" indent="-609600">
              <a:lnSpc>
                <a:spcPct val="100000"/>
              </a:lnSpc>
              <a:buNone/>
            </a:pPr>
            <a:r>
              <a:rPr lang="fr-FR" sz="1800" dirty="0">
                <a:solidFill>
                  <a:schemeClr val="accent1"/>
                </a:solidFill>
              </a:rPr>
              <a:t>g.	 les crédits à des tiers;</a:t>
            </a:r>
          </a:p>
          <a:p>
            <a:pPr marL="757238" indent="-609600">
              <a:lnSpc>
                <a:spcPct val="100000"/>
              </a:lnSpc>
              <a:buNone/>
            </a:pPr>
            <a:r>
              <a:rPr lang="fr-FR" sz="1800" dirty="0">
                <a:solidFill>
                  <a:schemeClr val="accent1"/>
                </a:solidFill>
              </a:rPr>
              <a:t>h.	les amendes, pénalités financières et frais de contentieux;</a:t>
            </a:r>
            <a:endParaRPr lang="fr-FR" sz="2000" dirty="0">
              <a:solidFill>
                <a:schemeClr val="accent1"/>
              </a:solidFill>
            </a:endParaRPr>
          </a:p>
          <a:p>
            <a:pPr marL="757238" indent="-609600">
              <a:lnSpc>
                <a:spcPct val="100000"/>
              </a:lnSpc>
              <a:buNone/>
            </a:pPr>
            <a:r>
              <a:rPr lang="fr-FR" sz="2000" dirty="0">
                <a:solidFill>
                  <a:schemeClr val="accent1"/>
                </a:solidFill>
              </a:rPr>
              <a:t>i.	 les contributions en nature telles que définies à l’Article 14 (1) du Règlement d’exécution (UE) n. 897/2014. </a:t>
            </a:r>
          </a:p>
          <a:p>
            <a:pPr marL="757238" indent="-609600">
              <a:buFont typeface="Wingdings" pitchFamily="2" charset="2"/>
              <a:buChar char="q"/>
            </a:pPr>
            <a:endParaRPr lang="fr-FR" sz="2000" dirty="0">
              <a:solidFill>
                <a:srgbClr val="002060"/>
              </a:solidFill>
            </a:endParaRPr>
          </a:p>
          <a:p>
            <a:pPr marL="542925" indent="-542925">
              <a:buFont typeface="Wingdings" pitchFamily="2" charset="2"/>
              <a:buChar char="q"/>
            </a:pPr>
            <a:endParaRPr lang="fr-FR" sz="2000" dirty="0">
              <a:solidFill>
                <a:srgbClr val="002060"/>
              </a:solidFill>
            </a:endParaRPr>
          </a:p>
        </p:txBody>
      </p:sp>
    </p:spTree>
    <p:extLst>
      <p:ext uri="{BB962C8B-B14F-4D97-AF65-F5344CB8AC3E}">
        <p14:creationId xmlns:p14="http://schemas.microsoft.com/office/powerpoint/2010/main" val="223980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Autorité de Gestion</a:t>
            </a:r>
          </a:p>
          <a:p>
            <a:pPr lvl="0" algn="ctr" eaLnBrk="0" fontAlgn="base" hangingPunct="0">
              <a:lnSpc>
                <a:spcPct val="90000"/>
              </a:lnSpc>
              <a:spcBef>
                <a:spcPts val="450"/>
              </a:spcBef>
              <a:spcAft>
                <a:spcPct val="0"/>
              </a:spcAft>
              <a:buClr>
                <a:srgbClr val="000000"/>
              </a:buClr>
              <a:buSzPct val="100000"/>
            </a:pPr>
            <a:r>
              <a:rPr lang="it-IT" sz="2000" b="1" i="1" dirty="0">
                <a:solidFill>
                  <a:srgbClr val="FF9900"/>
                </a:solidFill>
                <a:latin typeface="Trebuchet MS" panose="020B0603020202020204" pitchFamily="34" charset="0"/>
                <a:ea typeface="ＭＳ Ｐゴシック" charset="0"/>
              </a:rPr>
              <a:t>area7programmazione@regione.sicilia.it</a:t>
            </a: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Critères d’éligibilité généraux </a:t>
            </a:r>
            <a:r>
              <a:rPr lang="it-IT" b="1" dirty="0">
                <a:solidFill>
                  <a:schemeClr val="bg1"/>
                </a:solidFill>
                <a:latin typeface="Trebuchet MS" panose="020B0603020202020204" pitchFamily="34" charset="0"/>
                <a:ea typeface="ＭＳ Ｐゴシック" charset="0"/>
                <a:cs typeface="Arial Unicode MS" charset="0"/>
              </a:rPr>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990256" y="1562792"/>
            <a:ext cx="9759937" cy="4738255"/>
          </a:xfrm>
        </p:spPr>
        <p:txBody>
          <a:bodyPr/>
          <a:lstStyle/>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effectivement engagées </a:t>
            </a:r>
            <a:r>
              <a:rPr lang="fr-FR" sz="1800" dirty="0">
                <a:solidFill>
                  <a:schemeClr val="accent1"/>
                </a:solidFill>
                <a:effectLst/>
                <a:latin typeface="Calibri" panose="020F0502020204030204" pitchFamily="34" charset="0"/>
                <a:ea typeface="Times New Roman" panose="02020603050405020304" pitchFamily="18" charset="0"/>
              </a:rPr>
              <a:t>et payées par le Bénéficiaire Principal/Partenaire, et peuvent être vérifiées sur la base des pièces justificatives originales pertinente</a:t>
            </a:r>
            <a:r>
              <a:rPr lang="it-IT" sz="1800" dirty="0">
                <a:solidFill>
                  <a:schemeClr val="accent1"/>
                </a:solidFill>
                <a:effectLst/>
              </a:rPr>
              <a:t> </a:t>
            </a:r>
          </a:p>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directement liées au projet, nécessaires pour sa mise en œuvre, et elles sont conformes au budget approuvé</a:t>
            </a:r>
            <a:r>
              <a:rPr lang="it-IT" sz="1800" dirty="0">
                <a:solidFill>
                  <a:schemeClr val="accent1"/>
                </a:solidFill>
                <a:effectLst/>
              </a:rPr>
              <a:t>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engagées</a:t>
            </a:r>
            <a:r>
              <a:rPr lang="fr-FR" sz="1800" dirty="0">
                <a:solidFill>
                  <a:schemeClr val="accent1"/>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xmlns="" val="tx"/>
                    </a:ext>
                  </a:extLst>
                </a:hlinkClick>
              </a:rPr>
              <a:t> </a:t>
            </a:r>
            <a:r>
              <a:rPr lang="fr-FR" sz="1800" b="1" dirty="0">
                <a:solidFill>
                  <a:schemeClr val="accent1"/>
                </a:solidFill>
                <a:effectLst/>
                <a:latin typeface="Calibri" panose="020F0502020204030204" pitchFamily="34" charset="0"/>
                <a:ea typeface="Times New Roman" panose="02020603050405020304" pitchFamily="18" charset="0"/>
              </a:rPr>
              <a:t>et payées </a:t>
            </a:r>
            <a:r>
              <a:rPr lang="fr-FR" sz="1800" dirty="0">
                <a:solidFill>
                  <a:schemeClr val="accent1"/>
                </a:solidFill>
                <a:effectLst/>
                <a:latin typeface="Calibri" panose="020F0502020204030204" pitchFamily="34" charset="0"/>
                <a:ea typeface="Times New Roman" panose="02020603050405020304" pitchFamily="18" charset="0"/>
              </a:rPr>
              <a:t>entre la</a:t>
            </a:r>
            <a:r>
              <a:rPr lang="fr-FR" sz="1800" b="1" dirty="0">
                <a:solidFill>
                  <a:schemeClr val="accent1"/>
                </a:solidFill>
                <a:effectLst/>
                <a:latin typeface="Calibri" panose="020F0502020204030204" pitchFamily="34" charset="0"/>
                <a:ea typeface="Times New Roman" panose="02020603050405020304" pitchFamily="18" charset="0"/>
              </a:rPr>
              <a:t> </a:t>
            </a:r>
            <a:r>
              <a:rPr lang="fr-FR" sz="1800" dirty="0">
                <a:solidFill>
                  <a:schemeClr val="accent1"/>
                </a:solidFill>
                <a:effectLst/>
                <a:latin typeface="Calibri" panose="020F0502020204030204" pitchFamily="34" charset="0"/>
                <a:ea typeface="Times New Roman" panose="02020603050405020304" pitchFamily="18" charset="0"/>
              </a:rPr>
              <a:t>date de début du projet et la date de fin de la période de rapport concernée ou la fin de la période de mise en œuvre, avec les exceptions suivantes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préparatoires </a:t>
            </a:r>
            <a:r>
              <a:rPr lang="fr-FR" sz="1800" b="1" dirty="0">
                <a:solidFill>
                  <a:schemeClr val="accent1"/>
                </a:solidFill>
                <a:effectLst/>
                <a:latin typeface="Calibri" panose="020F0502020204030204" pitchFamily="34" charset="0"/>
                <a:ea typeface="Times New Roman" panose="02020603050405020304" pitchFamily="18" charset="0"/>
              </a:rPr>
              <a:t>ont été  réalisés après la publication </a:t>
            </a:r>
            <a:r>
              <a:rPr lang="fr-FR" sz="1800" dirty="0">
                <a:solidFill>
                  <a:schemeClr val="accent1"/>
                </a:solidFill>
                <a:effectLst/>
                <a:latin typeface="Calibri" panose="020F0502020204030204" pitchFamily="34" charset="0"/>
                <a:ea typeface="Times New Roman" panose="02020603050405020304" pitchFamily="18" charset="0"/>
              </a:rPr>
              <a:t>de l'appel à propositions et </a:t>
            </a:r>
            <a:r>
              <a:rPr lang="fr-FR" sz="1800" b="1" dirty="0">
                <a:solidFill>
                  <a:schemeClr val="accent1"/>
                </a:solidFill>
                <a:effectLst/>
                <a:latin typeface="Calibri" panose="020F0502020204030204" pitchFamily="34" charset="0"/>
                <a:ea typeface="Times New Roman" panose="02020603050405020304" pitchFamily="18" charset="0"/>
              </a:rPr>
              <a:t>avant la soumission de la proposition ;</a:t>
            </a:r>
            <a:endParaRPr lang="it-IT" sz="1800" b="1"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liés à la garantie financière (si demandée), sont encourus </a:t>
            </a:r>
            <a:r>
              <a:rPr lang="fr-FR" sz="1800" b="1" dirty="0">
                <a:solidFill>
                  <a:schemeClr val="accent1"/>
                </a:solidFill>
                <a:effectLst/>
                <a:latin typeface="Calibri" panose="020F0502020204030204" pitchFamily="34" charset="0"/>
                <a:ea typeface="Times New Roman" panose="02020603050405020304" pitchFamily="18" charset="0"/>
              </a:rPr>
              <a:t>après l'entrée en vigueur du contrat et avant le début de la période de mise en œuvre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Toutes les dépenses ont été engagées dans la zone éligible du Programme, à l'exception de la participation à des réunions et événements en-dehors des territoires éligibles du programme qui étaient déjà prévues dans la description du projet ou spécifiquement autorisée par l’AG</a:t>
            </a:r>
            <a:r>
              <a:rPr lang="it-IT" sz="1800" dirty="0">
                <a:solidFill>
                  <a:schemeClr val="accent1"/>
                </a:solidFill>
                <a:effectLst/>
              </a:rPr>
              <a:t> </a:t>
            </a:r>
          </a:p>
          <a:p>
            <a:pPr marL="361950" lvl="0" indent="-361950" algn="just">
              <a:lnSpc>
                <a:spcPct val="100000"/>
              </a:lnSpc>
              <a:spcBef>
                <a:spcPts val="300"/>
              </a:spcBef>
              <a:spcAft>
                <a:spcPts val="300"/>
              </a:spcAft>
              <a:buFont typeface="Wingdings" pitchFamily="2" charset="2"/>
              <a:buChar char="q"/>
            </a:pPr>
            <a:endParaRPr lang="it-IT" sz="1800" b="1"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678430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it-IT" b="1" dirty="0">
                <a:solidFill>
                  <a:schemeClr val="bg1"/>
                </a:solidFill>
                <a:latin typeface="Trebuchet MS" panose="020B0603020202020204" pitchFamily="34" charset="0"/>
                <a:ea typeface="ＭＳ Ｐゴシック" charset="0"/>
                <a:cs typeface="Arial Unicode MS" charset="0"/>
              </a:rPr>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422639" y="1414814"/>
            <a:ext cx="9759937" cy="4432829"/>
          </a:xfrm>
        </p:spPr>
        <p:txBody>
          <a:bodyPr/>
          <a:lstStyle/>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taux de change pour la conversion des dépenses engagées en monnaie nationale en euros a été correctement appliqué, conformément aux dispositions du contrat de subvention</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TVA récupérable a été déduite du montant des dépenses déclarées pour tous les éléments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dépense inéligible, y compris les contributions en nature, a été exclue des dépenses déclarées</a:t>
            </a:r>
            <a:r>
              <a:rPr lang="it-IT" sz="1800" dirty="0">
                <a:solidFill>
                  <a:schemeClr val="accent1"/>
                </a:solidFill>
                <a:effectLst/>
              </a:rPr>
              <a:t> </a:t>
            </a:r>
            <a:endParaRPr lang="it-IT" sz="1800" dirty="0">
              <a:solidFill>
                <a:schemeClr val="accent1"/>
              </a:solidFill>
            </a:endParaRP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vérifiées pour détecter toute duplication (ex. : factures multiples avec le même montant, numéros de facture, etc.) ou falsifications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correctement affectées aux Groupes de Tâches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budget du Bénéficiaire Principal/ Partenaire par </a:t>
            </a:r>
            <a:r>
              <a:rPr lang="fr-FR" sz="1800" dirty="0" err="1">
                <a:solidFill>
                  <a:schemeClr val="accent1"/>
                </a:solidFill>
                <a:effectLst/>
                <a:latin typeface="Calibri" panose="020F0502020204030204" pitchFamily="34" charset="0"/>
                <a:ea typeface="Times New Roman" panose="02020603050405020304" pitchFamily="18" charset="0"/>
              </a:rPr>
              <a:t>GTs</a:t>
            </a:r>
            <a:r>
              <a:rPr lang="fr-FR" sz="1800" dirty="0">
                <a:solidFill>
                  <a:schemeClr val="accent1"/>
                </a:solidFill>
                <a:effectLst/>
                <a:latin typeface="Calibri" panose="020F0502020204030204" pitchFamily="34" charset="0"/>
                <a:ea typeface="Times New Roman" panose="02020603050405020304" pitchFamily="18" charset="0"/>
              </a:rPr>
              <a:t>, par partenaires et par des lignes budgétaires fixés dans le budget approuvé a été respecté</a:t>
            </a:r>
            <a:r>
              <a:rPr lang="it-IT" sz="1800" dirty="0">
                <a:solidFill>
                  <a:schemeClr val="accent1"/>
                </a:solidFill>
                <a:effectLst/>
              </a:rPr>
              <a:t> </a:t>
            </a:r>
            <a:endParaRPr lang="fr-FR" sz="1800" dirty="0">
              <a:solidFill>
                <a:schemeClr val="accent1"/>
              </a:solidFill>
            </a:endParaRPr>
          </a:p>
        </p:txBody>
      </p:sp>
      <p:sp>
        <p:nvSpPr>
          <p:cNvPr id="5" name="CasellaDiTesto 4">
            <a:extLst>
              <a:ext uri="{FF2B5EF4-FFF2-40B4-BE49-F238E27FC236}">
                <a16:creationId xmlns:a16="http://schemas.microsoft.com/office/drawing/2014/main" id="{E1F65EB6-FA0E-D867-89B1-7D683F54E54B}"/>
              </a:ext>
            </a:extLst>
          </p:cNvPr>
          <p:cNvSpPr txBox="1"/>
          <p:nvPr/>
        </p:nvSpPr>
        <p:spPr>
          <a:xfrm>
            <a:off x="1063975" y="89251"/>
            <a:ext cx="9759936" cy="769441"/>
          </a:xfrm>
          <a:prstGeom prst="rect">
            <a:avLst/>
          </a:prstGeom>
          <a:noFill/>
        </p:spPr>
        <p:txBody>
          <a:bodyPr wrap="square">
            <a:spAutoFit/>
          </a:bodyPr>
          <a:lstStyle/>
          <a:p>
            <a:r>
              <a:rPr lang="fr-FR" sz="4400" b="1" dirty="0">
                <a:solidFill>
                  <a:schemeClr val="bg1"/>
                </a:solidFill>
                <a:latin typeface="Trebuchet MS" panose="020B0603020202020204" pitchFamily="34" charset="0"/>
                <a:ea typeface="ＭＳ Ｐゴシック" charset="0"/>
                <a:cs typeface="Arial Unicode MS" charset="0"/>
              </a:rPr>
              <a:t>Critères d’éligibilité généraux </a:t>
            </a:r>
          </a:p>
        </p:txBody>
      </p:sp>
    </p:spTree>
    <p:extLst>
      <p:ext uri="{BB962C8B-B14F-4D97-AF65-F5344CB8AC3E}">
        <p14:creationId xmlns:p14="http://schemas.microsoft.com/office/powerpoint/2010/main" val="1960461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740EEC-87A3-1153-C477-6CD4858F0E25}"/>
              </a:ext>
            </a:extLst>
          </p:cNvPr>
          <p:cNvSpPr>
            <a:spLocks noGrp="1"/>
          </p:cNvSpPr>
          <p:nvPr>
            <p:ph type="title"/>
          </p:nvPr>
        </p:nvSpPr>
        <p:spPr>
          <a:xfrm>
            <a:off x="368303" y="18255"/>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Pieces justificatifs </a:t>
            </a:r>
          </a:p>
        </p:txBody>
      </p:sp>
      <p:graphicFrame>
        <p:nvGraphicFramePr>
          <p:cNvPr id="4" name="Segnaposto contenuto 3">
            <a:extLst>
              <a:ext uri="{FF2B5EF4-FFF2-40B4-BE49-F238E27FC236}">
                <a16:creationId xmlns:a16="http://schemas.microsoft.com/office/drawing/2014/main" id="{84D224B6-F49F-6673-43FA-66EB9FB6FDEA}"/>
              </a:ext>
            </a:extLst>
          </p:cNvPr>
          <p:cNvGraphicFramePr>
            <a:graphicFrameLocks noGrp="1"/>
          </p:cNvGraphicFramePr>
          <p:nvPr>
            <p:ph idx="1"/>
            <p:extLst>
              <p:ext uri="{D42A27DB-BD31-4B8C-83A1-F6EECF244321}">
                <p14:modId xmlns:p14="http://schemas.microsoft.com/office/powerpoint/2010/main" val="967366879"/>
              </p:ext>
            </p:extLst>
          </p:nvPr>
        </p:nvGraphicFramePr>
        <p:xfrm>
          <a:off x="1663467" y="2055292"/>
          <a:ext cx="9957726" cy="3929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6715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BE" sz="3200" b="1" dirty="0">
                <a:solidFill>
                  <a:schemeClr val="bg1"/>
                </a:solidFill>
                <a:latin typeface="Trebuchet MS" panose="020B0603020202020204" pitchFamily="34" charset="0"/>
              </a:rPr>
              <a:t>Catégories des dépenses</a:t>
            </a:r>
            <a:endParaRPr lang="it-IT" sz="3200" b="1" dirty="0">
              <a:solidFill>
                <a:schemeClr val="bg1"/>
              </a:solidFill>
              <a:latin typeface="Trebuchet MS" panose="020B0603020202020204" pitchFamily="34" charset="0"/>
            </a:endParaRPr>
          </a:p>
        </p:txBody>
      </p:sp>
      <p:sp>
        <p:nvSpPr>
          <p:cNvPr id="2" name="Rettangolo arrotondato 1"/>
          <p:cNvSpPr/>
          <p:nvPr/>
        </p:nvSpPr>
        <p:spPr>
          <a:xfrm>
            <a:off x="511411" y="1337993"/>
            <a:ext cx="10617200" cy="799523"/>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Rettangolo 2"/>
          <p:cNvSpPr/>
          <p:nvPr/>
        </p:nvSpPr>
        <p:spPr>
          <a:xfrm>
            <a:off x="821266" y="1514450"/>
            <a:ext cx="10027967" cy="369332"/>
          </a:xfrm>
          <a:prstGeom prst="rect">
            <a:avLst/>
          </a:prstGeom>
        </p:spPr>
        <p:txBody>
          <a:bodyPr wrap="square">
            <a:spAutoFit/>
          </a:bodyPr>
          <a:lstStyle/>
          <a:p>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coûts du projet doivent être répartis entre les lignes budgétaires selon le budget approuvé</a:t>
            </a:r>
            <a:endParaRPr lang="fr-FR" sz="5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graphicFrame>
        <p:nvGraphicFramePr>
          <p:cNvPr id="14" name="Diagramma 13"/>
          <p:cNvGraphicFramePr/>
          <p:nvPr/>
        </p:nvGraphicFramePr>
        <p:xfrm>
          <a:off x="3594739" y="2251337"/>
          <a:ext cx="3998374" cy="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Diagramma 14"/>
          <p:cNvGraphicFramePr/>
          <p:nvPr/>
        </p:nvGraphicFramePr>
        <p:xfrm>
          <a:off x="1857308" y="3544436"/>
          <a:ext cx="2977155" cy="8433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Rettangolo 8"/>
          <p:cNvSpPr/>
          <p:nvPr/>
        </p:nvSpPr>
        <p:spPr>
          <a:xfrm>
            <a:off x="2510698" y="4867406"/>
            <a:ext cx="3275118" cy="1754327"/>
          </a:xfrm>
          <a:prstGeom prst="rect">
            <a:avLst/>
          </a:prstGeom>
        </p:spPr>
        <p:txBody>
          <a:bodyPr wrap="square">
            <a:spAutoFit/>
          </a:bodyPr>
          <a:lstStyle/>
          <a:p>
            <a:pPr marL="342900" indent="-342900">
              <a:buFont typeface="+mj-lt"/>
              <a:buAutoNum type="arabicPeriod"/>
            </a:pPr>
            <a:r>
              <a:rPr lang="fr-FR" dirty="0">
                <a:solidFill>
                  <a:srgbClr val="002060"/>
                </a:solidFill>
              </a:rPr>
              <a:t>Ressources humaines </a:t>
            </a:r>
          </a:p>
          <a:p>
            <a:pPr marL="342900" indent="-342900">
              <a:buFont typeface="+mj-lt"/>
              <a:buAutoNum type="arabicPeriod"/>
            </a:pPr>
            <a:r>
              <a:rPr lang="fr-FR" dirty="0">
                <a:solidFill>
                  <a:srgbClr val="002060"/>
                </a:solidFill>
              </a:rPr>
              <a:t>Frais de voyage et de séjour </a:t>
            </a:r>
          </a:p>
          <a:p>
            <a:pPr marL="342900" indent="-342900">
              <a:buFont typeface="+mj-lt"/>
              <a:buAutoNum type="arabicPeriod"/>
            </a:pPr>
            <a:r>
              <a:rPr lang="fr-FR" dirty="0">
                <a:solidFill>
                  <a:srgbClr val="002060"/>
                </a:solidFill>
              </a:rPr>
              <a:t>Infrastructures </a:t>
            </a:r>
          </a:p>
          <a:p>
            <a:pPr marL="342900" indent="-342900">
              <a:buFont typeface="+mj-lt"/>
              <a:buAutoNum type="arabicPeriod"/>
            </a:pPr>
            <a:r>
              <a:rPr lang="fr-FR" dirty="0">
                <a:solidFill>
                  <a:srgbClr val="002060"/>
                </a:solidFill>
              </a:rPr>
              <a:t>Équipements et fournitures</a:t>
            </a:r>
          </a:p>
          <a:p>
            <a:pPr marL="342900" indent="-342900">
              <a:buFont typeface="+mj-lt"/>
              <a:buAutoNum type="arabicPeriod"/>
            </a:pPr>
            <a:r>
              <a:rPr lang="fr-FR" dirty="0">
                <a:solidFill>
                  <a:srgbClr val="002060"/>
                </a:solidFill>
              </a:rPr>
              <a:t>Coûts des services</a:t>
            </a:r>
          </a:p>
          <a:p>
            <a:pPr marL="342900" indent="-342900">
              <a:buFont typeface="+mj-lt"/>
              <a:buAutoNum type="arabicPeriod"/>
            </a:pPr>
            <a:r>
              <a:rPr lang="fr-FR" dirty="0">
                <a:solidFill>
                  <a:srgbClr val="002060"/>
                </a:solidFill>
              </a:rPr>
              <a:t>Autres coûts </a:t>
            </a:r>
          </a:p>
        </p:txBody>
      </p:sp>
      <p:sp>
        <p:nvSpPr>
          <p:cNvPr id="10" name="Rettangolo 9"/>
          <p:cNvSpPr/>
          <p:nvPr/>
        </p:nvSpPr>
        <p:spPr>
          <a:xfrm>
            <a:off x="6403821" y="5272764"/>
            <a:ext cx="2132314" cy="369332"/>
          </a:xfrm>
          <a:prstGeom prst="rect">
            <a:avLst/>
          </a:prstGeom>
        </p:spPr>
        <p:txBody>
          <a:bodyPr wrap="none">
            <a:spAutoFit/>
          </a:bodyPr>
          <a:lstStyle/>
          <a:p>
            <a:r>
              <a:rPr lang="fr-FR" dirty="0">
                <a:solidFill>
                  <a:srgbClr val="002060"/>
                </a:solidFill>
              </a:rPr>
              <a:t>Coûts Administratifs</a:t>
            </a:r>
          </a:p>
        </p:txBody>
      </p:sp>
      <p:graphicFrame>
        <p:nvGraphicFramePr>
          <p:cNvPr id="13" name="Diagramma 12"/>
          <p:cNvGraphicFramePr/>
          <p:nvPr/>
        </p:nvGraphicFramePr>
        <p:xfrm>
          <a:off x="5929267" y="3516689"/>
          <a:ext cx="2977155" cy="76664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cxnSp>
        <p:nvCxnSpPr>
          <p:cNvPr id="28" name="Connettore 2 27"/>
          <p:cNvCxnSpPr/>
          <p:nvPr/>
        </p:nvCxnSpPr>
        <p:spPr>
          <a:xfrm>
            <a:off x="1966490" y="5015514"/>
            <a:ext cx="423357" cy="0"/>
          </a:xfrm>
          <a:prstGeom prst="straightConnector1">
            <a:avLst/>
          </a:prstGeom>
          <a:ln w="38100" cmpd="sng">
            <a:solidFill>
              <a:srgbClr val="4E67C8"/>
            </a:solidFill>
            <a:tailEnd type="arrow"/>
          </a:ln>
        </p:spPr>
        <p:style>
          <a:lnRef idx="2">
            <a:schemeClr val="accent1"/>
          </a:lnRef>
          <a:fillRef idx="0">
            <a:schemeClr val="accent1"/>
          </a:fillRef>
          <a:effectRef idx="1">
            <a:schemeClr val="accent1"/>
          </a:effectRef>
          <a:fontRef idx="minor">
            <a:schemeClr val="tx1"/>
          </a:fontRef>
        </p:style>
      </p:cxnSp>
      <p:cxnSp>
        <p:nvCxnSpPr>
          <p:cNvPr id="32" name="Connettore 2 31"/>
          <p:cNvCxnSpPr/>
          <p:nvPr/>
        </p:nvCxnSpPr>
        <p:spPr>
          <a:xfrm>
            <a:off x="1980118" y="5352585"/>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0" name="Connettore 2 39"/>
          <p:cNvCxnSpPr/>
          <p:nvPr/>
        </p:nvCxnSpPr>
        <p:spPr>
          <a:xfrm>
            <a:off x="1980118" y="5693949"/>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78" name="Connettore 2 77"/>
          <p:cNvCxnSpPr/>
          <p:nvPr/>
        </p:nvCxnSpPr>
        <p:spPr>
          <a:xfrm>
            <a:off x="2036919" y="6160414"/>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85" name="Connettore 2 84"/>
          <p:cNvCxnSpPr/>
          <p:nvPr/>
        </p:nvCxnSpPr>
        <p:spPr>
          <a:xfrm>
            <a:off x="1980118" y="6453775"/>
            <a:ext cx="495988"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90" name="Connettore 1 89"/>
          <p:cNvCxnSpPr/>
          <p:nvPr/>
        </p:nvCxnSpPr>
        <p:spPr>
          <a:xfrm>
            <a:off x="1980118" y="5015514"/>
            <a:ext cx="27316" cy="1438261"/>
          </a:xfrm>
          <a:prstGeom prst="line">
            <a:avLst/>
          </a:prstGeom>
          <a:ln w="38100" cmpd="sng"/>
        </p:spPr>
        <p:style>
          <a:lnRef idx="2">
            <a:schemeClr val="accent1"/>
          </a:lnRef>
          <a:fillRef idx="0">
            <a:schemeClr val="accent1"/>
          </a:fillRef>
          <a:effectRef idx="1">
            <a:schemeClr val="accent1"/>
          </a:effectRef>
          <a:fontRef idx="minor">
            <a:schemeClr val="tx1"/>
          </a:fontRef>
        </p:style>
      </p:cxnSp>
      <p:sp>
        <p:nvSpPr>
          <p:cNvPr id="101" name="Freccia giù 100"/>
          <p:cNvSpPr/>
          <p:nvPr/>
        </p:nvSpPr>
        <p:spPr>
          <a:xfrm>
            <a:off x="3031775" y="4483335"/>
            <a:ext cx="546266" cy="48901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7" name="Freccia giù 106"/>
          <p:cNvSpPr/>
          <p:nvPr/>
        </p:nvSpPr>
        <p:spPr>
          <a:xfrm>
            <a:off x="7144705" y="4406234"/>
            <a:ext cx="546266" cy="51369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5" name="Connettore 1 134"/>
          <p:cNvCxnSpPr/>
          <p:nvPr/>
        </p:nvCxnSpPr>
        <p:spPr>
          <a:xfrm>
            <a:off x="5622040" y="2955616"/>
            <a:ext cx="0" cy="294167"/>
          </a:xfrm>
          <a:prstGeom prst="line">
            <a:avLst/>
          </a:prstGeom>
          <a:ln w="38100" cmpd="sng">
            <a:solidFill>
              <a:srgbClr val="4E67C8"/>
            </a:solidFill>
          </a:ln>
        </p:spPr>
        <p:style>
          <a:lnRef idx="2">
            <a:schemeClr val="accent1"/>
          </a:lnRef>
          <a:fillRef idx="0">
            <a:schemeClr val="accent1"/>
          </a:fillRef>
          <a:effectRef idx="1">
            <a:schemeClr val="accent1"/>
          </a:effectRef>
          <a:fontRef idx="minor">
            <a:schemeClr val="tx1"/>
          </a:fontRef>
        </p:style>
      </p:cxnSp>
      <p:cxnSp>
        <p:nvCxnSpPr>
          <p:cNvPr id="137" name="Connettore 1 136"/>
          <p:cNvCxnSpPr/>
          <p:nvPr/>
        </p:nvCxnSpPr>
        <p:spPr>
          <a:xfrm flipH="1">
            <a:off x="3182006" y="3249783"/>
            <a:ext cx="2440034" cy="0"/>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143" name="Connettore 1 142"/>
          <p:cNvCxnSpPr/>
          <p:nvPr/>
        </p:nvCxnSpPr>
        <p:spPr>
          <a:xfrm>
            <a:off x="5622040" y="3249783"/>
            <a:ext cx="1971073" cy="0"/>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145" name="Connettore 2 144"/>
          <p:cNvCxnSpPr/>
          <p:nvPr/>
        </p:nvCxnSpPr>
        <p:spPr>
          <a:xfrm flipH="1">
            <a:off x="7588591" y="3249783"/>
            <a:ext cx="4522" cy="240035"/>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48" name="Connettore 2 147"/>
          <p:cNvCxnSpPr/>
          <p:nvPr/>
        </p:nvCxnSpPr>
        <p:spPr>
          <a:xfrm>
            <a:off x="3182006" y="3249783"/>
            <a:ext cx="0" cy="266906"/>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0252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losione 2 17"/>
          <p:cNvSpPr/>
          <p:nvPr/>
        </p:nvSpPr>
        <p:spPr>
          <a:xfrm>
            <a:off x="8346125" y="3599196"/>
            <a:ext cx="4107348" cy="2132505"/>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Ovale 11"/>
          <p:cNvSpPr/>
          <p:nvPr/>
        </p:nvSpPr>
        <p:spPr>
          <a:xfrm>
            <a:off x="3023651" y="4332558"/>
            <a:ext cx="4917043" cy="2598852"/>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1.RESSOURCES HUMAINES</a:t>
            </a:r>
          </a:p>
        </p:txBody>
      </p:sp>
      <p:sp>
        <p:nvSpPr>
          <p:cNvPr id="19" name="Callout con freccia destra 18"/>
          <p:cNvSpPr/>
          <p:nvPr/>
        </p:nvSpPr>
        <p:spPr>
          <a:xfrm>
            <a:off x="254001" y="1787203"/>
            <a:ext cx="27241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2" name="CasellaDiTesto 1"/>
          <p:cNvSpPr txBox="1"/>
          <p:nvPr/>
        </p:nvSpPr>
        <p:spPr>
          <a:xfrm>
            <a:off x="3161741" y="2164438"/>
            <a:ext cx="5416950" cy="2262158"/>
          </a:xfrm>
          <a:prstGeom prst="rect">
            <a:avLst/>
          </a:prstGeom>
          <a:noFill/>
        </p:spPr>
        <p:txBody>
          <a:bodyPr wrap="square" rtlCol="0">
            <a:spAutoFit/>
          </a:bodyPr>
          <a:lstStyle/>
          <a:p>
            <a:r>
              <a:rPr lang="fr-FR" dirty="0">
                <a:solidFill>
                  <a:schemeClr val="accent1"/>
                </a:solidFill>
              </a:rPr>
              <a:t>Payement des salaires concernant</a:t>
            </a:r>
            <a:r>
              <a:rPr lang="fr-FR" dirty="0">
                <a:solidFill>
                  <a:srgbClr val="002060"/>
                </a:solidFill>
              </a:rPr>
              <a:t>: </a:t>
            </a:r>
          </a:p>
          <a:p>
            <a:pPr marL="438150" lvl="0" indent="-261938" fontAlgn="t">
              <a:spcBef>
                <a:spcPts val="300"/>
              </a:spcBef>
              <a:spcAft>
                <a:spcPts val="300"/>
              </a:spcAft>
              <a:buFont typeface="+mj-lt"/>
              <a:buAutoNum type="arabicPeriod"/>
              <a:tabLst>
                <a:tab pos="457200" algn="l"/>
              </a:tabLst>
            </a:pPr>
            <a:r>
              <a:rPr lang="fr-FR" dirty="0">
                <a:solidFill>
                  <a:srgbClr val="000090"/>
                </a:solidFill>
              </a:rPr>
              <a:t>personnel engagé à durée indéterminée (ou permanents) </a:t>
            </a:r>
            <a:endParaRPr lang="it-IT" dirty="0">
              <a:solidFill>
                <a:srgbClr val="000090"/>
              </a:solidFill>
            </a:endParaRPr>
          </a:p>
          <a:p>
            <a:pPr marL="357188" lvl="0" indent="-180975" fontAlgn="t">
              <a:spcBef>
                <a:spcPts val="300"/>
              </a:spcBef>
              <a:spcAft>
                <a:spcPts val="300"/>
              </a:spcAft>
              <a:buFont typeface="+mj-lt"/>
              <a:buAutoNum type="arabicPeriod"/>
              <a:tabLst>
                <a:tab pos="88900" algn="l"/>
                <a:tab pos="457200" algn="l"/>
              </a:tabLst>
            </a:pPr>
            <a:r>
              <a:rPr lang="fr-FR" dirty="0">
                <a:solidFill>
                  <a:srgbClr val="000090"/>
                </a:solidFill>
              </a:rPr>
              <a:t>personnel engagé à durée déterminée (ou temporaires);</a:t>
            </a:r>
          </a:p>
          <a:p>
            <a:pPr marL="357188" lvl="0" indent="-177800" fontAlgn="t">
              <a:spcBef>
                <a:spcPts val="300"/>
              </a:spcBef>
              <a:spcAft>
                <a:spcPts val="300"/>
              </a:spcAft>
              <a:tabLst>
                <a:tab pos="457200" algn="l"/>
              </a:tabLst>
            </a:pPr>
            <a:r>
              <a:rPr lang="fr-FR" dirty="0">
                <a:solidFill>
                  <a:srgbClr val="000090"/>
                </a:solidFill>
              </a:rPr>
              <a:t> 3. personnel engagé dans le cadre d’un rapport de travail « para-subordonné » ou assimilé.</a:t>
            </a: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7102" y="2825958"/>
            <a:ext cx="1540256" cy="103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rot="20746489">
            <a:off x="9341464" y="4263123"/>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chemeClr val="bg1"/>
                </a:solidFill>
              </a:rPr>
              <a:t>Manuel de mise en œuvre des projets</a:t>
            </a:r>
            <a:r>
              <a:rPr lang="fr-FR" dirty="0">
                <a:solidFill>
                  <a:srgbClr val="FF0000"/>
                </a:solidFill>
              </a:rPr>
              <a:t>. </a:t>
            </a:r>
          </a:p>
          <a:p>
            <a:endParaRPr lang="fr-FR" dirty="0"/>
          </a:p>
        </p:txBody>
      </p:sp>
      <p:pic>
        <p:nvPicPr>
          <p:cNvPr id="22" name="Immagine 21"/>
          <p:cNvPicPr>
            <a:picLocks noChangeAspect="1"/>
          </p:cNvPicPr>
          <p:nvPr/>
        </p:nvPicPr>
        <p:blipFill rotWithShape="1">
          <a:blip r:embed="rId3"/>
          <a:srcRect r="-681" b="7437"/>
          <a:stretch/>
        </p:blipFill>
        <p:spPr>
          <a:xfrm>
            <a:off x="8716781" y="1534077"/>
            <a:ext cx="3038996" cy="1598141"/>
          </a:xfrm>
          <a:prstGeom prst="rect">
            <a:avLst/>
          </a:prstGeom>
        </p:spPr>
      </p:pic>
      <p:sp>
        <p:nvSpPr>
          <p:cNvPr id="26" name="Callout con freccia destra 25"/>
          <p:cNvSpPr/>
          <p:nvPr/>
        </p:nvSpPr>
        <p:spPr>
          <a:xfrm rot="1777059">
            <a:off x="320454" y="3795889"/>
            <a:ext cx="269046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MAIS PAS  </a:t>
            </a:r>
          </a:p>
        </p:txBody>
      </p:sp>
      <p:sp>
        <p:nvSpPr>
          <p:cNvPr id="11" name="CasellaDiTesto 10"/>
          <p:cNvSpPr txBox="1"/>
          <p:nvPr/>
        </p:nvSpPr>
        <p:spPr>
          <a:xfrm>
            <a:off x="4361424" y="4497923"/>
            <a:ext cx="3742550" cy="2433487"/>
          </a:xfrm>
          <a:prstGeom prst="rect">
            <a:avLst/>
          </a:prstGeom>
          <a:noFill/>
        </p:spPr>
        <p:txBody>
          <a:bodyPr wrap="square" rtlCol="0">
            <a:spAutoFit/>
          </a:bodyPr>
          <a:lstStyle/>
          <a:p>
            <a:r>
              <a:rPr lang="fr-FR" b="1" dirty="0">
                <a:solidFill>
                  <a:schemeClr val="bg1"/>
                </a:solidFill>
              </a:rPr>
              <a:t>COÛTS DES SERVICE</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experts</a:t>
            </a:r>
            <a:r>
              <a:rPr lang="it-IT" b="1" dirty="0">
                <a:solidFill>
                  <a:schemeClr val="bg1"/>
                </a:solidFill>
              </a:rPr>
              <a:t> </a:t>
            </a:r>
            <a:r>
              <a:rPr lang="it-IT" b="1" dirty="0" err="1">
                <a:solidFill>
                  <a:schemeClr val="bg1"/>
                </a:solidFill>
              </a:rPr>
              <a:t>externes</a:t>
            </a:r>
            <a:r>
              <a:rPr lang="it-IT" b="1" dirty="0">
                <a:solidFill>
                  <a:schemeClr val="bg1"/>
                </a:solidFill>
              </a:rPr>
              <a:t> </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consultants</a:t>
            </a:r>
            <a:r>
              <a:rPr lang="it-IT" b="1" dirty="0">
                <a:solidFill>
                  <a:schemeClr val="bg1"/>
                </a:solidFill>
              </a:rPr>
              <a:t> </a:t>
            </a:r>
          </a:p>
          <a:p>
            <a:pPr lvl="0">
              <a:lnSpc>
                <a:spcPct val="115000"/>
              </a:lnSpc>
              <a:spcBef>
                <a:spcPts val="1000"/>
              </a:spcBef>
              <a:spcAft>
                <a:spcPts val="0"/>
              </a:spcAft>
              <a:tabLst>
                <a:tab pos="457200" algn="l"/>
              </a:tabLst>
            </a:pPr>
            <a:r>
              <a:rPr lang="it-IT" b="1" dirty="0">
                <a:solidFill>
                  <a:schemeClr val="bg1"/>
                </a:solidFill>
              </a:rPr>
              <a:t>AUTRES COÛTS</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Bourses</a:t>
            </a:r>
            <a:r>
              <a:rPr lang="it-IT" b="1" dirty="0">
                <a:solidFill>
                  <a:schemeClr val="bg1"/>
                </a:solidFill>
              </a:rPr>
              <a:t> d’</a:t>
            </a:r>
            <a:r>
              <a:rPr lang="it-IT" b="1" dirty="0" err="1">
                <a:solidFill>
                  <a:schemeClr val="bg1"/>
                </a:solidFill>
              </a:rPr>
              <a:t>étude</a:t>
            </a:r>
            <a:endParaRPr lang="it-IT" b="1" dirty="0">
              <a:solidFill>
                <a:schemeClr val="bg1"/>
              </a:solidFill>
            </a:endParaRPr>
          </a:p>
          <a:p>
            <a:endParaRPr lang="fr-FR" dirty="0"/>
          </a:p>
        </p:txBody>
      </p:sp>
    </p:spTree>
    <p:extLst>
      <p:ext uri="{BB962C8B-B14F-4D97-AF65-F5344CB8AC3E}">
        <p14:creationId xmlns:p14="http://schemas.microsoft.com/office/powerpoint/2010/main" val="1045557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27095"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marL="514350" indent="-514350" algn="ctr">
              <a:buAutoNum type="arabicPeriod"/>
            </a:pPr>
            <a:r>
              <a:rPr lang="fr-FR" sz="3200" b="1" dirty="0">
                <a:solidFill>
                  <a:schemeClr val="bg1"/>
                </a:solidFill>
                <a:latin typeface="Trebuchet MS" panose="020B0603020202020204" pitchFamily="34" charset="0"/>
              </a:rPr>
              <a:t>RESSOURCES HUMAINES</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3436141072"/>
              </p:ext>
            </p:extLst>
          </p:nvPr>
        </p:nvGraphicFramePr>
        <p:xfrm>
          <a:off x="1230296" y="1454015"/>
          <a:ext cx="8540237" cy="4144172"/>
        </p:xfrm>
        <a:graphic>
          <a:graphicData uri="http://schemas.openxmlformats.org/drawingml/2006/table">
            <a:tbl>
              <a:tblPr firstRow="1" firstCol="1" bandRow="1"/>
              <a:tblGrid>
                <a:gridCol w="655476">
                  <a:extLst>
                    <a:ext uri="{9D8B030D-6E8A-4147-A177-3AD203B41FA5}">
                      <a16:colId xmlns:a16="http://schemas.microsoft.com/office/drawing/2014/main" val="20000"/>
                    </a:ext>
                  </a:extLst>
                </a:gridCol>
                <a:gridCol w="7884761">
                  <a:extLst>
                    <a:ext uri="{9D8B030D-6E8A-4147-A177-3AD203B41FA5}">
                      <a16:colId xmlns:a16="http://schemas.microsoft.com/office/drawing/2014/main" val="20001"/>
                    </a:ext>
                  </a:extLst>
                </a:gridCol>
              </a:tblGrid>
              <a:tr h="387313">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r>
                        <a:rPr lang="fr-FR" sz="800" b="1" kern="1600"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3756859">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ordre de service interne</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ou lettre de mandat </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liste du personnel attribué au Projet</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déclaration qui doit contenir les informations qui suivent: le nom de la ressource, sa qualification, sa fonction, sa rétribution annuelle sur la base du contrat, le montant annuel des charges sociales et fiscales, le nombre annuel d'heures susceptibles d'être travaillées par contrat, le pourcentage et/ou le nombre d'heures d'attribution au Projet</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procédures d'appel d'offres publiques</a:t>
                      </a:r>
                      <a:r>
                        <a:rPr lang="fr-FR" sz="12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pour les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contrats personnel 2) et 3)</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et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contrat de recherche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bulletin de paie ou feuille de paye</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quittancée par les travailleurs qui sont engagés dans le projet pour la période ayant été prévue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err="1">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timesheet</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mensuel</a:t>
                      </a:r>
                      <a:endPar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rapport sur les activités exercées</a:t>
                      </a:r>
                      <a:endParaRPr lang="fr-FR" sz="1200" b="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9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virement bancaire</a:t>
                      </a:r>
                      <a:endParaRPr lang="it-IT" sz="105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mandat de paiement quittancé</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par l'Établissement bancaire caissier et/ou trésorier</a:t>
                      </a:r>
                      <a:endParaRPr lang="it-IT" sz="105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documents attestant du paiement des charges de la sécurité sociale</a:t>
                      </a:r>
                      <a:endPar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Calibri" panose="020F0502020204030204" pitchFamily="34" charset="0"/>
                        </a:rPr>
                        <a:t>preuve du paiement des salaires</a:t>
                      </a:r>
                      <a:r>
                        <a:rPr lang="fr-FR" sz="1200" dirty="0">
                          <a:solidFill>
                            <a:schemeClr val="accent1"/>
                          </a:solidFill>
                          <a:effectLst/>
                          <a:latin typeface="Calibri" panose="020F0502020204030204" pitchFamily="34" charset="0"/>
                          <a:ea typeface="Calibri" panose="020F0502020204030204" pitchFamily="34" charset="0"/>
                        </a:rPr>
                        <a:t> (ordre de crédit et reçu bancaire) e</a:t>
                      </a:r>
                      <a:r>
                        <a:rPr lang="fr-FR" sz="1200" b="1" dirty="0">
                          <a:solidFill>
                            <a:schemeClr val="accent1"/>
                          </a:solidFill>
                          <a:effectLst/>
                          <a:latin typeface="Calibri" panose="020F0502020204030204" pitchFamily="34" charset="0"/>
                          <a:ea typeface="Calibri" panose="020F0502020204030204" pitchFamily="34" charset="0"/>
                        </a:rPr>
                        <a:t>t du paiement de l'impôt</a:t>
                      </a:r>
                      <a:r>
                        <a:rPr lang="fr-FR" sz="1200" dirty="0">
                          <a:solidFill>
                            <a:schemeClr val="accent1"/>
                          </a:solidFill>
                          <a:effectLst/>
                          <a:latin typeface="Calibri" panose="020F0502020204030204" pitchFamily="34" charset="0"/>
                          <a:ea typeface="Calibri" panose="020F0502020204030204" pitchFamily="34" charset="0"/>
                        </a:rPr>
                        <a:t> sur le revenu des personnes physiques et des cotisations de sécurité sociale.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Rectangle 1"/>
          <p:cNvSpPr>
            <a:spLocks noChangeArrowheads="1"/>
          </p:cNvSpPr>
          <p:nvPr/>
        </p:nvSpPr>
        <p:spPr bwMode="auto">
          <a:xfrm rot="16200000">
            <a:off x="-580768" y="3148546"/>
            <a:ext cx="4260707"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“RESSOURCES HUMAINES”</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8" name="Ovale 7"/>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2" name="Stella a 5 punte 1"/>
          <p:cNvSpPr/>
          <p:nvPr/>
        </p:nvSpPr>
        <p:spPr>
          <a:xfrm>
            <a:off x="4563624" y="435186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919225" y="435186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91760"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72760" y="4351867"/>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02961"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41639"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646432"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6989223"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19305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65" y="164865"/>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Conseils pour l’éligibilité des dépenses </a:t>
            </a:r>
            <a:r>
              <a:rPr lang="fr-FR" sz="2400" dirty="0">
                <a:solidFill>
                  <a:schemeClr val="bg1"/>
                </a:solidFill>
              </a:rPr>
              <a:t> </a:t>
            </a:r>
          </a:p>
          <a:p>
            <a:pPr algn="ctr"/>
            <a:r>
              <a:rPr lang="fr-FR" sz="2400" b="1" dirty="0">
                <a:solidFill>
                  <a:schemeClr val="bg1"/>
                </a:solidFill>
                <a:latin typeface="Trebuchet MS" panose="020B0603020202020204" pitchFamily="34" charset="0"/>
              </a:rPr>
              <a:t>LES RESSOURCES HUMAINES</a:t>
            </a:r>
          </a:p>
        </p:txBody>
      </p:sp>
      <p:sp>
        <p:nvSpPr>
          <p:cNvPr id="5" name="Rettangolo 4"/>
          <p:cNvSpPr/>
          <p:nvPr/>
        </p:nvSpPr>
        <p:spPr>
          <a:xfrm>
            <a:off x="0" y="1193157"/>
            <a:ext cx="12138595" cy="1715854"/>
          </a:xfrm>
          <a:prstGeom prst="rect">
            <a:avLst/>
          </a:prstGeom>
        </p:spPr>
        <p:txBody>
          <a:bodyPr wrap="square">
            <a:spAutoFit/>
          </a:bodyPr>
          <a:lstStyle/>
          <a:p>
            <a:pPr>
              <a:spcAft>
                <a:spcPts val="0"/>
              </a:spcAft>
            </a:pPr>
            <a:endParaRPr lang="fr-FR" sz="105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spcAft>
                <a:spcPts val="0"/>
              </a:spcAft>
            </a:pPr>
            <a:endParaRPr lang="fr-FR" sz="1600" u="sng"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spcAft>
                <a:spcPts val="0"/>
              </a:spcAft>
              <a:buFont typeface="Arial" panose="020B0604020202020204" pitchFamily="34" charset="0"/>
              <a:buChar char="•"/>
            </a:pPr>
            <a:endParaRPr lang="fr-FR" sz="16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285750" indent="-285750">
              <a:spcAft>
                <a:spcPts val="0"/>
              </a:spcAft>
              <a:buFont typeface="Arial" panose="020B0604020202020204" pitchFamily="34" charset="0"/>
              <a:buChar char="•"/>
            </a:pPr>
            <a:endParaRPr lang="fr-FR" sz="16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marL="342900" lvl="0" indent="-342900">
              <a:spcAft>
                <a:spcPts val="0"/>
              </a:spcAft>
              <a:buFont typeface="Arial"/>
              <a:buChar char="•"/>
              <a:tabLst>
                <a:tab pos="457200" algn="l"/>
              </a:tabLst>
            </a:pPr>
            <a:endParaRPr lang="it-IT" sz="900"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10" name="Rettangolo arrotondato 9"/>
          <p:cNvSpPr/>
          <p:nvPr/>
        </p:nvSpPr>
        <p:spPr>
          <a:xfrm>
            <a:off x="2942927" y="1448161"/>
            <a:ext cx="6668467" cy="5272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Coûts liés au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temps réel travaillé pour la mise en œuvre du projet</a:t>
            </a:r>
            <a:endParaRPr lang="fr-FR" u="sng"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2" name="Rettangolo arrotondato 11"/>
          <p:cNvSpPr/>
          <p:nvPr/>
        </p:nvSpPr>
        <p:spPr>
          <a:xfrm>
            <a:off x="646594" y="3259935"/>
            <a:ext cx="8270724" cy="54513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salaires (bruts) incluant la sécurité sociale et autres coûts ne doivent pas dépasser ceux normalement appliqués</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5" name="Rettangolo arrotondato 14"/>
          <p:cNvSpPr/>
          <p:nvPr/>
        </p:nvSpPr>
        <p:spPr>
          <a:xfrm>
            <a:off x="107159" y="2276492"/>
            <a:ext cx="8130680" cy="5815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Désignation préalable. Responsabilités et taches spécifiées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contrat, lettre de mission, ordre de service…)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Quantité de temps à affecter à ces activités</a:t>
            </a:r>
            <a:r>
              <a:rPr lang="fr-FR"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a:t>
            </a:r>
            <a:endParaRPr lang="it-IT"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6" name="Rettangolo arrotondato 15"/>
          <p:cNvSpPr/>
          <p:nvPr/>
        </p:nvSpPr>
        <p:spPr>
          <a:xfrm>
            <a:off x="1598206" y="4257952"/>
            <a:ext cx="7389275" cy="39874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Document justificatif du paiement de charge social ou retenue à la source</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18" name="Rettangolo arrotondato 17"/>
          <p:cNvSpPr/>
          <p:nvPr/>
        </p:nvSpPr>
        <p:spPr>
          <a:xfrm>
            <a:off x="2442583" y="5517327"/>
            <a:ext cx="6759082" cy="938655"/>
          </a:xfrm>
          <a:prstGeom prst="roundRect">
            <a:avLst>
              <a:gd name="adj" fmla="val 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heures supplémentaires peuvent être imputées au projet si le temps de travail total du personnel concerné est consacré à la mise en œuvre du projet</a:t>
            </a:r>
          </a:p>
        </p:txBody>
      </p:sp>
      <p:sp>
        <p:nvSpPr>
          <p:cNvPr id="3" name="Ovale 2"/>
          <p:cNvSpPr/>
          <p:nvPr/>
        </p:nvSpPr>
        <p:spPr>
          <a:xfrm>
            <a:off x="9201665" y="1933460"/>
            <a:ext cx="2899718" cy="2440831"/>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Personnel employé permanents ou temporaires (recrutés ad hoc avec PEP)</a:t>
            </a:r>
            <a:endParaRPr lang="fr-FR" dirty="0">
              <a:solidFill>
                <a:schemeClr val="accent1"/>
              </a:solidFill>
            </a:endParaRPr>
          </a:p>
        </p:txBody>
      </p:sp>
      <p:sp>
        <p:nvSpPr>
          <p:cNvPr id="19" name="Rettangolo arrotondato 18"/>
          <p:cNvSpPr/>
          <p:nvPr/>
        </p:nvSpPr>
        <p:spPr>
          <a:xfrm>
            <a:off x="164822" y="4908108"/>
            <a:ext cx="3830529" cy="42484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Feuilles de temps détaillées</a:t>
            </a:r>
          </a:p>
        </p:txBody>
      </p:sp>
    </p:spTree>
    <p:extLst>
      <p:ext uri="{BB962C8B-B14F-4D97-AF65-F5344CB8AC3E}">
        <p14:creationId xmlns:p14="http://schemas.microsoft.com/office/powerpoint/2010/main" val="1652406688"/>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6717</TotalTime>
  <Words>2786</Words>
  <Application>Microsoft Office PowerPoint</Application>
  <PresentationFormat>Widescreen</PresentationFormat>
  <Paragraphs>335</Paragraphs>
  <Slides>27</Slides>
  <Notes>0</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27</vt:i4>
      </vt:variant>
    </vt:vector>
  </HeadingPairs>
  <TitlesOfParts>
    <vt:vector size="38" baseType="lpstr">
      <vt:lpstr>ＭＳ Ｐゴシック</vt:lpstr>
      <vt:lpstr>Arial</vt:lpstr>
      <vt:lpstr>Arial Unicode MS</vt:lpstr>
      <vt:lpstr>Calibri</vt:lpstr>
      <vt:lpstr>Calibri Light</vt:lpstr>
      <vt:lpstr>Gill Sans MT</vt:lpstr>
      <vt:lpstr>MS Mincho</vt:lpstr>
      <vt:lpstr>Times New Roman</vt:lpstr>
      <vt:lpstr>Trebuchet MS</vt:lpstr>
      <vt:lpstr>Wingdings</vt:lpstr>
      <vt:lpstr>Tema di Office</vt:lpstr>
      <vt:lpstr>Presentazione standard di PowerPoint</vt:lpstr>
      <vt:lpstr>Critères d'éligibilité des dépenses: les préalables </vt:lpstr>
      <vt:lpstr>Critères d’éligibilité généraux  </vt:lpstr>
      <vt:lpstr> </vt:lpstr>
      <vt:lpstr>Pieces justificatifs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Autorisations AG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Dépenses inéligibles</vt:lpstr>
      <vt:lpstr>PROGRAMME IEV DE COOPERATION TRANSFRONTALIERE  ITALIE – TUNISIE 2014-2020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Laura Zimbardo</cp:lastModifiedBy>
  <cp:revision>643</cp:revision>
  <dcterms:created xsi:type="dcterms:W3CDTF">2017-01-12T20:26:07Z</dcterms:created>
  <dcterms:modified xsi:type="dcterms:W3CDTF">2023-03-07T12:05:15Z</dcterms:modified>
</cp:coreProperties>
</file>